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31" r:id="rId4"/>
    <p:sldMasterId id="2147483732" r:id="rId5"/>
    <p:sldMasterId id="214748373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</p:sldIdLst>
  <p:sldSz cy="5143500" cx="9144000"/>
  <p:notesSz cx="6858000" cy="9144000"/>
  <p:embeddedFontLst>
    <p:embeddedFont>
      <p:font typeface="Gill Sans"/>
      <p:regular r:id="rId64"/>
      <p:bold r:id="rId65"/>
    </p:embeddedFont>
    <p:embeddedFont>
      <p:font typeface="Century Gothic"/>
      <p:regular r:id="rId66"/>
      <p:bold r:id="rId67"/>
      <p:italic r:id="rId68"/>
      <p:boldItalic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57">
          <p15:clr>
            <a:srgbClr val="A4A3A4"/>
          </p15:clr>
        </p15:guide>
        <p15:guide id="2" pos="906">
          <p15:clr>
            <a:srgbClr val="A4A3A4"/>
          </p15:clr>
        </p15:guide>
        <p15:guide id="3" orient="horz" pos="249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57" orient="horz"/>
        <p:guide pos="906"/>
        <p:guide pos="249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font" Target="fonts/GillSans-regular.fntdata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font" Target="fonts/CenturyGothic-regular.fntdata"/><Relationship Id="rId21" Type="http://schemas.openxmlformats.org/officeDocument/2006/relationships/slide" Target="slides/slide14.xml"/><Relationship Id="rId65" Type="http://schemas.openxmlformats.org/officeDocument/2006/relationships/font" Target="fonts/GillSans-bold.fntdata"/><Relationship Id="rId24" Type="http://schemas.openxmlformats.org/officeDocument/2006/relationships/slide" Target="slides/slide17.xml"/><Relationship Id="rId68" Type="http://schemas.openxmlformats.org/officeDocument/2006/relationships/font" Target="fonts/CenturyGothic-italic.fntdata"/><Relationship Id="rId23" Type="http://schemas.openxmlformats.org/officeDocument/2006/relationships/slide" Target="slides/slide16.xml"/><Relationship Id="rId67" Type="http://schemas.openxmlformats.org/officeDocument/2006/relationships/font" Target="fonts/CenturyGothic-bold.fntdata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CenturyGothic-boldItalic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54aa5507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54aa5507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18cfca02e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18cfca02e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that’s who we are.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oday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we have three main objectives for our session: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2f65e6d157b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2f65e6d157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First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: We’ll explore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value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of impact evaluations in general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and the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specific 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benefits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of randomization.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I’ll share examples where randomized evaluations are currently being used to inform decision-making in health care delivery.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And three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: We’ll introduce how a “test and learn” approach is helping Medicaid agencies improve their programs.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96b629a7f3_0_1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5" name="Google Shape;725;g196b629a7f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But first let’s start with the basics.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an evaluation?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Google Shape;726;g196b629a7f3_0_19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1f7440310d3_0_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5" name="Google Shape;735;g1f7440310d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At its core, an evaluation is a judgment about the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amount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number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, or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value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of something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An evaluation is an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assessment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685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36" name="Google Shape;736;g1f7440310d3_0_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96b629a7f3_0_4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6" name="Google Shape;746;g196b629a7f3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So a program evaluation is simply one form of the broader category of evaluations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I’m a big fan of this definition from the CDC which says a program evaluation is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“a systematic method for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collecting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analyzing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, and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using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data to examine the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effectiveness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efficiency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of programs and, as importantly, to contribute to continuous program improvement.”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And I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really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want to emphasize that last point: 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The ultimate goal of an evaluation is continuous program improvement.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g196b629a7f3_0_4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196b629a7f3_0_4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9" name="Google Shape;759;g196b629a7f3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are, of course, different types of program evaluations.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could assess, for example,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program is being implemented.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often call that a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 evaluation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also assess which programs are likely to provide the greatest value for a given amount of money.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call this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cost-effectiveness analysis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g196b629a7f3_0_4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2f65e6d157b_0_1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1" name="Google Shape;771;g2f65e6d157b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J-PAl, however, we specialize in impact of evaluations…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Which are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type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of program evaluation focused on assessing a program’s effect on specific outcomes.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g2f65e6d157b_0_10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1a812464a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1a812464a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 we evaluate programs?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can impact evaluations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actually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do?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1aadb02a5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1aadb02a5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Well, they can help us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outcomes.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b="1"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Sometimes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surprising results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2f635c227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2f635c227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example, as you know, super-utilizers are patients with complex needs who make up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5% of the population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but account for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50% of annual health care spending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J-PAL we evaluated a program that identified these types of patients and assigned them to a multidisciplinary team of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nurses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workers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and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 workers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when they returned home.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Initially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we  thought this approach would reduce costs and benefit this population.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However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after conducting a randomized evaluation, researchers found the program had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impact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on patient outcomes, which was very surprising.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Self-introduction: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Vincent Quan, Co-Executive Director at J-PAL North America.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Alejandro Noriega, Policy Manager of J-PAL North America’s where I lead the health sector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2f635c2278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2f635c2278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I’ll give you another example in the opposite direction: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local governments run summer jobs programs for teenagers.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 I was familiar with the research, I would’ve assumed that the main impact of these programs was on youth employment.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unsurprisingly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when some of our affiliated researchers evaluated these programs, they found that they did,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fact,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boost earnings.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However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they also found something else: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Summer youth employment programs also had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significant effects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public safety.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3" marL="1828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hese programs didn't just boost income—they also reduced youth violence.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just one example of why impact evaluations are helpful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can help decision-makers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 outcomes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update their assumptions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what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else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impact evaluations do?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2f65e6d157b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2f65e6d157b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Well, they can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also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influence policy debates.	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2f635c2278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2f635c2278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For example, at J-PAL we created a meta-analysis of tutoring programs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e found that tutoring had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consistent positive effects 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on student learning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across nearly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hundred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randomized evaluations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And over the past couple of years, this work has informed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state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national 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conversations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on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the best ways to accelerate student learning.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2f4e8986ac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2f4e8986ac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A third advantage of impact evaluations is that they allow us to test and learn.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f635c2278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f635c2278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andomized evaluations can be used in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continuous cycles of innovation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We can use evidence from RCTs to evaluate different solutions and pinpoint the most effective strategies for improving health outcomes.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Program staff can make small adjustments, continuously incorporating the most effective elements to maximize impact.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18cfca02e7b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18cfca02e7b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keep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talking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about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it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actually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 to measure a program’s impact?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2f635c22785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2f635c2278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Imagine we want to evaluate a program that provides food and diabetes education to people with diabetes and food insecurity.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if we look at this graph…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on the X axis.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outcomes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on the Y axis.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we look at the yellow line, we can see that over time health outcomes are going up.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f3c92fc66c_0_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f3c92fc66c_0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we add the program to the graph, you’ll notice that health outcomes start improving more quickly after it’s introduced.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So,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ust based on this graph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what can we say about the program’s impact?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2f65e6d157b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2f65e6d157b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Did food and diabetes education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health outcomes to improve?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Did health outcomes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Decrease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no impact?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it inconclusive.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someone tell me why?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2f635c22785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2f635c2278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Well, the correct answer is that,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based on the graph alone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it’s inconclusive.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Why?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 we don’t have anything to compare it to.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f65e6d157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2f65e6d157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Good morning, everyone.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name is Alejandro Noriega, and I’m a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Policy Manager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at J-PAL North America, where I lead our efforts in the health sector.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Today, I’m very excited to share a brief presentation on how randomized evaluations can play a crucial role in improving health care delivery, particularly within Medicaid programs.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18cfca02e7b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18cfca02e7b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we talk about measuring impact, we’re actually asking how the outcomes we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observe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compare to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would have happened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if the program hadn’t been implemented.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call this alternate reality the “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counterfactual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.”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1a0f74203e7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1a0f74203e7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if you see here on the bottom left,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counterfactual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marked in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200">
                <a:solidFill>
                  <a:srgbClr val="2FAA9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teal</a:t>
            </a:r>
            <a:endParaRPr b="1" sz="1200">
              <a:solidFill>
                <a:srgbClr val="2FAA9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this case,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conclude that the program increased health outcomes.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1a0f74203e7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1a0f74203e7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However, if you look bottom right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counterfactual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actually higher than the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yellow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line,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So, in this case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 and diabetes education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actually had a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negative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impact on health outcomes, compared to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would have happened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absence of our program.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the lesson here is that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without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counterfactual  we can’t really know our program’s impact.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196b629a7f3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196b629a7f3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The challenge, however,is that we can’t observe the counterfactual directly.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We don’t live in two universes at once.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2f65e6d157b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2f65e6d157b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So what do we do?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We try to mimic the counterfactual by constructing a comparison group.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1e0704ce2b6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9" name="Google Shape;1109;g1e0704ce2b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a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lot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tools we can use to measure a program’s impact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all of them, in one way or another, try to estimate a counterfactual.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all do it by comparing outcomes between different groups: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 measure how program participants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changed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over time, this is the standard pre and post analysis.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Others measure difference between participants and non-participants.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you also have more sophisticated methods like differences in differences, statistical matching, or regression discontinuity.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0" name="Google Shape;1110;g1e0704ce2b6_0_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1f7440310d3_0_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4" name="Google Shape;1124;g1f7440310d3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While all these methods have their uses, when ethical and feasible, at J-PAL we encourage the use of randomized evaluations or RCTs.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196b629a7f3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9" name="Google Shape;1139;g196b629a7f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In a randomized evaluation, we compare two groups that have been 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randomly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assigned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either participate in a new program or to receive care as usual.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treatment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group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receives the new program, and the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control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group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doesn’t.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Random assignment ensures that both groups are,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on average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, the same before the program begins.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And we’ll get more into what that 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looks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like in a second.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But b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y ensuring these two groups are the same—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statistically speaking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—, we can attribute any differences in outcomes to the program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rather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than to other factors.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In other words, we can generally be confident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say our program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causes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any changes in outcomes.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graph we were discussing, for example, we would be able to say that fresh food and diabetes education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caused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improvements in health outcome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1ffcd9b6a7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5" name="Google Shape;1155;g1ffcd9b6a7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I want to emphasize this point with a visual.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 randomized evaluation, study participants are randomly assigned to either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treatment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group where they receive the new program being tested, or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a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comparison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group that receives “care as usual”.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 they actually get the program, these two groups will look roughly the same.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doesn’t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 the groups are identical.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means that,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statistically speaking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on average, there are no systematic differences between both groups.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compare them like apples to apples.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6" name="Google Shape;1156;g1ffcd9b6a7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1ffcd9b6a75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7" name="Google Shape;1217;g1ffcd9b6a75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In contrast, if people are sorted into groups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through non-randomized means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, such as comparing program 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participants and non-participants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, there’s a high chance that there are important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differences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between the groups that could impact our results.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has us comparing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apples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oranges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8" name="Google Shape;1218;g1ffcd9b6a75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ffcd9b6a75_0_7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ffcd9b6a75_0_7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let me start by briefly introducing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J-PAL North America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one of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seven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regional offices of the Abdul Latif Jameel Poverty Action Lab, a global research center based at MIT.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mission is to reduce poverty by ensuring that policy is informed by scientific evidence.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we advance this mission through a combination of: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2f6ce3f501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1" name="Google Shape;1261;g2f6ce3f501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has us comparing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apples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oranges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2" name="Google Shape;1262;g2f6ce3f501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1ffcd9b6a75_0_3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3" name="Google Shape;1323;g1ffcd9b6a75_0_3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let’s go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 to our randomized, apples to apples comparison…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Once you have your randomly assigned groups, the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only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difference between them is the one you introduced: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this case, the new program.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4" name="Google Shape;1324;g1ffcd9b6a75_0_3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2f6ce3f5015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5" name="Google Shape;1385;g2f6ce3f5015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let’s say you have a few thousand patients, and they are randomly assigned into to two groups: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treatment group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comparison group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Both groups will have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on average,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same proportion of patients with similar characteristics. 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Again, because will be comparing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apples to apples.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Once patients are sorted into their groups, you give one group fresh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food and diabetes education and the other one gets care as usual.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Then you wait and look at your outcomes.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6" name="Google Shape;1386;g2f6ce3f5015_0_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1ffcd9b6a75_0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2" name="Google Shape;1452;g1ffcd9b6a75_0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 the groups were the same at the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beginning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we can conclude that any differences in outcomes is due to the program.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if you see an increase in the outcome you’re tracking, you can be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fairly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confident that that increase was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caused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the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outcomes increase among those who receive the program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I tried to show by making the little people bigger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we can be confident that it’s because of the food and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diabetes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education,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due to other external factors.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this is precisely why randomized evaluations are so valuable for informing policy: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allow decision makers to know the true impact of a program.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3" name="Google Shape;1453;g1ffcd9b6a75_0_1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2f53411a79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2f53411a79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before continuing, I want to check if you have any questions about what I’ve covered so far.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STOP</a:t>
            </a:r>
            <a:endParaRPr sz="1200">
              <a:solidFill>
                <a:schemeClr val="dk1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Ok, so as you know the health sector has a long history with RCTs in clinical settings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However, in the past couple of decades, there’s also been big effort to develop randomized evaluations in health care delivery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g1ffcd9b6a75_0_8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4" name="Google Shape;1544;g1ffcd9b6a75_0_8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instance, the Center for Medicare and Medicaid Innovation explored whether a bundled payment for all services related to a specific episode of care—like hip or knee replacements—could improve quality care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lower cost.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evaluation found: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modest reduction in healthcare utilization, primarily due to fewer discharges to post-acute care facilities, and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evidence of harm to the quality of care or changes in patient volume or composition.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more importantly, the estimated reductions in spending were much smaller than those seen in earlier non randomized studies of voluntary bundled payment models for Medicare hip and knee replacements.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2f4889f3d6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2f4889f3d6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this second example, researchers used peer comparison letters to reduce opioid overprescription.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letters informed physicians that they had prescribed significantly more opioids than their peers, targeting a key factor in the opioid crisis.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initially found that the letters didn’t work, so they revised the framing and language, sent them multiple times, and this time achieved success.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a great example of what I shared earlier—when you detect no impact, randomized evaluations also allow you to revise and iterate the program based on what you learned.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2f4e8986ac5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2f4e8986ac5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the context of Medicaid programs—where there is wide variation in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eligibility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benefits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and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delivery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within or across states—rigorous evidence is especially useful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2f4889f3d69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Google Shape;1568;g2f4889f3d69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instance, we have an an evaluation like the Oregon Health Insurance Experiment.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this study, researchers used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Oregon Medicaid’s lottery-based expansion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explore the effects of health insurance on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 outcomes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 care utilization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and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financial well-being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study found that, for low-income adults, Medicaid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increased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use of health care services,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decreased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financial strain,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improved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self-reported health,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reduced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depression, and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increased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total health care spending by about 25 percent.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However, they also found that Medicaid had no detectable effect on physical health outcomes, employment, or earnings.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2f4889f3d6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2f4889f3d6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RCTs can also help with concrete objectives like increasing enrollment.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this second example,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Massachusetts’ state-based health insurance marketplace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explored how different behaviorally informed letters impacted health insurance enrollment.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Individuals were randomly assigned to receive a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generic letter,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personalized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letter, or a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streamlined enrollment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letter, which allowed people to enroll by checking a box for their preferred plan and returning the letter in an included pre-paid envelope.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Researchers found that all three letters raised enrollment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compared to the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reminder emails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 the streamlined enrollment letter had the largest impact.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f65e6d157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2f65e6d157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One: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fund and run randomized evaluations to identify the most effective ways to improve the wellbeing of people experiencing poverty.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4889f3d6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2f4889f3d6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that’s a bit of who we are and what we do.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2f65e6d157b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2f65e6d157b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Hopefully, today you’ll leave this session with a bit more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on: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The importance of impact evaluations, especially randomized ones.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 real-world examples of how RCTs are informing decision-making in health care delivery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and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The potential for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Medicaid agencies to use randomized evaluations to “test and learn”.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1daa29802f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g1daa29802f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If you want to learn more about evidence-based solutions in healthcare delivery, J-PAL’s ]evidence wrap-up offers a short overview of the studies we’ve supported.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You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can follow that QR code, or just google J-PAL and HCDI Evidence Wrap-Up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2f4889f3d69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2f4889f3d69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If you're interested in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Medicaid Agencies can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actually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use randomized evaluations to test and learn, Gui Woolston, the former director of Connecticut Medicaid, and Amy Finkelstein, our Scientific Director at J-PAL North America, recently published an article outlining concrete steps for conducting an impact evaluation to inform effective medicaid programming.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 you can also follow that QR code, or google “Achieving Medicaid Goals Through Test And Learn”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1951c253c93_0_11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1" name="Google Shape;1621;g1951c253c93_0_11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Thank you for your time. I’m happy to take any questions you have.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2034c306899_1_6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2034c306899_1_6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2f65e6d15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2f65e6d15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f65e6d157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2f65e6d157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synthesize research results and build partnerships to inform decision-making and scale-up proven program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f65e6d157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2f65e6d157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three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lead evaluation trainings to build the capacity of organizations to generate and use evidence.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f30fc0104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f30fc0104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an academic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network of more more than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900 researchers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based at over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90 leading universities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around the world, a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 J-PAL we like to say that we benefit from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global knowledge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local grounding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2f30fc01048_0_1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7" name="Google Shape;687;g2f30fc01048_0_1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Our network of affiliated researchers has carried out more than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2,300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 randomized evaluations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around the world.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g2f30fc01048_0_1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3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3.pn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3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Content Slide">
  <p:cSld name="J-PAL Content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457200" y="1104137"/>
            <a:ext cx="8229600" cy="3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Two Content Slide">
  <p:cSld name="J-PAL Two Content Slid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457200" y="1104138"/>
            <a:ext cx="40386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4648200" y="1104138"/>
            <a:ext cx="40386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Two Content Slide w/ citation">
  <p:cSld name="J-PAL Two Content Slide w/ cita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457200" y="1104139"/>
            <a:ext cx="4038600" cy="30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78" name="Google Shape;78;p12"/>
          <p:cNvSpPr txBox="1"/>
          <p:nvPr>
            <p:ph idx="2" type="body"/>
          </p:nvPr>
        </p:nvSpPr>
        <p:spPr>
          <a:xfrm>
            <a:off x="4648200" y="1104139"/>
            <a:ext cx="4038600" cy="30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79" name="Google Shape;79;p12"/>
          <p:cNvSpPr txBox="1"/>
          <p:nvPr>
            <p:ph idx="3" type="body"/>
          </p:nvPr>
        </p:nvSpPr>
        <p:spPr>
          <a:xfrm>
            <a:off x="457200" y="4201611"/>
            <a:ext cx="82296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Comparison Slide">
  <p:cSld name="J-PAL Comparison Slid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457200" y="146303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457200" y="1104139"/>
            <a:ext cx="40401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13"/>
          <p:cNvSpPr txBox="1"/>
          <p:nvPr>
            <p:ph idx="2" type="body"/>
          </p:nvPr>
        </p:nvSpPr>
        <p:spPr>
          <a:xfrm>
            <a:off x="457200" y="1433324"/>
            <a:ext cx="40401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86" name="Google Shape;86;p13"/>
          <p:cNvSpPr txBox="1"/>
          <p:nvPr>
            <p:ph idx="3" type="body"/>
          </p:nvPr>
        </p:nvSpPr>
        <p:spPr>
          <a:xfrm>
            <a:off x="4645026" y="1104139"/>
            <a:ext cx="40419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13"/>
          <p:cNvSpPr txBox="1"/>
          <p:nvPr>
            <p:ph idx="4" type="body"/>
          </p:nvPr>
        </p:nvSpPr>
        <p:spPr>
          <a:xfrm>
            <a:off x="4645026" y="1433324"/>
            <a:ext cx="40419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Image &amp; Caption w/ Content Left">
  <p:cSld name="J-PAL Image &amp; Caption w/ Content Lef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57200" y="146304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5832389" y="1105931"/>
            <a:ext cx="2854500" cy="25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93" name="Google Shape;93;p14"/>
          <p:cNvSpPr txBox="1"/>
          <p:nvPr>
            <p:ph idx="2" type="body"/>
          </p:nvPr>
        </p:nvSpPr>
        <p:spPr>
          <a:xfrm>
            <a:off x="457198" y="1105931"/>
            <a:ext cx="5147100" cy="3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94" name="Google Shape;94;p14"/>
          <p:cNvSpPr txBox="1"/>
          <p:nvPr>
            <p:ph idx="3" type="body"/>
          </p:nvPr>
        </p:nvSpPr>
        <p:spPr>
          <a:xfrm>
            <a:off x="5832389" y="3847089"/>
            <a:ext cx="28545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i="1" sz="1100">
                <a:solidFill>
                  <a:schemeClr val="accent6"/>
                </a:solidFill>
              </a:defRPr>
            </a:lvl1pPr>
            <a:lvl2pPr indent="-3175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95" name="Google Shape;95;p14"/>
          <p:cNvSpPr txBox="1"/>
          <p:nvPr>
            <p:ph idx="4" type="body"/>
          </p:nvPr>
        </p:nvSpPr>
        <p:spPr>
          <a:xfrm>
            <a:off x="5832388" y="3698633"/>
            <a:ext cx="28545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00" lIns="0" spcFirstLastPara="1" rIns="0" wrap="square" tIns="13700">
            <a:no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1" type="ftr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Image &amp; Caption w/ Content Right">
  <p:cSld name="J-PAL Image &amp; Caption w/ Content Righ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457199" y="146304"/>
            <a:ext cx="82296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3525441" y="1105931"/>
            <a:ext cx="5161500" cy="3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01" name="Google Shape;101;p15"/>
          <p:cNvSpPr txBox="1"/>
          <p:nvPr>
            <p:ph idx="2" type="body"/>
          </p:nvPr>
        </p:nvSpPr>
        <p:spPr>
          <a:xfrm>
            <a:off x="457201" y="1105931"/>
            <a:ext cx="2854500" cy="25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indent="-3175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02" name="Google Shape;102;p15"/>
          <p:cNvSpPr txBox="1"/>
          <p:nvPr>
            <p:ph idx="3" type="body"/>
          </p:nvPr>
        </p:nvSpPr>
        <p:spPr>
          <a:xfrm>
            <a:off x="457201" y="3847089"/>
            <a:ext cx="28545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i="1" sz="1100">
                <a:solidFill>
                  <a:schemeClr val="accent6"/>
                </a:solidFill>
              </a:defRPr>
            </a:lvl1pPr>
            <a:lvl2pPr indent="-3175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03" name="Google Shape;103;p15"/>
          <p:cNvSpPr txBox="1"/>
          <p:nvPr>
            <p:ph idx="4" type="body"/>
          </p:nvPr>
        </p:nvSpPr>
        <p:spPr>
          <a:xfrm>
            <a:off x="457200" y="3698633"/>
            <a:ext cx="28545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00" lIns="0" spcFirstLastPara="1" rIns="0" wrap="square" tIns="13700">
            <a:no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1" type="ftr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Image w/ Content Left">
  <p:cSld name="J-PAL Image w/ Content Lef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457200" y="146303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5843015" y="1113677"/>
            <a:ext cx="2843700" cy="3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indent="-3175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09" name="Google Shape;109;p16"/>
          <p:cNvSpPr txBox="1"/>
          <p:nvPr>
            <p:ph idx="2" type="body"/>
          </p:nvPr>
        </p:nvSpPr>
        <p:spPr>
          <a:xfrm>
            <a:off x="457200" y="1113678"/>
            <a:ext cx="5147100" cy="3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10" name="Google Shape;110;p16"/>
          <p:cNvSpPr txBox="1"/>
          <p:nvPr>
            <p:ph idx="3" type="body"/>
          </p:nvPr>
        </p:nvSpPr>
        <p:spPr>
          <a:xfrm>
            <a:off x="5843015" y="4443047"/>
            <a:ext cx="2843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00" lIns="0" spcFirstLastPara="1" rIns="0" wrap="square" tIns="6850">
            <a:no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1" type="ftr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Image w/ Content Right">
  <p:cSld name="J-PAL Image w/ Content Righ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457200" y="146303"/>
            <a:ext cx="82296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457200" y="1105931"/>
            <a:ext cx="2843700" cy="3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indent="-3175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16" name="Google Shape;116;p17"/>
          <p:cNvSpPr txBox="1"/>
          <p:nvPr>
            <p:ph idx="2" type="body"/>
          </p:nvPr>
        </p:nvSpPr>
        <p:spPr>
          <a:xfrm>
            <a:off x="3525441" y="1105931"/>
            <a:ext cx="5161500" cy="3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17" name="Google Shape;117;p17"/>
          <p:cNvSpPr txBox="1"/>
          <p:nvPr>
            <p:ph idx="3" type="body"/>
          </p:nvPr>
        </p:nvSpPr>
        <p:spPr>
          <a:xfrm>
            <a:off x="457199" y="4443047"/>
            <a:ext cx="2843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00" lIns="0" spcFirstLastPara="1" rIns="0" wrap="square" tIns="6850">
            <a:no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1" type="ftr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Two Content Slide w/ Images">
  <p:cSld name="J-PAL Two Content Slide w/ Image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457200" y="146304"/>
            <a:ext cx="82296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457200" y="3456432"/>
            <a:ext cx="39978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175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23" name="Google Shape;123;p18"/>
          <p:cNvSpPr txBox="1"/>
          <p:nvPr>
            <p:ph idx="2" type="body"/>
          </p:nvPr>
        </p:nvSpPr>
        <p:spPr>
          <a:xfrm>
            <a:off x="4688958" y="3456432"/>
            <a:ext cx="39978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175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24" name="Google Shape;124;p18"/>
          <p:cNvSpPr txBox="1"/>
          <p:nvPr>
            <p:ph idx="3" type="body"/>
          </p:nvPr>
        </p:nvSpPr>
        <p:spPr>
          <a:xfrm>
            <a:off x="457200" y="1115943"/>
            <a:ext cx="39978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indent="-3175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25" name="Google Shape;125;p18"/>
          <p:cNvSpPr txBox="1"/>
          <p:nvPr>
            <p:ph idx="4" type="body"/>
          </p:nvPr>
        </p:nvSpPr>
        <p:spPr>
          <a:xfrm>
            <a:off x="4688958" y="1115943"/>
            <a:ext cx="39978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indent="-3175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26" name="Google Shape;126;p18"/>
          <p:cNvSpPr txBox="1"/>
          <p:nvPr>
            <p:ph idx="5" type="body"/>
          </p:nvPr>
        </p:nvSpPr>
        <p:spPr>
          <a:xfrm>
            <a:off x="457200" y="3263293"/>
            <a:ext cx="39978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00" lIns="0" spcFirstLastPara="1" rIns="0" wrap="square" tIns="6850">
            <a:no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6" type="body"/>
          </p:nvPr>
        </p:nvSpPr>
        <p:spPr>
          <a:xfrm>
            <a:off x="4688959" y="3263293"/>
            <a:ext cx="39978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00" lIns="0" spcFirstLastPara="1" rIns="0" wrap="square" tIns="6850">
            <a:no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18"/>
          <p:cNvSpPr txBox="1"/>
          <p:nvPr>
            <p:ph idx="11" type="ftr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Full Bleed Image Slide">
  <p:cSld name="J-PAL Full Bleed Image Slide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/>
          <p:nvPr>
            <p:ph idx="2" type="pic"/>
          </p:nvPr>
        </p:nvSpPr>
        <p:spPr>
          <a:xfrm>
            <a:off x="0" y="-97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2">
            <a:alphaModFix amt="70000"/>
          </a:blip>
          <a:srcRect b="0" l="71406" r="1630" t="0"/>
          <a:stretch/>
        </p:blipFill>
        <p:spPr>
          <a:xfrm>
            <a:off x="6958221" y="3550"/>
            <a:ext cx="218577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237744" y="4925973"/>
            <a:ext cx="39978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00" lIns="0" spcFirstLastPara="1" rIns="0" wrap="square" tIns="6850">
            <a:no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500"/>
              <a:buNone/>
              <a:defRPr sz="5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lt2"/>
                </a:solidFill>
              </a:defRPr>
            </a:lvl1pPr>
            <a:lvl2pPr lvl="1">
              <a:buNone/>
              <a:defRPr sz="1300">
                <a:solidFill>
                  <a:schemeClr val="lt2"/>
                </a:solidFill>
              </a:defRPr>
            </a:lvl2pPr>
            <a:lvl3pPr lvl="2">
              <a:buNone/>
              <a:defRPr sz="1300">
                <a:solidFill>
                  <a:schemeClr val="lt2"/>
                </a:solidFill>
              </a:defRPr>
            </a:lvl3pPr>
            <a:lvl4pPr lvl="3">
              <a:buNone/>
              <a:defRPr sz="1300">
                <a:solidFill>
                  <a:schemeClr val="lt2"/>
                </a:solidFill>
              </a:defRPr>
            </a:lvl4pPr>
            <a:lvl5pPr lvl="4">
              <a:buNone/>
              <a:defRPr sz="1300">
                <a:solidFill>
                  <a:schemeClr val="lt2"/>
                </a:solidFill>
              </a:defRPr>
            </a:lvl5pPr>
            <a:lvl6pPr lvl="5">
              <a:buNone/>
              <a:defRPr sz="1300">
                <a:solidFill>
                  <a:schemeClr val="lt2"/>
                </a:solidFill>
              </a:defRPr>
            </a:lvl6pPr>
            <a:lvl7pPr lvl="6">
              <a:buNone/>
              <a:defRPr sz="1300">
                <a:solidFill>
                  <a:schemeClr val="lt2"/>
                </a:solidFill>
              </a:defRPr>
            </a:lvl7pPr>
            <a:lvl8pPr lvl="7">
              <a:buNone/>
              <a:defRPr sz="1300">
                <a:solidFill>
                  <a:schemeClr val="lt2"/>
                </a:solidFill>
              </a:defRPr>
            </a:lvl8pPr>
            <a:lvl9pPr lvl="8">
              <a:buNone/>
              <a:defRPr sz="13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>
            <a:off x="0" y="5206"/>
            <a:ext cx="9144000" cy="156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Title Only">
  <p:cSld name="J-PAL Title 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57200" y="154459"/>
            <a:ext cx="8229600" cy="8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1" type="ftr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J-PAL Content Slide 1">
  <p:cSld name="1_J-PAL Content Slid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idx="11" type="ftr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1"/>
          <p:cNvSpPr txBox="1"/>
          <p:nvPr>
            <p:ph type="title"/>
          </p:nvPr>
        </p:nvSpPr>
        <p:spPr>
          <a:xfrm>
            <a:off x="457200" y="150876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457199" y="1104138"/>
            <a:ext cx="82296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»"/>
              <a:defRPr/>
            </a:lvl5pPr>
            <a:lvl6pPr indent="-355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Section Divider | Option 2 1">
  <p:cSld name="1_J-PAL Section Divider | Option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/>
          <p:nvPr/>
        </p:nvSpPr>
        <p:spPr>
          <a:xfrm>
            <a:off x="0" y="1"/>
            <a:ext cx="9144000" cy="514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100" lIns="48200" spcFirstLastPara="1" rIns="48200" wrap="square" tIns="24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entury Gothic"/>
              <a:buNone/>
            </a:pPr>
            <a:r>
              <a:t/>
            </a:r>
            <a:endParaRPr b="0" i="0" sz="43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 rotWithShape="1">
          <a:blip r:embed="rId2">
            <a:alphaModFix/>
          </a:blip>
          <a:srcRect b="-441" l="71549" r="1062" t="0"/>
          <a:stretch/>
        </p:blipFill>
        <p:spPr>
          <a:xfrm>
            <a:off x="6912655" y="1"/>
            <a:ext cx="2231344" cy="517398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457200" y="342901"/>
            <a:ext cx="6455400" cy="44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5207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4600"/>
              <a:buFont typeface="Century Gothic"/>
              <a:buAutoNum type="romanUcPeriod"/>
              <a:defRPr sz="3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rgbClr val="262626"/>
                </a:solidFill>
              </a:defRPr>
            </a:lvl1pPr>
            <a:lvl2pPr lvl="1">
              <a:buNone/>
              <a:defRPr sz="1300">
                <a:solidFill>
                  <a:srgbClr val="262626"/>
                </a:solidFill>
              </a:defRPr>
            </a:lvl2pPr>
            <a:lvl3pPr lvl="2">
              <a:buNone/>
              <a:defRPr sz="1300">
                <a:solidFill>
                  <a:srgbClr val="262626"/>
                </a:solidFill>
              </a:defRPr>
            </a:lvl3pPr>
            <a:lvl4pPr lvl="3">
              <a:buNone/>
              <a:defRPr sz="1300">
                <a:solidFill>
                  <a:srgbClr val="262626"/>
                </a:solidFill>
              </a:defRPr>
            </a:lvl4pPr>
            <a:lvl5pPr lvl="4">
              <a:buNone/>
              <a:defRPr sz="1300">
                <a:solidFill>
                  <a:srgbClr val="262626"/>
                </a:solidFill>
              </a:defRPr>
            </a:lvl5pPr>
            <a:lvl6pPr lvl="5">
              <a:buNone/>
              <a:defRPr sz="1300">
                <a:solidFill>
                  <a:srgbClr val="262626"/>
                </a:solidFill>
              </a:defRPr>
            </a:lvl6pPr>
            <a:lvl7pPr lvl="6">
              <a:buNone/>
              <a:defRPr sz="1300">
                <a:solidFill>
                  <a:srgbClr val="262626"/>
                </a:solidFill>
              </a:defRPr>
            </a:lvl7pPr>
            <a:lvl8pPr lvl="7">
              <a:buNone/>
              <a:defRPr sz="1300">
                <a:solidFill>
                  <a:srgbClr val="262626"/>
                </a:solidFill>
              </a:defRPr>
            </a:lvl8pPr>
            <a:lvl9pPr lvl="8">
              <a:buNone/>
              <a:defRPr sz="1300">
                <a:solidFill>
                  <a:srgbClr val="26262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Title Only 1">
  <p:cSld name="1_J-PAL Title 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457200" y="273844"/>
            <a:ext cx="82296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1" type="ftr"/>
          </p:nvPr>
        </p:nvSpPr>
        <p:spPr>
          <a:xfrm>
            <a:off x="457200" y="4834929"/>
            <a:ext cx="6879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7550459" y="4834929"/>
            <a:ext cx="1136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J-PAL Content Slide">
  <p:cSld name="2_J-PAL Content Slid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457200" y="169682"/>
            <a:ext cx="82296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2400" u="none" cap="none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457200" y="1110006"/>
            <a:ext cx="8229600" cy="35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700"/>
              <a:buChar char="•"/>
              <a:defRPr sz="1650"/>
            </a:lvl1pPr>
            <a:lvl2pPr indent="-317500" lvl="1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Char char="–"/>
              <a:defRPr sz="1350"/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200"/>
            </a:lvl3pPr>
            <a:lvl4pPr indent="-3048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05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»"/>
              <a:defRPr sz="1050"/>
            </a:lvl5pPr>
            <a:lvl6pPr indent="-355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1" type="ftr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58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"/>
              <a:buFont typeface="Arial"/>
              <a:buNone/>
              <a:defRPr b="0" i="0" sz="58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"/>
              <a:buFont typeface="Arial"/>
              <a:buNone/>
              <a:defRPr b="0" i="0" sz="58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"/>
              <a:buFont typeface="Arial"/>
              <a:buNone/>
              <a:defRPr b="0" i="0" sz="58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"/>
              <a:buFont typeface="Arial"/>
              <a:buNone/>
              <a:defRPr b="0" i="0" sz="58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"/>
              <a:buFont typeface="Arial"/>
              <a:buNone/>
              <a:defRPr b="0" i="0" sz="58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"/>
              <a:buFont typeface="Arial"/>
              <a:buNone/>
              <a:defRPr b="0" i="0" sz="58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"/>
              <a:buFont typeface="Arial"/>
              <a:buNone/>
              <a:defRPr b="0" i="0" sz="58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"/>
              <a:buFont typeface="Arial"/>
              <a:buNone/>
              <a:defRPr b="0" i="0" sz="58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"/>
              <a:buFont typeface="Arial"/>
              <a:buNone/>
              <a:defRPr b="0" i="0" sz="58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Counter Slide">
  <p:cSld name="J-PAL Counter Slide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5"/>
          <p:cNvSpPr txBox="1"/>
          <p:nvPr>
            <p:ph type="title"/>
          </p:nvPr>
        </p:nvSpPr>
        <p:spPr>
          <a:xfrm>
            <a:off x="457200" y="148473"/>
            <a:ext cx="82296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457200" y="1102936"/>
            <a:ext cx="4038600" cy="3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700"/>
              <a:buFont typeface="Arial"/>
              <a:buAutoNum type="alphaUcPeriod"/>
              <a:defRPr sz="1700"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AutoNum type="alphaLcPeriod"/>
              <a:defRPr sz="1400"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200"/>
            </a:lvl3pPr>
            <a:lvl4pPr indent="-3048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»"/>
              <a:defRPr sz="1100"/>
            </a:lvl5pPr>
            <a:lvl6pPr indent="-355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14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4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4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400"/>
            </a:lvl9pPr>
          </a:lstStyle>
          <a:p/>
        </p:txBody>
      </p:sp>
      <p:sp>
        <p:nvSpPr>
          <p:cNvPr id="161" name="Google Shape;161;p25"/>
          <p:cNvSpPr txBox="1"/>
          <p:nvPr>
            <p:ph idx="2" type="body"/>
          </p:nvPr>
        </p:nvSpPr>
        <p:spPr>
          <a:xfrm>
            <a:off x="4648200" y="1102936"/>
            <a:ext cx="4038600" cy="3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700"/>
              <a:buFont typeface="Arial"/>
              <a:buAutoNum type="alphaUcPeriod"/>
              <a:defRPr sz="1700"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AutoNum type="alphaLcPeriod"/>
              <a:defRPr sz="1400"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200"/>
            </a:lvl3pPr>
            <a:lvl4pPr indent="-3048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»"/>
              <a:defRPr sz="1100"/>
            </a:lvl5pPr>
            <a:lvl6pPr indent="-355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14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4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4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400"/>
            </a:lvl9pPr>
          </a:lstStyle>
          <a:p/>
        </p:txBody>
      </p:sp>
      <p:sp>
        <p:nvSpPr>
          <p:cNvPr id="162" name="Google Shape;162;p25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Content Slide">
  <p:cSld name="J-PAL Content Slid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457200" y="1104137"/>
            <a:ext cx="8229600" cy="3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1" name="Google Shape;171;p27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27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27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Intro Slide" showMasterSp="0" type="title">
  <p:cSld name="TITLE">
    <p:bg>
      <p:bgPr>
        <a:solidFill>
          <a:schemeClr val="lt2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/>
          <p:nvPr/>
        </p:nvSpPr>
        <p:spPr>
          <a:xfrm>
            <a:off x="0" y="10408"/>
            <a:ext cx="9144000" cy="51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28"/>
          <p:cNvSpPr txBox="1"/>
          <p:nvPr>
            <p:ph type="ctrTitle"/>
          </p:nvPr>
        </p:nvSpPr>
        <p:spPr>
          <a:xfrm>
            <a:off x="632062" y="1915222"/>
            <a:ext cx="64788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28"/>
          <p:cNvSpPr txBox="1"/>
          <p:nvPr>
            <p:ph idx="1" type="subTitle"/>
          </p:nvPr>
        </p:nvSpPr>
        <p:spPr>
          <a:xfrm>
            <a:off x="634519" y="3304911"/>
            <a:ext cx="6478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82828"/>
              </a:buClr>
              <a:buSzPts val="1700"/>
              <a:buNone/>
              <a:defRPr sz="1700">
                <a:solidFill>
                  <a:srgbClr val="28282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178" name="Google Shape;17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7657" y="568073"/>
            <a:ext cx="1714501" cy="51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8"/>
          <p:cNvPicPr preferRelativeResize="0"/>
          <p:nvPr/>
        </p:nvPicPr>
        <p:blipFill rotWithShape="1">
          <a:blip r:embed="rId3">
            <a:alphaModFix/>
          </a:blip>
          <a:srcRect b="-441" l="71549" r="1062" t="0"/>
          <a:stretch/>
        </p:blipFill>
        <p:spPr>
          <a:xfrm>
            <a:off x="7318772" y="-11024"/>
            <a:ext cx="1825231" cy="517398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J-PAL Content Slide">
  <p:cSld name="32_J-PAL Content Slide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29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Google Shape;184;p29"/>
          <p:cNvSpPr txBox="1"/>
          <p:nvPr>
            <p:ph type="title"/>
          </p:nvPr>
        </p:nvSpPr>
        <p:spPr>
          <a:xfrm>
            <a:off x="457200" y="150877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457200" y="1104138"/>
            <a:ext cx="82296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J-PAL Content Slide">
  <p:cSld name="3_J-PAL Content Slide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457200" y="1104138"/>
            <a:ext cx="82296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»"/>
              <a:defRPr sz="1200"/>
            </a:lvl5pPr>
            <a:lvl6pPr indent="-355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89" name="Google Shape;189;p30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0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Section Divider | Option 1">
  <p:cSld name="J-PAL Section Divider | Option 1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/>
          <p:nvPr/>
        </p:nvSpPr>
        <p:spPr>
          <a:xfrm>
            <a:off x="0" y="0"/>
            <a:ext cx="9144000" cy="514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31"/>
          <p:cNvSpPr txBox="1"/>
          <p:nvPr>
            <p:ph type="ctrTitle"/>
          </p:nvPr>
        </p:nvSpPr>
        <p:spPr>
          <a:xfrm>
            <a:off x="647095" y="2107631"/>
            <a:ext cx="6455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31"/>
          <p:cNvSpPr txBox="1"/>
          <p:nvPr>
            <p:ph idx="1" type="subTitle"/>
          </p:nvPr>
        </p:nvSpPr>
        <p:spPr>
          <a:xfrm>
            <a:off x="647095" y="3375425"/>
            <a:ext cx="64554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195" name="Google Shape;195;p31"/>
          <p:cNvPicPr preferRelativeResize="0"/>
          <p:nvPr/>
        </p:nvPicPr>
        <p:blipFill rotWithShape="1">
          <a:blip r:embed="rId2">
            <a:alphaModFix/>
          </a:blip>
          <a:srcRect b="-441" l="71549" r="1062" t="0"/>
          <a:stretch/>
        </p:blipFill>
        <p:spPr>
          <a:xfrm>
            <a:off x="7318772" y="-11024"/>
            <a:ext cx="1825231" cy="517398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Intro Slide" showMasterSp="0" type="title">
  <p:cSld name="TITLE">
    <p:bg>
      <p:bgPr>
        <a:solidFill>
          <a:schemeClr val="lt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10408"/>
            <a:ext cx="9144000" cy="51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4"/>
          <p:cNvSpPr txBox="1"/>
          <p:nvPr>
            <p:ph type="ctrTitle"/>
          </p:nvPr>
        </p:nvSpPr>
        <p:spPr>
          <a:xfrm>
            <a:off x="632062" y="1915222"/>
            <a:ext cx="64788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634519" y="3304911"/>
            <a:ext cx="6478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rgbClr val="282828"/>
              </a:buClr>
              <a:buSzPts val="1700"/>
              <a:buNone/>
              <a:defRPr sz="1700">
                <a:solidFill>
                  <a:srgbClr val="28282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7657" y="568072"/>
            <a:ext cx="1714501" cy="51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b="-443" l="71549" r="1063" t="1"/>
          <a:stretch/>
        </p:blipFill>
        <p:spPr>
          <a:xfrm>
            <a:off x="7318772" y="-11024"/>
            <a:ext cx="1825227" cy="51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Title Only">
  <p:cSld name="J-PAL Title Only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type="title"/>
          </p:nvPr>
        </p:nvSpPr>
        <p:spPr>
          <a:xfrm>
            <a:off x="457200" y="154460"/>
            <a:ext cx="8229600" cy="8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2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32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J-PAL Section Divider | Option 2">
  <p:cSld name="1_J-PAL Section Divider | Option 2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/>
          <p:nvPr/>
        </p:nvSpPr>
        <p:spPr>
          <a:xfrm>
            <a:off x="0" y="0"/>
            <a:ext cx="9144000" cy="514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3"/>
          <p:cNvPicPr preferRelativeResize="0"/>
          <p:nvPr/>
        </p:nvPicPr>
        <p:blipFill rotWithShape="1">
          <a:blip r:embed="rId2">
            <a:alphaModFix/>
          </a:blip>
          <a:srcRect b="-441" l="71549" r="1062" t="0"/>
          <a:stretch/>
        </p:blipFill>
        <p:spPr>
          <a:xfrm>
            <a:off x="6912654" y="0"/>
            <a:ext cx="2231344" cy="517398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457200" y="342901"/>
            <a:ext cx="6455400" cy="44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700"/>
              <a:buFont typeface="Arial"/>
              <a:buAutoNum type="romanUcPeriod"/>
              <a:def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205" name="Google Shape;205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J-PAL Content Slide">
  <p:cSld name="1_J-PAL Content Slide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34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34"/>
          <p:cNvSpPr txBox="1"/>
          <p:nvPr>
            <p:ph type="title"/>
          </p:nvPr>
        </p:nvSpPr>
        <p:spPr>
          <a:xfrm>
            <a:off x="457200" y="150876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457199" y="1104138"/>
            <a:ext cx="82296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»"/>
              <a:defRPr/>
            </a:lvl5pPr>
            <a:lvl6pPr indent="-355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Counter Slide">
  <p:cSld name="J-PAL Counter Slide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5"/>
          <p:cNvSpPr txBox="1"/>
          <p:nvPr>
            <p:ph type="title"/>
          </p:nvPr>
        </p:nvSpPr>
        <p:spPr>
          <a:xfrm>
            <a:off x="457200" y="148473"/>
            <a:ext cx="82296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35"/>
          <p:cNvSpPr txBox="1"/>
          <p:nvPr>
            <p:ph idx="1" type="body"/>
          </p:nvPr>
        </p:nvSpPr>
        <p:spPr>
          <a:xfrm>
            <a:off x="457200" y="1102936"/>
            <a:ext cx="4038600" cy="3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700"/>
              <a:buFont typeface="Arial"/>
              <a:buAutoNum type="alphaUcPeriod"/>
              <a:defRPr sz="1700"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AutoNum type="alphaLcPeriod"/>
              <a:defRPr sz="1400"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200"/>
            </a:lvl3pPr>
            <a:lvl4pPr indent="-3048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»"/>
              <a:defRPr sz="1100"/>
            </a:lvl5pPr>
            <a:lvl6pPr indent="-355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14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4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4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400"/>
            </a:lvl9pPr>
          </a:lstStyle>
          <a:p/>
        </p:txBody>
      </p:sp>
      <p:sp>
        <p:nvSpPr>
          <p:cNvPr id="215" name="Google Shape;215;p35"/>
          <p:cNvSpPr txBox="1"/>
          <p:nvPr>
            <p:ph idx="2" type="body"/>
          </p:nvPr>
        </p:nvSpPr>
        <p:spPr>
          <a:xfrm>
            <a:off x="4648200" y="1102936"/>
            <a:ext cx="4038600" cy="3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700"/>
              <a:buFont typeface="Arial"/>
              <a:buAutoNum type="alphaUcPeriod"/>
              <a:defRPr sz="1700"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AutoNum type="alphaLcPeriod"/>
              <a:defRPr sz="1400"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200"/>
            </a:lvl3pPr>
            <a:lvl4pPr indent="-3048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»"/>
              <a:defRPr sz="1100"/>
            </a:lvl5pPr>
            <a:lvl6pPr indent="-355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14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4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4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400"/>
            </a:lvl9pPr>
          </a:lstStyle>
          <a:p/>
        </p:txBody>
      </p:sp>
      <p:sp>
        <p:nvSpPr>
          <p:cNvPr id="216" name="Google Shape;216;p35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35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type="title"/>
          </p:nvPr>
        </p:nvSpPr>
        <p:spPr>
          <a:xfrm>
            <a:off x="457200" y="139304"/>
            <a:ext cx="82296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0" name="Google Shape;220;p36"/>
          <p:cNvSpPr txBox="1"/>
          <p:nvPr>
            <p:ph idx="1" type="body"/>
          </p:nvPr>
        </p:nvSpPr>
        <p:spPr>
          <a:xfrm>
            <a:off x="457200" y="1092995"/>
            <a:ext cx="8229600" cy="3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1" name="Google Shape;221;p3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2" name="Google Shape;222;p36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3" name="Google Shape;223;p36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J-PAL Content Slide">
  <p:cSld name="2_J-PAL Content Slide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type="title"/>
          </p:nvPr>
        </p:nvSpPr>
        <p:spPr>
          <a:xfrm>
            <a:off x="457200" y="148473"/>
            <a:ext cx="82296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b="0" sz="2400" u="none" cap="none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457200" y="1102936"/>
            <a:ext cx="8229600" cy="3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238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175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7" name="Google Shape;227;p37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8" name="Google Shape;228;p37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J-PAL Content Slide w/ citation">
  <p:cSld name="1_J-PAL Content Slide w/ citation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2400" u="none" cap="none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1" name="Google Shape;231;p38"/>
          <p:cNvSpPr txBox="1"/>
          <p:nvPr>
            <p:ph idx="1" type="body"/>
          </p:nvPr>
        </p:nvSpPr>
        <p:spPr>
          <a:xfrm>
            <a:off x="457200" y="1104139"/>
            <a:ext cx="8229600" cy="3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700"/>
              <a:buChar char="•"/>
              <a:defRPr sz="1700"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500">
                <a:solidFill>
                  <a:schemeClr val="dk1"/>
                </a:solidFill>
              </a:defRPr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>
                <a:solidFill>
                  <a:schemeClr val="dk1"/>
                </a:solidFill>
              </a:defRPr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»"/>
              <a:defRPr sz="1200">
                <a:solidFill>
                  <a:schemeClr val="dk1"/>
                </a:solidFill>
              </a:defRPr>
            </a:lvl5pPr>
            <a:lvl6pPr indent="-355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232" name="Google Shape;232;p38"/>
          <p:cNvSpPr txBox="1"/>
          <p:nvPr>
            <p:ph idx="2" type="body"/>
          </p:nvPr>
        </p:nvSpPr>
        <p:spPr>
          <a:xfrm>
            <a:off x="457200" y="4290765"/>
            <a:ext cx="82296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700"/>
              <a:buNone/>
              <a:defRPr sz="9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100"/>
            </a:lvl5pPr>
            <a:lvl6pPr indent="-355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233" name="Google Shape;233;p38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4" name="Google Shape;234;p38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J-PAL Content Slide">
  <p:cSld name="11_J-PAL Content Slide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>
            <p:ph type="title"/>
          </p:nvPr>
        </p:nvSpPr>
        <p:spPr>
          <a:xfrm>
            <a:off x="457200" y="148473"/>
            <a:ext cx="82296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sz="2400" u="non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39"/>
          <p:cNvSpPr txBox="1"/>
          <p:nvPr>
            <p:ph idx="1" type="body"/>
          </p:nvPr>
        </p:nvSpPr>
        <p:spPr>
          <a:xfrm>
            <a:off x="457200" y="1102936"/>
            <a:ext cx="8229600" cy="3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Char char="•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–"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–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»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8" name="Google Shape;238;p39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 sz="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9" name="Google Shape;239;p39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Section Divider | Option 2">
  <p:cSld name="J-PAL Section Divider | Option 2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/>
          <p:nvPr/>
        </p:nvSpPr>
        <p:spPr>
          <a:xfrm>
            <a:off x="0" y="0"/>
            <a:ext cx="9144000" cy="514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0"/>
          <p:cNvSpPr txBox="1"/>
          <p:nvPr>
            <p:ph idx="1" type="body"/>
          </p:nvPr>
        </p:nvSpPr>
        <p:spPr>
          <a:xfrm>
            <a:off x="457200" y="342901"/>
            <a:ext cx="6455400" cy="44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AutoNum type="romanUcPeriod"/>
              <a:defRPr sz="2400">
                <a:solidFill>
                  <a:srgbClr val="262626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43" name="Google Shape;243;p40"/>
          <p:cNvPicPr preferRelativeResize="0"/>
          <p:nvPr/>
        </p:nvPicPr>
        <p:blipFill rotWithShape="1">
          <a:blip r:embed="rId2">
            <a:alphaModFix/>
          </a:blip>
          <a:srcRect b="-441" l="71548" r="1062" t="0"/>
          <a:stretch/>
        </p:blipFill>
        <p:spPr>
          <a:xfrm>
            <a:off x="7318772" y="-11024"/>
            <a:ext cx="1825231" cy="517398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Bottom Line Slide">
  <p:cSld name="J-PAL Bottom Line Slide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/>
          <p:nvPr/>
        </p:nvSpPr>
        <p:spPr>
          <a:xfrm>
            <a:off x="0" y="4442075"/>
            <a:ext cx="9144000" cy="70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1"/>
          <p:cNvSpPr txBox="1"/>
          <p:nvPr>
            <p:ph type="title"/>
          </p:nvPr>
        </p:nvSpPr>
        <p:spPr>
          <a:xfrm>
            <a:off x="457200" y="205978"/>
            <a:ext cx="82296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sz="2400" u="non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8" name="Google Shape;248;p41"/>
          <p:cNvSpPr txBox="1"/>
          <p:nvPr>
            <p:ph idx="1" type="body"/>
          </p:nvPr>
        </p:nvSpPr>
        <p:spPr>
          <a:xfrm>
            <a:off x="457200" y="1275589"/>
            <a:ext cx="82296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Char char="•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–"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–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»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9" name="Google Shape;249;p41"/>
          <p:cNvSpPr txBox="1"/>
          <p:nvPr>
            <p:ph idx="2" type="body"/>
          </p:nvPr>
        </p:nvSpPr>
        <p:spPr>
          <a:xfrm>
            <a:off x="457201" y="4442075"/>
            <a:ext cx="8229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–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–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»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0" name="Google Shape;250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Intro Co-Branded Slide | Option 1" showMasterSp="0">
  <p:cSld name="J-PAL Intro Co-Branded Slide | Option 1">
    <p:bg>
      <p:bgPr>
        <a:solidFill>
          <a:schemeClr val="lt2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10408"/>
            <a:ext cx="9144000" cy="51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28;p5"/>
          <p:cNvSpPr txBox="1"/>
          <p:nvPr>
            <p:ph type="ctrTitle"/>
          </p:nvPr>
        </p:nvSpPr>
        <p:spPr>
          <a:xfrm>
            <a:off x="632062" y="1915222"/>
            <a:ext cx="64788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34519" y="3304911"/>
            <a:ext cx="6478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rgbClr val="282828"/>
              </a:buClr>
              <a:buSzPts val="1700"/>
              <a:buNone/>
              <a:defRPr sz="1700">
                <a:solidFill>
                  <a:srgbClr val="28282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/>
          <p:nvPr>
            <p:ph idx="2" type="pic"/>
          </p:nvPr>
        </p:nvSpPr>
        <p:spPr>
          <a:xfrm>
            <a:off x="2813454" y="568072"/>
            <a:ext cx="19872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 b="-443" l="71549" r="1063" t="1"/>
          <a:stretch/>
        </p:blipFill>
        <p:spPr>
          <a:xfrm>
            <a:off x="7318772" y="-11024"/>
            <a:ext cx="1825227" cy="517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657" y="568072"/>
            <a:ext cx="1714501" cy="51006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Training Section Divider">
  <p:cSld name="J-PAL Training Section Divider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/>
          <p:nvPr/>
        </p:nvSpPr>
        <p:spPr>
          <a:xfrm>
            <a:off x="0" y="0"/>
            <a:ext cx="9144000" cy="514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2"/>
          <p:cNvSpPr txBox="1"/>
          <p:nvPr>
            <p:ph type="ctrTitle"/>
          </p:nvPr>
        </p:nvSpPr>
        <p:spPr>
          <a:xfrm>
            <a:off x="647095" y="3532841"/>
            <a:ext cx="6455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4" name="Google Shape;254;p42"/>
          <p:cNvSpPr txBox="1"/>
          <p:nvPr>
            <p:ph idx="1" type="subTitle"/>
          </p:nvPr>
        </p:nvSpPr>
        <p:spPr>
          <a:xfrm>
            <a:off x="647095" y="2107630"/>
            <a:ext cx="64554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55" name="Google Shape;255;p42"/>
          <p:cNvPicPr preferRelativeResize="0"/>
          <p:nvPr/>
        </p:nvPicPr>
        <p:blipFill rotWithShape="1">
          <a:blip r:embed="rId2">
            <a:alphaModFix/>
          </a:blip>
          <a:srcRect b="-441" l="71548" r="1062" t="0"/>
          <a:stretch/>
        </p:blipFill>
        <p:spPr>
          <a:xfrm>
            <a:off x="6912654" y="0"/>
            <a:ext cx="2231344" cy="517398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J-PAL Two Content Slide">
  <p:cSld name="1_J-PAL Two Content Slide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3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9" name="Google Shape;259;p43"/>
          <p:cNvSpPr txBox="1"/>
          <p:nvPr>
            <p:ph idx="1" type="body"/>
          </p:nvPr>
        </p:nvSpPr>
        <p:spPr>
          <a:xfrm>
            <a:off x="457200" y="1104138"/>
            <a:ext cx="40386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200"/>
            </a:lvl3pPr>
            <a:lvl4pPr indent="-3048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»"/>
              <a:defRPr sz="1100"/>
            </a:lvl5pPr>
            <a:lvl6pPr indent="-355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14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4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4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400"/>
            </a:lvl9pPr>
          </a:lstStyle>
          <a:p/>
        </p:txBody>
      </p:sp>
      <p:sp>
        <p:nvSpPr>
          <p:cNvPr id="260" name="Google Shape;260;p43"/>
          <p:cNvSpPr txBox="1"/>
          <p:nvPr>
            <p:ph idx="2" type="body"/>
          </p:nvPr>
        </p:nvSpPr>
        <p:spPr>
          <a:xfrm>
            <a:off x="4648200" y="1104138"/>
            <a:ext cx="40386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200"/>
            </a:lvl3pPr>
            <a:lvl4pPr indent="-3048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»"/>
              <a:defRPr sz="1100"/>
            </a:lvl5pPr>
            <a:lvl6pPr indent="-355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14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4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4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400"/>
            </a:lvl9pPr>
          </a:lstStyle>
          <a:p/>
        </p:txBody>
      </p:sp>
      <p:sp>
        <p:nvSpPr>
          <p:cNvPr id="261" name="Google Shape;261;p43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2" name="Google Shape;262;p43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Two Content Slide">
  <p:cSld name="J-PAL Two Content Slide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4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5" name="Google Shape;265;p44"/>
          <p:cNvSpPr txBox="1"/>
          <p:nvPr>
            <p:ph idx="1" type="body"/>
          </p:nvPr>
        </p:nvSpPr>
        <p:spPr>
          <a:xfrm>
            <a:off x="457200" y="1104138"/>
            <a:ext cx="40386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266" name="Google Shape;266;p44"/>
          <p:cNvSpPr txBox="1"/>
          <p:nvPr>
            <p:ph idx="2" type="body"/>
          </p:nvPr>
        </p:nvSpPr>
        <p:spPr>
          <a:xfrm>
            <a:off x="4648200" y="1104138"/>
            <a:ext cx="40386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267" name="Google Shape;267;p44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8" name="Google Shape;268;p44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Intro Co-Branded Slide | Option 1" showMasterSp="0">
  <p:cSld name="J-PAL Intro Co-Branded Slide | Option 1">
    <p:bg>
      <p:bgPr>
        <a:solidFill>
          <a:schemeClr val="lt2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/>
          <p:nvPr/>
        </p:nvSpPr>
        <p:spPr>
          <a:xfrm>
            <a:off x="0" y="10408"/>
            <a:ext cx="9144000" cy="51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45"/>
          <p:cNvSpPr txBox="1"/>
          <p:nvPr>
            <p:ph type="ctrTitle"/>
          </p:nvPr>
        </p:nvSpPr>
        <p:spPr>
          <a:xfrm>
            <a:off x="632062" y="1915222"/>
            <a:ext cx="64788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2" name="Google Shape;272;p45"/>
          <p:cNvSpPr txBox="1"/>
          <p:nvPr>
            <p:ph idx="1" type="subTitle"/>
          </p:nvPr>
        </p:nvSpPr>
        <p:spPr>
          <a:xfrm>
            <a:off x="634519" y="3304911"/>
            <a:ext cx="6478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82828"/>
              </a:buClr>
              <a:buSzPts val="1700"/>
              <a:buNone/>
              <a:defRPr sz="1700">
                <a:solidFill>
                  <a:srgbClr val="28282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3" name="Google Shape;273;p45"/>
          <p:cNvSpPr/>
          <p:nvPr>
            <p:ph idx="2" type="pic"/>
          </p:nvPr>
        </p:nvSpPr>
        <p:spPr>
          <a:xfrm>
            <a:off x="2813454" y="568073"/>
            <a:ext cx="1987200" cy="408300"/>
          </a:xfrm>
          <a:prstGeom prst="rect">
            <a:avLst/>
          </a:prstGeom>
          <a:noFill/>
          <a:ln>
            <a:noFill/>
          </a:ln>
        </p:spPr>
      </p:sp>
      <p:pic>
        <p:nvPicPr>
          <p:cNvPr id="274" name="Google Shape;274;p45"/>
          <p:cNvPicPr preferRelativeResize="0"/>
          <p:nvPr/>
        </p:nvPicPr>
        <p:blipFill rotWithShape="1">
          <a:blip r:embed="rId2">
            <a:alphaModFix/>
          </a:blip>
          <a:srcRect b="-441" l="71549" r="1062" t="0"/>
          <a:stretch/>
        </p:blipFill>
        <p:spPr>
          <a:xfrm>
            <a:off x="7318772" y="-11024"/>
            <a:ext cx="1825231" cy="5173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657" y="568073"/>
            <a:ext cx="1714501" cy="5100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Intro Co-Branded Slide | Option 2" showMasterSp="0">
  <p:cSld name="J-PAL Intro Co-Branded Slide | Option 2">
    <p:bg>
      <p:bgPr>
        <a:solidFill>
          <a:schemeClr val="lt2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6"/>
          <p:cNvSpPr/>
          <p:nvPr/>
        </p:nvSpPr>
        <p:spPr>
          <a:xfrm>
            <a:off x="0" y="10408"/>
            <a:ext cx="9144000" cy="51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46"/>
          <p:cNvSpPr txBox="1"/>
          <p:nvPr>
            <p:ph type="ctrTitle"/>
          </p:nvPr>
        </p:nvSpPr>
        <p:spPr>
          <a:xfrm>
            <a:off x="632062" y="1915222"/>
            <a:ext cx="64788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0" name="Google Shape;280;p46"/>
          <p:cNvSpPr txBox="1"/>
          <p:nvPr>
            <p:ph idx="1" type="subTitle"/>
          </p:nvPr>
        </p:nvSpPr>
        <p:spPr>
          <a:xfrm>
            <a:off x="634519" y="3304911"/>
            <a:ext cx="64788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82828"/>
              </a:buClr>
              <a:buSzPts val="1700"/>
              <a:buNone/>
              <a:defRPr sz="1700">
                <a:solidFill>
                  <a:srgbClr val="28282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1" name="Google Shape;281;p46"/>
          <p:cNvSpPr/>
          <p:nvPr>
            <p:ph idx="2" type="pic"/>
          </p:nvPr>
        </p:nvSpPr>
        <p:spPr>
          <a:xfrm>
            <a:off x="2813454" y="618911"/>
            <a:ext cx="1987200" cy="408300"/>
          </a:xfrm>
          <a:prstGeom prst="rect">
            <a:avLst/>
          </a:prstGeom>
          <a:noFill/>
          <a:ln>
            <a:noFill/>
          </a:ln>
        </p:spPr>
      </p:sp>
      <p:sp>
        <p:nvSpPr>
          <p:cNvPr id="282" name="Google Shape;282;p46"/>
          <p:cNvSpPr/>
          <p:nvPr>
            <p:ph idx="3" type="pic"/>
          </p:nvPr>
        </p:nvSpPr>
        <p:spPr>
          <a:xfrm>
            <a:off x="641205" y="4511073"/>
            <a:ext cx="1987200" cy="411600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p46"/>
          <p:cNvSpPr/>
          <p:nvPr>
            <p:ph idx="4" type="pic"/>
          </p:nvPr>
        </p:nvSpPr>
        <p:spPr>
          <a:xfrm>
            <a:off x="2877818" y="4511073"/>
            <a:ext cx="1987200" cy="411600"/>
          </a:xfrm>
          <a:prstGeom prst="rect">
            <a:avLst/>
          </a:prstGeom>
          <a:noFill/>
          <a:ln>
            <a:noFill/>
          </a:ln>
        </p:spPr>
      </p:sp>
      <p:sp>
        <p:nvSpPr>
          <p:cNvPr id="284" name="Google Shape;284;p46"/>
          <p:cNvSpPr/>
          <p:nvPr>
            <p:ph idx="5" type="pic"/>
          </p:nvPr>
        </p:nvSpPr>
        <p:spPr>
          <a:xfrm>
            <a:off x="5123575" y="4511073"/>
            <a:ext cx="1987200" cy="411600"/>
          </a:xfrm>
          <a:prstGeom prst="rect">
            <a:avLst/>
          </a:prstGeom>
          <a:noFill/>
          <a:ln>
            <a:noFill/>
          </a:ln>
        </p:spPr>
      </p:sp>
      <p:pic>
        <p:nvPicPr>
          <p:cNvPr id="285" name="Google Shape;285;p46"/>
          <p:cNvPicPr preferRelativeResize="0"/>
          <p:nvPr/>
        </p:nvPicPr>
        <p:blipFill rotWithShape="1">
          <a:blip r:embed="rId2">
            <a:alphaModFix/>
          </a:blip>
          <a:srcRect b="-441" l="71549" r="1062" t="0"/>
          <a:stretch/>
        </p:blipFill>
        <p:spPr>
          <a:xfrm>
            <a:off x="7318772" y="-11024"/>
            <a:ext cx="1825231" cy="5173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657" y="568073"/>
            <a:ext cx="1714501" cy="510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Content Slide w/ citation">
  <p:cSld name="J-PAL Content Slide w/ citation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7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b="0" sz="2400" u="none" cap="none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0" name="Google Shape;290;p47"/>
          <p:cNvSpPr txBox="1"/>
          <p:nvPr>
            <p:ph idx="1" type="body"/>
          </p:nvPr>
        </p:nvSpPr>
        <p:spPr>
          <a:xfrm>
            <a:off x="457200" y="1104139"/>
            <a:ext cx="8229600" cy="30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>
                <a:solidFill>
                  <a:schemeClr val="dk1"/>
                </a:solidFill>
              </a:defRPr>
            </a:lvl1pPr>
            <a:lvl2pPr indent="-3238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>
                <a:solidFill>
                  <a:schemeClr val="dk1"/>
                </a:solidFill>
              </a:defRPr>
            </a:lvl2pPr>
            <a:lvl3pPr indent="-3175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1" name="Google Shape;291;p47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2" name="Google Shape;292;p47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47"/>
          <p:cNvSpPr txBox="1"/>
          <p:nvPr>
            <p:ph idx="2" type="body"/>
          </p:nvPr>
        </p:nvSpPr>
        <p:spPr>
          <a:xfrm>
            <a:off x="457200" y="4201611"/>
            <a:ext cx="82296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Content Slide w/ citation &amp; subtitle">
  <p:cSld name="J-PAL Content Slide w/ citation &amp; subtitle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8"/>
          <p:cNvSpPr txBox="1"/>
          <p:nvPr>
            <p:ph type="title"/>
          </p:nvPr>
        </p:nvSpPr>
        <p:spPr>
          <a:xfrm>
            <a:off x="457199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b="0" sz="2400" u="none" cap="none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6" name="Google Shape;296;p48"/>
          <p:cNvSpPr txBox="1"/>
          <p:nvPr>
            <p:ph idx="1" type="body"/>
          </p:nvPr>
        </p:nvSpPr>
        <p:spPr>
          <a:xfrm>
            <a:off x="457200" y="1577340"/>
            <a:ext cx="8229600" cy="26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>
                <a:solidFill>
                  <a:schemeClr val="dk1"/>
                </a:solidFill>
              </a:defRPr>
            </a:lvl1pPr>
            <a:lvl2pPr indent="-3238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>
                <a:solidFill>
                  <a:schemeClr val="dk1"/>
                </a:solidFill>
              </a:defRPr>
            </a:lvl2pPr>
            <a:lvl3pPr indent="-3175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7" name="Google Shape;297;p48"/>
          <p:cNvSpPr txBox="1"/>
          <p:nvPr>
            <p:ph idx="2" type="body"/>
          </p:nvPr>
        </p:nvSpPr>
        <p:spPr>
          <a:xfrm>
            <a:off x="457201" y="1103711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8" name="Google Shape;298;p48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9" name="Google Shape;299;p48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" name="Google Shape;300;p48"/>
          <p:cNvSpPr txBox="1"/>
          <p:nvPr>
            <p:ph idx="3" type="body"/>
          </p:nvPr>
        </p:nvSpPr>
        <p:spPr>
          <a:xfrm>
            <a:off x="457200" y="4201611"/>
            <a:ext cx="82296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Two Content Slide w/ citation">
  <p:cSld name="J-PAL Two Content Slide w/ citation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9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3" name="Google Shape;303;p49"/>
          <p:cNvSpPr txBox="1"/>
          <p:nvPr>
            <p:ph idx="1" type="body"/>
          </p:nvPr>
        </p:nvSpPr>
        <p:spPr>
          <a:xfrm>
            <a:off x="457200" y="1104139"/>
            <a:ext cx="4038600" cy="30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304" name="Google Shape;304;p49"/>
          <p:cNvSpPr txBox="1"/>
          <p:nvPr>
            <p:ph idx="2" type="body"/>
          </p:nvPr>
        </p:nvSpPr>
        <p:spPr>
          <a:xfrm>
            <a:off x="4648200" y="1104139"/>
            <a:ext cx="4038600" cy="30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305" name="Google Shape;305;p49"/>
          <p:cNvSpPr txBox="1"/>
          <p:nvPr>
            <p:ph idx="3" type="body"/>
          </p:nvPr>
        </p:nvSpPr>
        <p:spPr>
          <a:xfrm>
            <a:off x="457200" y="4201611"/>
            <a:ext cx="82296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6" name="Google Shape;306;p49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7" name="Google Shape;307;p49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Comparison Slide">
  <p:cSld name="J-PAL Comparison Slide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0"/>
          <p:cNvSpPr txBox="1"/>
          <p:nvPr>
            <p:ph type="title"/>
          </p:nvPr>
        </p:nvSpPr>
        <p:spPr>
          <a:xfrm>
            <a:off x="457200" y="146303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0" name="Google Shape;310;p50"/>
          <p:cNvSpPr txBox="1"/>
          <p:nvPr>
            <p:ph idx="1" type="body"/>
          </p:nvPr>
        </p:nvSpPr>
        <p:spPr>
          <a:xfrm>
            <a:off x="457200" y="1104139"/>
            <a:ext cx="40401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11" name="Google Shape;311;p50"/>
          <p:cNvSpPr txBox="1"/>
          <p:nvPr>
            <p:ph idx="2" type="body"/>
          </p:nvPr>
        </p:nvSpPr>
        <p:spPr>
          <a:xfrm>
            <a:off x="457200" y="1433324"/>
            <a:ext cx="4040100" cy="3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312" name="Google Shape;312;p50"/>
          <p:cNvSpPr txBox="1"/>
          <p:nvPr>
            <p:ph idx="3" type="body"/>
          </p:nvPr>
        </p:nvSpPr>
        <p:spPr>
          <a:xfrm>
            <a:off x="4645026" y="1104139"/>
            <a:ext cx="40416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13" name="Google Shape;313;p50"/>
          <p:cNvSpPr txBox="1"/>
          <p:nvPr>
            <p:ph idx="4" type="body"/>
          </p:nvPr>
        </p:nvSpPr>
        <p:spPr>
          <a:xfrm>
            <a:off x="4645026" y="1433324"/>
            <a:ext cx="4041600" cy="3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314" name="Google Shape;314;p50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5" name="Google Shape;315;p50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Image &amp; Caption w/ Content Left">
  <p:cSld name="J-PAL Image &amp; Caption w/ Content Left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1"/>
          <p:cNvSpPr txBox="1"/>
          <p:nvPr>
            <p:ph type="title"/>
          </p:nvPr>
        </p:nvSpPr>
        <p:spPr>
          <a:xfrm>
            <a:off x="457200" y="146304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8" name="Google Shape;318;p51"/>
          <p:cNvSpPr txBox="1"/>
          <p:nvPr>
            <p:ph idx="1" type="body"/>
          </p:nvPr>
        </p:nvSpPr>
        <p:spPr>
          <a:xfrm>
            <a:off x="5832389" y="1105931"/>
            <a:ext cx="2854200" cy="25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319" name="Google Shape;319;p51"/>
          <p:cNvSpPr txBox="1"/>
          <p:nvPr>
            <p:ph idx="2" type="body"/>
          </p:nvPr>
        </p:nvSpPr>
        <p:spPr>
          <a:xfrm>
            <a:off x="457199" y="1105931"/>
            <a:ext cx="5147100" cy="3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320" name="Google Shape;320;p51"/>
          <p:cNvSpPr txBox="1"/>
          <p:nvPr>
            <p:ph idx="3" type="body"/>
          </p:nvPr>
        </p:nvSpPr>
        <p:spPr>
          <a:xfrm>
            <a:off x="5832389" y="3847089"/>
            <a:ext cx="28542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i="1" sz="1100">
                <a:solidFill>
                  <a:schemeClr val="accent6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321" name="Google Shape;321;p51"/>
          <p:cNvSpPr txBox="1"/>
          <p:nvPr>
            <p:ph idx="4" type="body"/>
          </p:nvPr>
        </p:nvSpPr>
        <p:spPr>
          <a:xfrm>
            <a:off x="5832389" y="3698633"/>
            <a:ext cx="28542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00" lIns="0" spcFirstLastPara="1" rIns="0" wrap="square" tIns="13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2" name="Google Shape;322;p51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3" name="Google Shape;323;p51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Intro Co-Branded Slide | Option 2" showMasterSp="0">
  <p:cSld name="J-PAL Intro Co-Branded Slide | Option 2">
    <p:bg>
      <p:bgPr>
        <a:solidFill>
          <a:schemeClr val="l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10408"/>
            <a:ext cx="9144000" cy="51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632062" y="1915222"/>
            <a:ext cx="64788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634519" y="3304911"/>
            <a:ext cx="64788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rgbClr val="282828"/>
              </a:buClr>
              <a:buSzPts val="1700"/>
              <a:buNone/>
              <a:defRPr sz="1700">
                <a:solidFill>
                  <a:srgbClr val="28282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6"/>
          <p:cNvSpPr/>
          <p:nvPr>
            <p:ph idx="2" type="pic"/>
          </p:nvPr>
        </p:nvSpPr>
        <p:spPr>
          <a:xfrm>
            <a:off x="2813454" y="618911"/>
            <a:ext cx="19872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6"/>
          <p:cNvSpPr/>
          <p:nvPr>
            <p:ph idx="3" type="pic"/>
          </p:nvPr>
        </p:nvSpPr>
        <p:spPr>
          <a:xfrm>
            <a:off x="641205" y="4511073"/>
            <a:ext cx="1987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6"/>
          <p:cNvSpPr/>
          <p:nvPr>
            <p:ph idx="4" type="pic"/>
          </p:nvPr>
        </p:nvSpPr>
        <p:spPr>
          <a:xfrm>
            <a:off x="2877818" y="4511073"/>
            <a:ext cx="1987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6"/>
          <p:cNvSpPr/>
          <p:nvPr>
            <p:ph idx="5" type="pic"/>
          </p:nvPr>
        </p:nvSpPr>
        <p:spPr>
          <a:xfrm>
            <a:off x="5123576" y="4511073"/>
            <a:ext cx="1987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 b="-443" l="71549" r="1063" t="1"/>
          <a:stretch/>
        </p:blipFill>
        <p:spPr>
          <a:xfrm>
            <a:off x="7318772" y="-11024"/>
            <a:ext cx="1825227" cy="517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657" y="568072"/>
            <a:ext cx="1714501" cy="51006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Image &amp; Caption w/ Content Right">
  <p:cSld name="J-PAL Image &amp; Caption w/ Content Right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2"/>
          <p:cNvSpPr txBox="1"/>
          <p:nvPr>
            <p:ph type="title"/>
          </p:nvPr>
        </p:nvSpPr>
        <p:spPr>
          <a:xfrm>
            <a:off x="457199" y="146304"/>
            <a:ext cx="82296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6" name="Google Shape;326;p52"/>
          <p:cNvSpPr txBox="1"/>
          <p:nvPr>
            <p:ph idx="1" type="body"/>
          </p:nvPr>
        </p:nvSpPr>
        <p:spPr>
          <a:xfrm>
            <a:off x="3525441" y="1105931"/>
            <a:ext cx="5161200" cy="3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327" name="Google Shape;327;p52"/>
          <p:cNvSpPr txBox="1"/>
          <p:nvPr>
            <p:ph idx="2" type="body"/>
          </p:nvPr>
        </p:nvSpPr>
        <p:spPr>
          <a:xfrm>
            <a:off x="457201" y="1105931"/>
            <a:ext cx="2854200" cy="25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328" name="Google Shape;328;p52"/>
          <p:cNvSpPr txBox="1"/>
          <p:nvPr>
            <p:ph idx="3" type="body"/>
          </p:nvPr>
        </p:nvSpPr>
        <p:spPr>
          <a:xfrm>
            <a:off x="457201" y="3847089"/>
            <a:ext cx="28542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i="1" sz="1100">
                <a:solidFill>
                  <a:schemeClr val="accent6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329" name="Google Shape;329;p52"/>
          <p:cNvSpPr txBox="1"/>
          <p:nvPr>
            <p:ph idx="4" type="body"/>
          </p:nvPr>
        </p:nvSpPr>
        <p:spPr>
          <a:xfrm>
            <a:off x="457200" y="3698633"/>
            <a:ext cx="28542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00" lIns="0" spcFirstLastPara="1" rIns="0" wrap="square" tIns="13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0" name="Google Shape;330;p52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1" name="Google Shape;331;p52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Image w/ Content Left">
  <p:cSld name="J-PAL Image w/ Content Left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3"/>
          <p:cNvSpPr txBox="1"/>
          <p:nvPr>
            <p:ph type="title"/>
          </p:nvPr>
        </p:nvSpPr>
        <p:spPr>
          <a:xfrm>
            <a:off x="457200" y="146303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4" name="Google Shape;334;p53"/>
          <p:cNvSpPr txBox="1"/>
          <p:nvPr>
            <p:ph idx="1" type="body"/>
          </p:nvPr>
        </p:nvSpPr>
        <p:spPr>
          <a:xfrm>
            <a:off x="5843015" y="1113677"/>
            <a:ext cx="2843700" cy="3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335" name="Google Shape;335;p53"/>
          <p:cNvSpPr txBox="1"/>
          <p:nvPr>
            <p:ph idx="2" type="body"/>
          </p:nvPr>
        </p:nvSpPr>
        <p:spPr>
          <a:xfrm>
            <a:off x="457200" y="1113678"/>
            <a:ext cx="5147100" cy="3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336" name="Google Shape;336;p53"/>
          <p:cNvSpPr txBox="1"/>
          <p:nvPr>
            <p:ph idx="3" type="body"/>
          </p:nvPr>
        </p:nvSpPr>
        <p:spPr>
          <a:xfrm>
            <a:off x="5843015" y="4443047"/>
            <a:ext cx="2843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00" lIns="0" spcFirstLastPara="1" rIns="0" wrap="square" tIns="68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7" name="Google Shape;337;p53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8" name="Google Shape;338;p53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Image w/ Content Right">
  <p:cSld name="J-PAL Image w/ Content Right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/>
          <p:nvPr>
            <p:ph type="title"/>
          </p:nvPr>
        </p:nvSpPr>
        <p:spPr>
          <a:xfrm>
            <a:off x="457200" y="146303"/>
            <a:ext cx="82296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1" name="Google Shape;341;p54"/>
          <p:cNvSpPr txBox="1"/>
          <p:nvPr>
            <p:ph idx="1" type="body"/>
          </p:nvPr>
        </p:nvSpPr>
        <p:spPr>
          <a:xfrm>
            <a:off x="457200" y="1105931"/>
            <a:ext cx="2843700" cy="3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342" name="Google Shape;342;p54"/>
          <p:cNvSpPr txBox="1"/>
          <p:nvPr>
            <p:ph idx="2" type="body"/>
          </p:nvPr>
        </p:nvSpPr>
        <p:spPr>
          <a:xfrm>
            <a:off x="3525441" y="1105931"/>
            <a:ext cx="5161200" cy="3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343" name="Google Shape;343;p54"/>
          <p:cNvSpPr txBox="1"/>
          <p:nvPr>
            <p:ph idx="3" type="body"/>
          </p:nvPr>
        </p:nvSpPr>
        <p:spPr>
          <a:xfrm>
            <a:off x="457199" y="4443047"/>
            <a:ext cx="2843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00" lIns="0" spcFirstLastPara="1" rIns="0" wrap="square" tIns="68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4" name="Google Shape;344;p54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5" name="Google Shape;345;p54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Two Content Slide w/ Images">
  <p:cSld name="J-PAL Two Content Slide w/ Images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5"/>
          <p:cNvSpPr txBox="1"/>
          <p:nvPr>
            <p:ph type="title"/>
          </p:nvPr>
        </p:nvSpPr>
        <p:spPr>
          <a:xfrm>
            <a:off x="457200" y="146304"/>
            <a:ext cx="82296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8" name="Google Shape;348;p55"/>
          <p:cNvSpPr txBox="1"/>
          <p:nvPr>
            <p:ph idx="1" type="body"/>
          </p:nvPr>
        </p:nvSpPr>
        <p:spPr>
          <a:xfrm>
            <a:off x="457200" y="3456432"/>
            <a:ext cx="39978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349" name="Google Shape;349;p55"/>
          <p:cNvSpPr txBox="1"/>
          <p:nvPr>
            <p:ph idx="2" type="body"/>
          </p:nvPr>
        </p:nvSpPr>
        <p:spPr>
          <a:xfrm>
            <a:off x="4688958" y="3456432"/>
            <a:ext cx="39978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350" name="Google Shape;350;p55"/>
          <p:cNvSpPr txBox="1"/>
          <p:nvPr>
            <p:ph idx="3" type="body"/>
          </p:nvPr>
        </p:nvSpPr>
        <p:spPr>
          <a:xfrm>
            <a:off x="457200" y="1115943"/>
            <a:ext cx="39978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351" name="Google Shape;351;p55"/>
          <p:cNvSpPr txBox="1"/>
          <p:nvPr>
            <p:ph idx="4" type="body"/>
          </p:nvPr>
        </p:nvSpPr>
        <p:spPr>
          <a:xfrm>
            <a:off x="4688958" y="1115943"/>
            <a:ext cx="39978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352" name="Google Shape;352;p55"/>
          <p:cNvSpPr txBox="1"/>
          <p:nvPr>
            <p:ph idx="5" type="body"/>
          </p:nvPr>
        </p:nvSpPr>
        <p:spPr>
          <a:xfrm>
            <a:off x="457200" y="3263293"/>
            <a:ext cx="39978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00" lIns="0" spcFirstLastPara="1" rIns="0" wrap="square" tIns="68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3" name="Google Shape;353;p55"/>
          <p:cNvSpPr txBox="1"/>
          <p:nvPr>
            <p:ph idx="6" type="body"/>
          </p:nvPr>
        </p:nvSpPr>
        <p:spPr>
          <a:xfrm>
            <a:off x="4688959" y="3263293"/>
            <a:ext cx="39978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00" lIns="0" spcFirstLastPara="1" rIns="0" wrap="square" tIns="68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4" name="Google Shape;354;p55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5" name="Google Shape;355;p55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Full Bleed Image Slide">
  <p:cSld name="J-PAL Full Bleed Image Slide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6"/>
          <p:cNvSpPr/>
          <p:nvPr>
            <p:ph idx="2" type="pic"/>
          </p:nvPr>
        </p:nvSpPr>
        <p:spPr>
          <a:xfrm>
            <a:off x="0" y="-97"/>
            <a:ext cx="91440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358" name="Google Shape;358;p56"/>
          <p:cNvPicPr preferRelativeResize="0"/>
          <p:nvPr/>
        </p:nvPicPr>
        <p:blipFill rotWithShape="1">
          <a:blip r:embed="rId2">
            <a:alphaModFix amt="70000"/>
          </a:blip>
          <a:srcRect b="0" l="71407" r="1628" t="0"/>
          <a:stretch/>
        </p:blipFill>
        <p:spPr>
          <a:xfrm>
            <a:off x="6958220" y="3550"/>
            <a:ext cx="21857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6"/>
          <p:cNvSpPr txBox="1"/>
          <p:nvPr>
            <p:ph idx="1" type="body"/>
          </p:nvPr>
        </p:nvSpPr>
        <p:spPr>
          <a:xfrm>
            <a:off x="237744" y="4925973"/>
            <a:ext cx="39978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00" lIns="0" spcFirstLastPara="1" rIns="0" wrap="square" tIns="68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500"/>
              <a:buNone/>
              <a:defRPr sz="5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0" name="Google Shape;360;p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lt2"/>
                </a:solidFill>
              </a:defRPr>
            </a:lvl1pPr>
            <a:lvl2pPr lvl="1">
              <a:buNone/>
              <a:defRPr sz="1300">
                <a:solidFill>
                  <a:schemeClr val="lt2"/>
                </a:solidFill>
              </a:defRPr>
            </a:lvl2pPr>
            <a:lvl3pPr lvl="2">
              <a:buNone/>
              <a:defRPr sz="1300">
                <a:solidFill>
                  <a:schemeClr val="lt2"/>
                </a:solidFill>
              </a:defRPr>
            </a:lvl3pPr>
            <a:lvl4pPr lvl="3">
              <a:buNone/>
              <a:defRPr sz="1300">
                <a:solidFill>
                  <a:schemeClr val="lt2"/>
                </a:solidFill>
              </a:defRPr>
            </a:lvl4pPr>
            <a:lvl5pPr lvl="4">
              <a:buNone/>
              <a:defRPr sz="1300">
                <a:solidFill>
                  <a:schemeClr val="lt2"/>
                </a:solidFill>
              </a:defRPr>
            </a:lvl5pPr>
            <a:lvl6pPr lvl="5">
              <a:buNone/>
              <a:defRPr sz="1300">
                <a:solidFill>
                  <a:schemeClr val="lt2"/>
                </a:solidFill>
              </a:defRPr>
            </a:lvl6pPr>
            <a:lvl7pPr lvl="6">
              <a:buNone/>
              <a:defRPr sz="1300">
                <a:solidFill>
                  <a:schemeClr val="lt2"/>
                </a:solidFill>
              </a:defRPr>
            </a:lvl7pPr>
            <a:lvl8pPr lvl="7">
              <a:buNone/>
              <a:defRPr sz="1300">
                <a:solidFill>
                  <a:schemeClr val="lt2"/>
                </a:solidFill>
              </a:defRPr>
            </a:lvl8pPr>
            <a:lvl9pPr lvl="8">
              <a:buNone/>
              <a:defRPr sz="13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7"/>
          <p:cNvSpPr/>
          <p:nvPr/>
        </p:nvSpPr>
        <p:spPr>
          <a:xfrm>
            <a:off x="0" y="5206"/>
            <a:ext cx="9144000" cy="156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3" name="Google Shape;363;p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Content Slide">
  <p:cSld name="J-PAL Content Slide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9"/>
          <p:cNvSpPr txBox="1"/>
          <p:nvPr>
            <p:ph idx="1" type="body"/>
          </p:nvPr>
        </p:nvSpPr>
        <p:spPr>
          <a:xfrm>
            <a:off x="457200" y="1104137"/>
            <a:ext cx="8229600" cy="3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1" name="Google Shape;371;p59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2" name="Google Shape;372;p59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3" name="Google Shape;373;p59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Intro Slide" showMasterSp="0" type="title">
  <p:cSld name="TITLE">
    <p:bg>
      <p:bgPr>
        <a:solidFill>
          <a:schemeClr val="lt2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0"/>
          <p:cNvSpPr/>
          <p:nvPr/>
        </p:nvSpPr>
        <p:spPr>
          <a:xfrm>
            <a:off x="0" y="10408"/>
            <a:ext cx="9144000" cy="51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60"/>
          <p:cNvSpPr txBox="1"/>
          <p:nvPr>
            <p:ph type="ctrTitle"/>
          </p:nvPr>
        </p:nvSpPr>
        <p:spPr>
          <a:xfrm>
            <a:off x="632062" y="1915222"/>
            <a:ext cx="64788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7" name="Google Shape;377;p60"/>
          <p:cNvSpPr txBox="1"/>
          <p:nvPr>
            <p:ph idx="1" type="subTitle"/>
          </p:nvPr>
        </p:nvSpPr>
        <p:spPr>
          <a:xfrm>
            <a:off x="634519" y="3304911"/>
            <a:ext cx="6478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82828"/>
              </a:buClr>
              <a:buSzPts val="1700"/>
              <a:buNone/>
              <a:defRPr sz="1700">
                <a:solidFill>
                  <a:srgbClr val="28282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378" name="Google Shape;378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7657" y="568073"/>
            <a:ext cx="1714501" cy="51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60"/>
          <p:cNvPicPr preferRelativeResize="0"/>
          <p:nvPr/>
        </p:nvPicPr>
        <p:blipFill rotWithShape="1">
          <a:blip r:embed="rId3">
            <a:alphaModFix/>
          </a:blip>
          <a:srcRect b="-441" l="71549" r="1062" t="0"/>
          <a:stretch/>
        </p:blipFill>
        <p:spPr>
          <a:xfrm>
            <a:off x="7318772" y="-11024"/>
            <a:ext cx="1825231" cy="5173983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Title Only">
  <p:cSld name="1_J-PAL Title Only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1"/>
          <p:cNvSpPr txBox="1"/>
          <p:nvPr>
            <p:ph type="title"/>
          </p:nvPr>
        </p:nvSpPr>
        <p:spPr>
          <a:xfrm>
            <a:off x="457200" y="273844"/>
            <a:ext cx="82296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3" name="Google Shape;383;p61"/>
          <p:cNvSpPr txBox="1"/>
          <p:nvPr>
            <p:ph idx="11" type="ftr"/>
          </p:nvPr>
        </p:nvSpPr>
        <p:spPr>
          <a:xfrm>
            <a:off x="457200" y="4834929"/>
            <a:ext cx="6879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9pPr>
          </a:lstStyle>
          <a:p/>
        </p:txBody>
      </p:sp>
      <p:sp>
        <p:nvSpPr>
          <p:cNvPr id="384" name="Google Shape;384;p61"/>
          <p:cNvSpPr txBox="1"/>
          <p:nvPr>
            <p:ph idx="12" type="sldNum"/>
          </p:nvPr>
        </p:nvSpPr>
        <p:spPr>
          <a:xfrm>
            <a:off x="7550459" y="4834929"/>
            <a:ext cx="1136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Counter Slide">
  <p:cSld name="J-PAL Counter Slide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entury Gothic"/>
              <a:buNone/>
            </a:pPr>
            <a:r>
              <a:t/>
            </a:r>
            <a:endParaRPr b="0" i="0" sz="43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7" name="Google Shape;387;p62"/>
          <p:cNvSpPr txBox="1"/>
          <p:nvPr>
            <p:ph type="title"/>
          </p:nvPr>
        </p:nvSpPr>
        <p:spPr>
          <a:xfrm>
            <a:off x="457200" y="148472"/>
            <a:ext cx="82296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8" name="Google Shape;388;p62"/>
          <p:cNvSpPr txBox="1"/>
          <p:nvPr>
            <p:ph idx="1" type="body"/>
          </p:nvPr>
        </p:nvSpPr>
        <p:spPr>
          <a:xfrm>
            <a:off x="457201" y="1102936"/>
            <a:ext cx="4038600" cy="3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254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Century Gothic"/>
              <a:buAutoNum type="alphaUcPeriod"/>
              <a:defRPr sz="2200">
                <a:solidFill>
                  <a:schemeClr val="lt1"/>
                </a:solidFill>
              </a:defRPr>
            </a:lvl1pPr>
            <a:lvl2pPr indent="-3937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entury Gothic"/>
              <a:buAutoNum type="alphaLcPeriod"/>
              <a:defRPr sz="1800">
                <a:solidFill>
                  <a:schemeClr val="lt1"/>
                </a:solidFill>
              </a:defRPr>
            </a:lvl2pPr>
            <a:lvl3pPr indent="-37465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1600"/>
            </a:lvl3pPr>
            <a:lvl4pPr indent="-355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400"/>
            </a:lvl4pPr>
            <a:lvl5pPr indent="-355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400"/>
            </a:lvl5pPr>
            <a:lvl6pPr indent="-3937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1800"/>
            </a:lvl6pPr>
            <a:lvl7pPr indent="-3937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1800"/>
            </a:lvl7pPr>
            <a:lvl8pPr indent="-3937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1800"/>
            </a:lvl8pPr>
            <a:lvl9pPr indent="-3937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1800"/>
            </a:lvl9pPr>
          </a:lstStyle>
          <a:p/>
        </p:txBody>
      </p:sp>
      <p:sp>
        <p:nvSpPr>
          <p:cNvPr id="389" name="Google Shape;389;p62"/>
          <p:cNvSpPr txBox="1"/>
          <p:nvPr>
            <p:ph idx="2" type="body"/>
          </p:nvPr>
        </p:nvSpPr>
        <p:spPr>
          <a:xfrm>
            <a:off x="4648200" y="1102936"/>
            <a:ext cx="4038600" cy="3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254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Century Gothic"/>
              <a:buAutoNum type="alphaUcPeriod"/>
              <a:defRPr sz="2200">
                <a:solidFill>
                  <a:schemeClr val="lt1"/>
                </a:solidFill>
              </a:defRPr>
            </a:lvl1pPr>
            <a:lvl2pPr indent="-3937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entury Gothic"/>
              <a:buAutoNum type="alphaLcPeriod"/>
              <a:defRPr sz="1800">
                <a:solidFill>
                  <a:schemeClr val="lt1"/>
                </a:solidFill>
              </a:defRPr>
            </a:lvl2pPr>
            <a:lvl3pPr indent="-37465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1600"/>
            </a:lvl3pPr>
            <a:lvl4pPr indent="-355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400"/>
            </a:lvl4pPr>
            <a:lvl5pPr indent="-355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400"/>
            </a:lvl5pPr>
            <a:lvl6pPr indent="-3937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1800"/>
            </a:lvl6pPr>
            <a:lvl7pPr indent="-3937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1800"/>
            </a:lvl7pPr>
            <a:lvl8pPr indent="-3937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1800"/>
            </a:lvl8pPr>
            <a:lvl9pPr indent="-3937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1800"/>
            </a:lvl9pPr>
          </a:lstStyle>
          <a:p/>
        </p:txBody>
      </p:sp>
      <p:sp>
        <p:nvSpPr>
          <p:cNvPr id="390" name="Google Shape;390;p62"/>
          <p:cNvSpPr txBox="1"/>
          <p:nvPr>
            <p:ph idx="11" type="ftr"/>
          </p:nvPr>
        </p:nvSpPr>
        <p:spPr>
          <a:xfrm>
            <a:off x="457200" y="4834929"/>
            <a:ext cx="6879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9pPr>
          </a:lstStyle>
          <a:p/>
        </p:txBody>
      </p:sp>
      <p:sp>
        <p:nvSpPr>
          <p:cNvPr id="391" name="Google Shape;391;p62"/>
          <p:cNvSpPr txBox="1"/>
          <p:nvPr>
            <p:ph idx="12" type="sldNum"/>
          </p:nvPr>
        </p:nvSpPr>
        <p:spPr>
          <a:xfrm>
            <a:off x="7550459" y="4834929"/>
            <a:ext cx="1136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ill Sans"/>
              <a:buNone/>
              <a:defRPr b="0" i="0" sz="1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ill Sans"/>
              <a:buNone/>
              <a:defRPr b="0" i="0" sz="1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ill Sans"/>
              <a:buNone/>
              <a:defRPr b="0" i="0" sz="1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ill Sans"/>
              <a:buNone/>
              <a:defRPr b="0" i="0" sz="1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ill Sans"/>
              <a:buNone/>
              <a:defRPr b="0" i="0" sz="1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ill Sans"/>
              <a:buNone/>
              <a:defRPr b="0" i="0" sz="1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ill Sans"/>
              <a:buNone/>
              <a:defRPr b="0" i="0" sz="1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ill Sans"/>
              <a:buNone/>
              <a:defRPr b="0" i="0" sz="1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ill Sans"/>
              <a:buNone/>
              <a:defRPr b="0" i="0" sz="1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Section Divider | Option 1">
  <p:cSld name="J-PAL Section Divider | Option 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0" y="0"/>
            <a:ext cx="9144000" cy="514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Google Shape;47;p7"/>
          <p:cNvSpPr txBox="1"/>
          <p:nvPr>
            <p:ph type="ctrTitle"/>
          </p:nvPr>
        </p:nvSpPr>
        <p:spPr>
          <a:xfrm>
            <a:off x="647095" y="2107631"/>
            <a:ext cx="6455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subTitle"/>
          </p:nvPr>
        </p:nvSpPr>
        <p:spPr>
          <a:xfrm>
            <a:off x="647095" y="3375425"/>
            <a:ext cx="64554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2">
            <a:alphaModFix/>
          </a:blip>
          <a:srcRect b="-443" l="71549" r="1063" t="1"/>
          <a:stretch/>
        </p:blipFill>
        <p:spPr>
          <a:xfrm>
            <a:off x="7318772" y="-11024"/>
            <a:ext cx="1825227" cy="51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Content Slide">
  <p:cSld name="1_J-PAL Content Slide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3"/>
          <p:cNvSpPr txBox="1"/>
          <p:nvPr>
            <p:ph type="title"/>
          </p:nvPr>
        </p:nvSpPr>
        <p:spPr>
          <a:xfrm>
            <a:off x="457200" y="148474"/>
            <a:ext cx="82296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Century Gothic"/>
              <a:buNone/>
              <a:defRPr b="0" sz="3200" u="none" cap="none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4" name="Google Shape;394;p63"/>
          <p:cNvSpPr txBox="1"/>
          <p:nvPr>
            <p:ph idx="1" type="body"/>
          </p:nvPr>
        </p:nvSpPr>
        <p:spPr>
          <a:xfrm>
            <a:off x="457200" y="1102936"/>
            <a:ext cx="8229600" cy="3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254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2200"/>
            </a:lvl1pPr>
            <a:lvl2pPr indent="-4064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000"/>
            </a:lvl2pPr>
            <a:lvl3pPr indent="-3937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1800"/>
            </a:lvl3pPr>
            <a:lvl4pPr indent="-37465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1600"/>
            </a:lvl4pPr>
            <a:lvl5pPr indent="-37465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00"/>
              <a:buChar char="»"/>
              <a:defRPr sz="1600"/>
            </a:lvl5pPr>
            <a:lvl6pPr indent="-3175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5" name="Google Shape;395;p63"/>
          <p:cNvSpPr txBox="1"/>
          <p:nvPr>
            <p:ph idx="11" type="ftr"/>
          </p:nvPr>
        </p:nvSpPr>
        <p:spPr>
          <a:xfrm>
            <a:off x="457200" y="4834929"/>
            <a:ext cx="6879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Century Gothic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9pPr>
          </a:lstStyle>
          <a:p/>
        </p:txBody>
      </p:sp>
      <p:sp>
        <p:nvSpPr>
          <p:cNvPr id="396" name="Google Shape;396;p63"/>
          <p:cNvSpPr txBox="1"/>
          <p:nvPr>
            <p:ph idx="12" type="sldNum"/>
          </p:nvPr>
        </p:nvSpPr>
        <p:spPr>
          <a:xfrm>
            <a:off x="7550459" y="4834929"/>
            <a:ext cx="1136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J-PAL Content Slide">
  <p:cSld name="1_J-PAL Content Slide 2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4"/>
          <p:cNvSpPr txBox="1"/>
          <p:nvPr>
            <p:ph type="title"/>
          </p:nvPr>
        </p:nvSpPr>
        <p:spPr>
          <a:xfrm>
            <a:off x="457200" y="169682"/>
            <a:ext cx="82296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2400" u="none" cap="none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9" name="Google Shape;399;p64"/>
          <p:cNvSpPr txBox="1"/>
          <p:nvPr>
            <p:ph idx="1" type="body"/>
          </p:nvPr>
        </p:nvSpPr>
        <p:spPr>
          <a:xfrm>
            <a:off x="457200" y="1110006"/>
            <a:ext cx="8229600" cy="35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200"/>
            </a:lvl3pPr>
            <a:lvl4pPr indent="-3048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»"/>
              <a:defRPr sz="1100"/>
            </a:lvl5pPr>
            <a:lvl6pPr indent="-355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400" name="Google Shape;400;p64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1" name="Google Shape;401;p64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J-PAL Content Slide">
  <p:cSld name="2_J-PAL Content Slide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5"/>
          <p:cNvSpPr txBox="1"/>
          <p:nvPr>
            <p:ph type="title"/>
          </p:nvPr>
        </p:nvSpPr>
        <p:spPr>
          <a:xfrm>
            <a:off x="457200" y="169682"/>
            <a:ext cx="82296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2400" u="none" cap="none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4" name="Google Shape;404;p65"/>
          <p:cNvSpPr txBox="1"/>
          <p:nvPr>
            <p:ph idx="1" type="body"/>
          </p:nvPr>
        </p:nvSpPr>
        <p:spPr>
          <a:xfrm>
            <a:off x="457200" y="1110006"/>
            <a:ext cx="8229600" cy="35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200"/>
            </a:lvl3pPr>
            <a:lvl4pPr indent="-3048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»"/>
              <a:defRPr sz="1100"/>
            </a:lvl5pPr>
            <a:lvl6pPr indent="-355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405" name="Google Shape;405;p65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6" name="Google Shape;406;p65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Section Divider | Option 2">
  <p:cSld name="1_J-PAL Section Divider | Option 2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6"/>
          <p:cNvSpPr/>
          <p:nvPr/>
        </p:nvSpPr>
        <p:spPr>
          <a:xfrm>
            <a:off x="0" y="1"/>
            <a:ext cx="9144000" cy="514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100" lIns="48200" spcFirstLastPara="1" rIns="48200" wrap="square" tIns="24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entury Gothic"/>
              <a:buNone/>
            </a:pPr>
            <a:r>
              <a:t/>
            </a:r>
            <a:endParaRPr b="0" i="0" sz="43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09" name="Google Shape;409;p66"/>
          <p:cNvPicPr preferRelativeResize="0"/>
          <p:nvPr/>
        </p:nvPicPr>
        <p:blipFill rotWithShape="1">
          <a:blip r:embed="rId2">
            <a:alphaModFix/>
          </a:blip>
          <a:srcRect b="-441" l="71549" r="1062" t="0"/>
          <a:stretch/>
        </p:blipFill>
        <p:spPr>
          <a:xfrm>
            <a:off x="6912655" y="1"/>
            <a:ext cx="2231344" cy="5173983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6"/>
          <p:cNvSpPr txBox="1"/>
          <p:nvPr>
            <p:ph idx="1" type="body"/>
          </p:nvPr>
        </p:nvSpPr>
        <p:spPr>
          <a:xfrm>
            <a:off x="457200" y="342901"/>
            <a:ext cx="6455400" cy="44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5207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4600"/>
              <a:buFont typeface="Century Gothic"/>
              <a:buAutoNum type="romanUcPeriod"/>
              <a:defRPr sz="3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1" name="Google Shape;411;p6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rgbClr val="262626"/>
                </a:solidFill>
              </a:defRPr>
            </a:lvl1pPr>
            <a:lvl2pPr lvl="1">
              <a:buNone/>
              <a:defRPr sz="1300">
                <a:solidFill>
                  <a:srgbClr val="262626"/>
                </a:solidFill>
              </a:defRPr>
            </a:lvl2pPr>
            <a:lvl3pPr lvl="2">
              <a:buNone/>
              <a:defRPr sz="1300">
                <a:solidFill>
                  <a:srgbClr val="262626"/>
                </a:solidFill>
              </a:defRPr>
            </a:lvl3pPr>
            <a:lvl4pPr lvl="3">
              <a:buNone/>
              <a:defRPr sz="1300">
                <a:solidFill>
                  <a:srgbClr val="262626"/>
                </a:solidFill>
              </a:defRPr>
            </a:lvl4pPr>
            <a:lvl5pPr lvl="4">
              <a:buNone/>
              <a:defRPr sz="1300">
                <a:solidFill>
                  <a:srgbClr val="262626"/>
                </a:solidFill>
              </a:defRPr>
            </a:lvl5pPr>
            <a:lvl6pPr lvl="5">
              <a:buNone/>
              <a:defRPr sz="1300">
                <a:solidFill>
                  <a:srgbClr val="262626"/>
                </a:solidFill>
              </a:defRPr>
            </a:lvl6pPr>
            <a:lvl7pPr lvl="6">
              <a:buNone/>
              <a:defRPr sz="1300">
                <a:solidFill>
                  <a:srgbClr val="262626"/>
                </a:solidFill>
              </a:defRPr>
            </a:lvl7pPr>
            <a:lvl8pPr lvl="7">
              <a:buNone/>
              <a:defRPr sz="1300">
                <a:solidFill>
                  <a:srgbClr val="262626"/>
                </a:solidFill>
              </a:defRPr>
            </a:lvl8pPr>
            <a:lvl9pPr lvl="8">
              <a:buNone/>
              <a:defRPr sz="1300">
                <a:solidFill>
                  <a:srgbClr val="26262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7"/>
          <p:cNvSpPr/>
          <p:nvPr/>
        </p:nvSpPr>
        <p:spPr>
          <a:xfrm>
            <a:off x="0" y="5206"/>
            <a:ext cx="9144000" cy="156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6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Two Content Slide">
  <p:cSld name="1_J-PAL Two Content Slide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8"/>
          <p:cNvSpPr txBox="1"/>
          <p:nvPr>
            <p:ph type="title"/>
          </p:nvPr>
        </p:nvSpPr>
        <p:spPr>
          <a:xfrm>
            <a:off x="457200" y="148474"/>
            <a:ext cx="82296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7" name="Google Shape;417;p68"/>
          <p:cNvSpPr txBox="1"/>
          <p:nvPr>
            <p:ph idx="1" type="body"/>
          </p:nvPr>
        </p:nvSpPr>
        <p:spPr>
          <a:xfrm>
            <a:off x="457201" y="1102936"/>
            <a:ext cx="4038600" cy="3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254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2200"/>
            </a:lvl1pPr>
            <a:lvl2pPr indent="-3937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  <a:defRPr sz="1800"/>
            </a:lvl2pPr>
            <a:lvl3pPr indent="-37465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1600"/>
            </a:lvl3pPr>
            <a:lvl4pPr indent="-355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400"/>
            </a:lvl4pPr>
            <a:lvl5pPr indent="-355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400"/>
            </a:lvl5pPr>
            <a:lvl6pPr indent="-3937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1800"/>
            </a:lvl6pPr>
            <a:lvl7pPr indent="-3937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1800"/>
            </a:lvl7pPr>
            <a:lvl8pPr indent="-3937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1800"/>
            </a:lvl8pPr>
            <a:lvl9pPr indent="-3937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1800"/>
            </a:lvl9pPr>
          </a:lstStyle>
          <a:p/>
        </p:txBody>
      </p:sp>
      <p:sp>
        <p:nvSpPr>
          <p:cNvPr id="418" name="Google Shape;418;p68"/>
          <p:cNvSpPr txBox="1"/>
          <p:nvPr>
            <p:ph idx="2" type="body"/>
          </p:nvPr>
        </p:nvSpPr>
        <p:spPr>
          <a:xfrm>
            <a:off x="4648200" y="1102936"/>
            <a:ext cx="4038600" cy="3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254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2200"/>
            </a:lvl1pPr>
            <a:lvl2pPr indent="-3937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  <a:defRPr sz="1800"/>
            </a:lvl2pPr>
            <a:lvl3pPr indent="-37465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1600"/>
            </a:lvl3pPr>
            <a:lvl4pPr indent="-355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400"/>
            </a:lvl4pPr>
            <a:lvl5pPr indent="-355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400"/>
            </a:lvl5pPr>
            <a:lvl6pPr indent="-3937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1800"/>
            </a:lvl6pPr>
            <a:lvl7pPr indent="-3937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1800"/>
            </a:lvl7pPr>
            <a:lvl8pPr indent="-3937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1800"/>
            </a:lvl8pPr>
            <a:lvl9pPr indent="-3937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1800"/>
            </a:lvl9pPr>
          </a:lstStyle>
          <a:p/>
        </p:txBody>
      </p:sp>
      <p:sp>
        <p:nvSpPr>
          <p:cNvPr id="419" name="Google Shape;419;p68"/>
          <p:cNvSpPr txBox="1"/>
          <p:nvPr>
            <p:ph idx="11" type="ftr"/>
          </p:nvPr>
        </p:nvSpPr>
        <p:spPr>
          <a:xfrm>
            <a:off x="457200" y="4834929"/>
            <a:ext cx="6879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9pPr>
          </a:lstStyle>
          <a:p/>
        </p:txBody>
      </p:sp>
      <p:sp>
        <p:nvSpPr>
          <p:cNvPr id="420" name="Google Shape;420;p68"/>
          <p:cNvSpPr txBox="1"/>
          <p:nvPr>
            <p:ph idx="12" type="sldNum"/>
          </p:nvPr>
        </p:nvSpPr>
        <p:spPr>
          <a:xfrm>
            <a:off x="7550459" y="4834929"/>
            <a:ext cx="1136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Training Section Divider">
  <p:cSld name="J-PAL Training Section Divider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9"/>
          <p:cNvSpPr/>
          <p:nvPr/>
        </p:nvSpPr>
        <p:spPr>
          <a:xfrm>
            <a:off x="0" y="0"/>
            <a:ext cx="9144000" cy="514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69"/>
          <p:cNvSpPr txBox="1"/>
          <p:nvPr>
            <p:ph type="ctrTitle"/>
          </p:nvPr>
        </p:nvSpPr>
        <p:spPr>
          <a:xfrm>
            <a:off x="647095" y="3532841"/>
            <a:ext cx="6455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4" name="Google Shape;424;p69"/>
          <p:cNvSpPr txBox="1"/>
          <p:nvPr>
            <p:ph idx="1" type="subTitle"/>
          </p:nvPr>
        </p:nvSpPr>
        <p:spPr>
          <a:xfrm>
            <a:off x="647095" y="2107630"/>
            <a:ext cx="64554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425" name="Google Shape;425;p69"/>
          <p:cNvPicPr preferRelativeResize="0"/>
          <p:nvPr/>
        </p:nvPicPr>
        <p:blipFill rotWithShape="1">
          <a:blip r:embed="rId2">
            <a:alphaModFix/>
          </a:blip>
          <a:srcRect b="-441" l="71548" r="1062" t="0"/>
          <a:stretch/>
        </p:blipFill>
        <p:spPr>
          <a:xfrm>
            <a:off x="6912654" y="0"/>
            <a:ext cx="2231344" cy="5173983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6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0"/>
          <p:cNvSpPr txBox="1"/>
          <p:nvPr>
            <p:ph type="title"/>
          </p:nvPr>
        </p:nvSpPr>
        <p:spPr>
          <a:xfrm>
            <a:off x="457200" y="139304"/>
            <a:ext cx="82296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9" name="Google Shape;429;p70"/>
          <p:cNvSpPr txBox="1"/>
          <p:nvPr>
            <p:ph idx="1" type="body"/>
          </p:nvPr>
        </p:nvSpPr>
        <p:spPr>
          <a:xfrm>
            <a:off x="457200" y="1092995"/>
            <a:ext cx="8229600" cy="3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0" name="Google Shape;430;p7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1" name="Google Shape;431;p70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2" name="Google Shape;432;p70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Section Divider | Option 1">
  <p:cSld name="1_J-PAL Section Divider | Option 1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1"/>
          <p:cNvSpPr/>
          <p:nvPr/>
        </p:nvSpPr>
        <p:spPr>
          <a:xfrm>
            <a:off x="0" y="1"/>
            <a:ext cx="9144000" cy="514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100" lIns="48200" spcFirstLastPara="1" rIns="48200" wrap="square" tIns="24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entury Gothic"/>
              <a:buNone/>
            </a:pPr>
            <a:r>
              <a:t/>
            </a:r>
            <a:endParaRPr b="0" i="0" sz="43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5" name="Google Shape;435;p71"/>
          <p:cNvSpPr txBox="1"/>
          <p:nvPr>
            <p:ph type="ctrTitle"/>
          </p:nvPr>
        </p:nvSpPr>
        <p:spPr>
          <a:xfrm>
            <a:off x="647096" y="2107630"/>
            <a:ext cx="6455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Century Gothic"/>
              <a:buNone/>
              <a:defRPr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6" name="Google Shape;436;p71"/>
          <p:cNvSpPr txBox="1"/>
          <p:nvPr>
            <p:ph idx="1" type="subTitle"/>
          </p:nvPr>
        </p:nvSpPr>
        <p:spPr>
          <a:xfrm>
            <a:off x="647096" y="3375424"/>
            <a:ext cx="64554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437" name="Google Shape;437;p71"/>
          <p:cNvPicPr preferRelativeResize="0"/>
          <p:nvPr/>
        </p:nvPicPr>
        <p:blipFill rotWithShape="1">
          <a:blip r:embed="rId2">
            <a:alphaModFix/>
          </a:blip>
          <a:srcRect b="-441" l="71549" r="1062" t="0"/>
          <a:stretch/>
        </p:blipFill>
        <p:spPr>
          <a:xfrm>
            <a:off x="6912655" y="1"/>
            <a:ext cx="2231344" cy="5173983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7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Intro Co-Branded Slide | Option 1" showMasterSp="0">
  <p:cSld name="J-PAL Intro Co-Branded Slide | Option 1">
    <p:bg>
      <p:bgPr>
        <a:solidFill>
          <a:schemeClr val="lt2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2"/>
          <p:cNvSpPr/>
          <p:nvPr/>
        </p:nvSpPr>
        <p:spPr>
          <a:xfrm>
            <a:off x="0" y="10408"/>
            <a:ext cx="9144000" cy="51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72"/>
          <p:cNvSpPr txBox="1"/>
          <p:nvPr>
            <p:ph type="ctrTitle"/>
          </p:nvPr>
        </p:nvSpPr>
        <p:spPr>
          <a:xfrm>
            <a:off x="632062" y="1915222"/>
            <a:ext cx="64788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2" name="Google Shape;442;p72"/>
          <p:cNvSpPr txBox="1"/>
          <p:nvPr>
            <p:ph idx="1" type="subTitle"/>
          </p:nvPr>
        </p:nvSpPr>
        <p:spPr>
          <a:xfrm>
            <a:off x="634519" y="3304911"/>
            <a:ext cx="6478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82828"/>
              </a:buClr>
              <a:buSzPts val="1700"/>
              <a:buNone/>
              <a:defRPr sz="1700">
                <a:solidFill>
                  <a:srgbClr val="28282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3" name="Google Shape;443;p72"/>
          <p:cNvSpPr/>
          <p:nvPr>
            <p:ph idx="2" type="pic"/>
          </p:nvPr>
        </p:nvSpPr>
        <p:spPr>
          <a:xfrm>
            <a:off x="2813454" y="568073"/>
            <a:ext cx="1987200" cy="408300"/>
          </a:xfrm>
          <a:prstGeom prst="rect">
            <a:avLst/>
          </a:prstGeom>
          <a:noFill/>
          <a:ln>
            <a:noFill/>
          </a:ln>
        </p:spPr>
      </p:sp>
      <p:pic>
        <p:nvPicPr>
          <p:cNvPr id="444" name="Google Shape;444;p72"/>
          <p:cNvPicPr preferRelativeResize="0"/>
          <p:nvPr/>
        </p:nvPicPr>
        <p:blipFill rotWithShape="1">
          <a:blip r:embed="rId2">
            <a:alphaModFix/>
          </a:blip>
          <a:srcRect b="-441" l="71549" r="1062" t="0"/>
          <a:stretch/>
        </p:blipFill>
        <p:spPr>
          <a:xfrm>
            <a:off x="7318772" y="-11024"/>
            <a:ext cx="1825231" cy="5173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657" y="568073"/>
            <a:ext cx="1714501" cy="51006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7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Section Divider | Option 2">
  <p:cSld name="J-PAL Section Divider | Option 2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0" y="0"/>
            <a:ext cx="9144000" cy="514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457200" y="342901"/>
            <a:ext cx="6455400" cy="44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romanUcPeriod"/>
              <a:def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 b="-443" l="71549" r="1063" t="1"/>
          <a:stretch/>
        </p:blipFill>
        <p:spPr>
          <a:xfrm>
            <a:off x="7318772" y="-11024"/>
            <a:ext cx="1825227" cy="51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rgbClr val="262626"/>
                </a:solidFill>
              </a:defRPr>
            </a:lvl1pPr>
            <a:lvl2pPr lvl="1">
              <a:buNone/>
              <a:defRPr sz="1300">
                <a:solidFill>
                  <a:srgbClr val="262626"/>
                </a:solidFill>
              </a:defRPr>
            </a:lvl2pPr>
            <a:lvl3pPr lvl="2">
              <a:buNone/>
              <a:defRPr sz="1300">
                <a:solidFill>
                  <a:srgbClr val="262626"/>
                </a:solidFill>
              </a:defRPr>
            </a:lvl3pPr>
            <a:lvl4pPr lvl="3">
              <a:buNone/>
              <a:defRPr sz="1300">
                <a:solidFill>
                  <a:srgbClr val="262626"/>
                </a:solidFill>
              </a:defRPr>
            </a:lvl4pPr>
            <a:lvl5pPr lvl="4">
              <a:buNone/>
              <a:defRPr sz="1300">
                <a:solidFill>
                  <a:srgbClr val="262626"/>
                </a:solidFill>
              </a:defRPr>
            </a:lvl5pPr>
            <a:lvl6pPr lvl="5">
              <a:buNone/>
              <a:defRPr sz="1300">
                <a:solidFill>
                  <a:srgbClr val="262626"/>
                </a:solidFill>
              </a:defRPr>
            </a:lvl6pPr>
            <a:lvl7pPr lvl="6">
              <a:buNone/>
              <a:defRPr sz="1300">
                <a:solidFill>
                  <a:srgbClr val="262626"/>
                </a:solidFill>
              </a:defRPr>
            </a:lvl7pPr>
            <a:lvl8pPr lvl="7">
              <a:buNone/>
              <a:defRPr sz="1300">
                <a:solidFill>
                  <a:srgbClr val="262626"/>
                </a:solidFill>
              </a:defRPr>
            </a:lvl8pPr>
            <a:lvl9pPr lvl="8">
              <a:buNone/>
              <a:defRPr sz="1300">
                <a:solidFill>
                  <a:srgbClr val="26262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Intro Co-Branded Slide | Option 2" showMasterSp="0">
  <p:cSld name="J-PAL Intro Co-Branded Slide | Option 2">
    <p:bg>
      <p:bgPr>
        <a:solidFill>
          <a:schemeClr val="lt2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3"/>
          <p:cNvSpPr/>
          <p:nvPr/>
        </p:nvSpPr>
        <p:spPr>
          <a:xfrm>
            <a:off x="0" y="10408"/>
            <a:ext cx="9144000" cy="51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73"/>
          <p:cNvSpPr txBox="1"/>
          <p:nvPr>
            <p:ph type="ctrTitle"/>
          </p:nvPr>
        </p:nvSpPr>
        <p:spPr>
          <a:xfrm>
            <a:off x="632062" y="1915222"/>
            <a:ext cx="64788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0" name="Google Shape;450;p73"/>
          <p:cNvSpPr txBox="1"/>
          <p:nvPr>
            <p:ph idx="1" type="subTitle"/>
          </p:nvPr>
        </p:nvSpPr>
        <p:spPr>
          <a:xfrm>
            <a:off x="634519" y="3304911"/>
            <a:ext cx="64788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82828"/>
              </a:buClr>
              <a:buSzPts val="1700"/>
              <a:buNone/>
              <a:defRPr sz="1700">
                <a:solidFill>
                  <a:srgbClr val="28282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1" name="Google Shape;451;p73"/>
          <p:cNvSpPr/>
          <p:nvPr>
            <p:ph idx="2" type="pic"/>
          </p:nvPr>
        </p:nvSpPr>
        <p:spPr>
          <a:xfrm>
            <a:off x="2813454" y="618911"/>
            <a:ext cx="1987200" cy="408300"/>
          </a:xfrm>
          <a:prstGeom prst="rect">
            <a:avLst/>
          </a:prstGeom>
          <a:noFill/>
          <a:ln>
            <a:noFill/>
          </a:ln>
        </p:spPr>
      </p:sp>
      <p:sp>
        <p:nvSpPr>
          <p:cNvPr id="452" name="Google Shape;452;p73"/>
          <p:cNvSpPr/>
          <p:nvPr>
            <p:ph idx="3" type="pic"/>
          </p:nvPr>
        </p:nvSpPr>
        <p:spPr>
          <a:xfrm>
            <a:off x="641205" y="4511073"/>
            <a:ext cx="1987200" cy="411600"/>
          </a:xfrm>
          <a:prstGeom prst="rect">
            <a:avLst/>
          </a:prstGeom>
          <a:noFill/>
          <a:ln>
            <a:noFill/>
          </a:ln>
        </p:spPr>
      </p:sp>
      <p:sp>
        <p:nvSpPr>
          <p:cNvPr id="453" name="Google Shape;453;p73"/>
          <p:cNvSpPr/>
          <p:nvPr>
            <p:ph idx="4" type="pic"/>
          </p:nvPr>
        </p:nvSpPr>
        <p:spPr>
          <a:xfrm>
            <a:off x="2877818" y="4511073"/>
            <a:ext cx="1987200" cy="411600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73"/>
          <p:cNvSpPr/>
          <p:nvPr>
            <p:ph idx="5" type="pic"/>
          </p:nvPr>
        </p:nvSpPr>
        <p:spPr>
          <a:xfrm>
            <a:off x="5123575" y="4511073"/>
            <a:ext cx="1987200" cy="411600"/>
          </a:xfrm>
          <a:prstGeom prst="rect">
            <a:avLst/>
          </a:prstGeom>
          <a:noFill/>
          <a:ln>
            <a:noFill/>
          </a:ln>
        </p:spPr>
      </p:sp>
      <p:pic>
        <p:nvPicPr>
          <p:cNvPr id="455" name="Google Shape;455;p73"/>
          <p:cNvPicPr preferRelativeResize="0"/>
          <p:nvPr/>
        </p:nvPicPr>
        <p:blipFill rotWithShape="1">
          <a:blip r:embed="rId2">
            <a:alphaModFix/>
          </a:blip>
          <a:srcRect b="-441" l="71549" r="1062" t="0"/>
          <a:stretch/>
        </p:blipFill>
        <p:spPr>
          <a:xfrm>
            <a:off x="7318772" y="-11024"/>
            <a:ext cx="1825231" cy="5173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657" y="568073"/>
            <a:ext cx="1714501" cy="510064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7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Section Divider | Option 1">
  <p:cSld name="J-PAL Section Divider | Option 1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4"/>
          <p:cNvSpPr/>
          <p:nvPr/>
        </p:nvSpPr>
        <p:spPr>
          <a:xfrm>
            <a:off x="0" y="0"/>
            <a:ext cx="9144000" cy="514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74"/>
          <p:cNvSpPr txBox="1"/>
          <p:nvPr>
            <p:ph type="ctrTitle"/>
          </p:nvPr>
        </p:nvSpPr>
        <p:spPr>
          <a:xfrm>
            <a:off x="647095" y="2107631"/>
            <a:ext cx="6455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1" name="Google Shape;461;p74"/>
          <p:cNvSpPr txBox="1"/>
          <p:nvPr>
            <p:ph idx="1" type="subTitle"/>
          </p:nvPr>
        </p:nvSpPr>
        <p:spPr>
          <a:xfrm>
            <a:off x="647095" y="3375425"/>
            <a:ext cx="64554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462" name="Google Shape;462;p74"/>
          <p:cNvPicPr preferRelativeResize="0"/>
          <p:nvPr/>
        </p:nvPicPr>
        <p:blipFill rotWithShape="1">
          <a:blip r:embed="rId2">
            <a:alphaModFix/>
          </a:blip>
          <a:srcRect b="-441" l="71549" r="1062" t="0"/>
          <a:stretch/>
        </p:blipFill>
        <p:spPr>
          <a:xfrm>
            <a:off x="7318772" y="-11024"/>
            <a:ext cx="1825231" cy="5173983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7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Section Divider | Option 2">
  <p:cSld name="J-PAL Section Divider | Option 2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5"/>
          <p:cNvSpPr/>
          <p:nvPr/>
        </p:nvSpPr>
        <p:spPr>
          <a:xfrm>
            <a:off x="0" y="0"/>
            <a:ext cx="9144000" cy="514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75"/>
          <p:cNvSpPr txBox="1"/>
          <p:nvPr>
            <p:ph idx="1" type="body"/>
          </p:nvPr>
        </p:nvSpPr>
        <p:spPr>
          <a:xfrm>
            <a:off x="457200" y="342901"/>
            <a:ext cx="6455400" cy="44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romanUcPeriod"/>
              <a:def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467" name="Google Shape;467;p75"/>
          <p:cNvPicPr preferRelativeResize="0"/>
          <p:nvPr/>
        </p:nvPicPr>
        <p:blipFill rotWithShape="1">
          <a:blip r:embed="rId2">
            <a:alphaModFix/>
          </a:blip>
          <a:srcRect b="-441" l="71549" r="1062" t="0"/>
          <a:stretch/>
        </p:blipFill>
        <p:spPr>
          <a:xfrm>
            <a:off x="7318772" y="-11024"/>
            <a:ext cx="1825231" cy="5173983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7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rgbClr val="262626"/>
                </a:solidFill>
              </a:defRPr>
            </a:lvl1pPr>
            <a:lvl2pPr lvl="1">
              <a:buNone/>
              <a:defRPr sz="1300">
                <a:solidFill>
                  <a:srgbClr val="262626"/>
                </a:solidFill>
              </a:defRPr>
            </a:lvl2pPr>
            <a:lvl3pPr lvl="2">
              <a:buNone/>
              <a:defRPr sz="1300">
                <a:solidFill>
                  <a:srgbClr val="262626"/>
                </a:solidFill>
              </a:defRPr>
            </a:lvl3pPr>
            <a:lvl4pPr lvl="3">
              <a:buNone/>
              <a:defRPr sz="1300">
                <a:solidFill>
                  <a:srgbClr val="262626"/>
                </a:solidFill>
              </a:defRPr>
            </a:lvl4pPr>
            <a:lvl5pPr lvl="4">
              <a:buNone/>
              <a:defRPr sz="1300">
                <a:solidFill>
                  <a:srgbClr val="262626"/>
                </a:solidFill>
              </a:defRPr>
            </a:lvl5pPr>
            <a:lvl6pPr lvl="5">
              <a:buNone/>
              <a:defRPr sz="1300">
                <a:solidFill>
                  <a:srgbClr val="262626"/>
                </a:solidFill>
              </a:defRPr>
            </a:lvl6pPr>
            <a:lvl7pPr lvl="6">
              <a:buNone/>
              <a:defRPr sz="1300">
                <a:solidFill>
                  <a:srgbClr val="262626"/>
                </a:solidFill>
              </a:defRPr>
            </a:lvl7pPr>
            <a:lvl8pPr lvl="7">
              <a:buNone/>
              <a:defRPr sz="1300">
                <a:solidFill>
                  <a:srgbClr val="262626"/>
                </a:solidFill>
              </a:defRPr>
            </a:lvl8pPr>
            <a:lvl9pPr lvl="8">
              <a:buNone/>
              <a:defRPr sz="1300">
                <a:solidFill>
                  <a:srgbClr val="26262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Content Slide w/ citation &amp; subtitle">
  <p:cSld name="J-PAL Content Slide w/ citation &amp; subtitle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6"/>
          <p:cNvSpPr txBox="1"/>
          <p:nvPr>
            <p:ph type="title"/>
          </p:nvPr>
        </p:nvSpPr>
        <p:spPr>
          <a:xfrm>
            <a:off x="457199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b="0" sz="2400" u="none" cap="none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1" name="Google Shape;471;p76"/>
          <p:cNvSpPr txBox="1"/>
          <p:nvPr>
            <p:ph idx="1" type="body"/>
          </p:nvPr>
        </p:nvSpPr>
        <p:spPr>
          <a:xfrm>
            <a:off x="457200" y="1577340"/>
            <a:ext cx="8229600" cy="26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>
                <a:solidFill>
                  <a:schemeClr val="dk1"/>
                </a:solidFill>
              </a:defRPr>
            </a:lvl1pPr>
            <a:lvl2pPr indent="-3238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>
                <a:solidFill>
                  <a:schemeClr val="dk1"/>
                </a:solidFill>
              </a:defRPr>
            </a:lvl2pPr>
            <a:lvl3pPr indent="-3175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2" name="Google Shape;472;p76"/>
          <p:cNvSpPr txBox="1"/>
          <p:nvPr>
            <p:ph idx="2" type="body"/>
          </p:nvPr>
        </p:nvSpPr>
        <p:spPr>
          <a:xfrm>
            <a:off x="457201" y="1103711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3" name="Google Shape;473;p76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4" name="Google Shape;474;p76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5" name="Google Shape;475;p76"/>
          <p:cNvSpPr txBox="1"/>
          <p:nvPr>
            <p:ph idx="3" type="body"/>
          </p:nvPr>
        </p:nvSpPr>
        <p:spPr>
          <a:xfrm>
            <a:off x="457200" y="4201611"/>
            <a:ext cx="82296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Two Content Slide">
  <p:cSld name="J-PAL Two Content Slide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7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8" name="Google Shape;478;p77"/>
          <p:cNvSpPr txBox="1"/>
          <p:nvPr>
            <p:ph idx="1" type="body"/>
          </p:nvPr>
        </p:nvSpPr>
        <p:spPr>
          <a:xfrm>
            <a:off x="457200" y="1104138"/>
            <a:ext cx="40386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479" name="Google Shape;479;p77"/>
          <p:cNvSpPr txBox="1"/>
          <p:nvPr>
            <p:ph idx="2" type="body"/>
          </p:nvPr>
        </p:nvSpPr>
        <p:spPr>
          <a:xfrm>
            <a:off x="4648200" y="1104138"/>
            <a:ext cx="40386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480" name="Google Shape;480;p77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1" name="Google Shape;481;p77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Two Content Slide w/ citation">
  <p:cSld name="J-PAL Two Content Slide w/ citation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8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4" name="Google Shape;484;p78"/>
          <p:cNvSpPr txBox="1"/>
          <p:nvPr>
            <p:ph idx="1" type="body"/>
          </p:nvPr>
        </p:nvSpPr>
        <p:spPr>
          <a:xfrm>
            <a:off x="457200" y="1104139"/>
            <a:ext cx="4038600" cy="30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485" name="Google Shape;485;p78"/>
          <p:cNvSpPr txBox="1"/>
          <p:nvPr>
            <p:ph idx="2" type="body"/>
          </p:nvPr>
        </p:nvSpPr>
        <p:spPr>
          <a:xfrm>
            <a:off x="4648200" y="1104139"/>
            <a:ext cx="4038600" cy="30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486" name="Google Shape;486;p78"/>
          <p:cNvSpPr txBox="1"/>
          <p:nvPr>
            <p:ph idx="3" type="body"/>
          </p:nvPr>
        </p:nvSpPr>
        <p:spPr>
          <a:xfrm>
            <a:off x="457200" y="4201611"/>
            <a:ext cx="82296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7" name="Google Shape;487;p78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8" name="Google Shape;488;p78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Comparison Slide">
  <p:cSld name="J-PAL Comparison Slide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9"/>
          <p:cNvSpPr txBox="1"/>
          <p:nvPr>
            <p:ph type="title"/>
          </p:nvPr>
        </p:nvSpPr>
        <p:spPr>
          <a:xfrm>
            <a:off x="457200" y="146303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1" name="Google Shape;491;p79"/>
          <p:cNvSpPr txBox="1"/>
          <p:nvPr>
            <p:ph idx="1" type="body"/>
          </p:nvPr>
        </p:nvSpPr>
        <p:spPr>
          <a:xfrm>
            <a:off x="457200" y="1104139"/>
            <a:ext cx="40401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92" name="Google Shape;492;p79"/>
          <p:cNvSpPr txBox="1"/>
          <p:nvPr>
            <p:ph idx="2" type="body"/>
          </p:nvPr>
        </p:nvSpPr>
        <p:spPr>
          <a:xfrm>
            <a:off x="457200" y="1433324"/>
            <a:ext cx="4040100" cy="3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493" name="Google Shape;493;p79"/>
          <p:cNvSpPr txBox="1"/>
          <p:nvPr>
            <p:ph idx="3" type="body"/>
          </p:nvPr>
        </p:nvSpPr>
        <p:spPr>
          <a:xfrm>
            <a:off x="4645026" y="1104139"/>
            <a:ext cx="40416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94" name="Google Shape;494;p79"/>
          <p:cNvSpPr txBox="1"/>
          <p:nvPr>
            <p:ph idx="4" type="body"/>
          </p:nvPr>
        </p:nvSpPr>
        <p:spPr>
          <a:xfrm>
            <a:off x="4645026" y="1433324"/>
            <a:ext cx="4041600" cy="3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495" name="Google Shape;495;p79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6" name="Google Shape;496;p79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Image &amp; Caption w/ Content Left">
  <p:cSld name="J-PAL Image &amp; Caption w/ Content Left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0"/>
          <p:cNvSpPr txBox="1"/>
          <p:nvPr>
            <p:ph type="title"/>
          </p:nvPr>
        </p:nvSpPr>
        <p:spPr>
          <a:xfrm>
            <a:off x="457200" y="146304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9" name="Google Shape;499;p80"/>
          <p:cNvSpPr txBox="1"/>
          <p:nvPr>
            <p:ph idx="1" type="body"/>
          </p:nvPr>
        </p:nvSpPr>
        <p:spPr>
          <a:xfrm>
            <a:off x="5832389" y="1105931"/>
            <a:ext cx="2854200" cy="25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500" name="Google Shape;500;p80"/>
          <p:cNvSpPr txBox="1"/>
          <p:nvPr>
            <p:ph idx="2" type="body"/>
          </p:nvPr>
        </p:nvSpPr>
        <p:spPr>
          <a:xfrm>
            <a:off x="457199" y="1105931"/>
            <a:ext cx="5147100" cy="3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501" name="Google Shape;501;p80"/>
          <p:cNvSpPr txBox="1"/>
          <p:nvPr>
            <p:ph idx="3" type="body"/>
          </p:nvPr>
        </p:nvSpPr>
        <p:spPr>
          <a:xfrm>
            <a:off x="5832389" y="3847089"/>
            <a:ext cx="28542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i="1" sz="1100">
                <a:solidFill>
                  <a:schemeClr val="accent6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502" name="Google Shape;502;p80"/>
          <p:cNvSpPr txBox="1"/>
          <p:nvPr>
            <p:ph idx="4" type="body"/>
          </p:nvPr>
        </p:nvSpPr>
        <p:spPr>
          <a:xfrm>
            <a:off x="5832389" y="3698633"/>
            <a:ext cx="28542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00" lIns="0" spcFirstLastPara="1" rIns="0" wrap="square" tIns="13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3" name="Google Shape;503;p80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4" name="Google Shape;504;p80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Image &amp; Caption w/ Content Right">
  <p:cSld name="J-PAL Image &amp; Caption w/ Content Right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1"/>
          <p:cNvSpPr txBox="1"/>
          <p:nvPr>
            <p:ph type="title"/>
          </p:nvPr>
        </p:nvSpPr>
        <p:spPr>
          <a:xfrm>
            <a:off x="457199" y="146304"/>
            <a:ext cx="82296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7" name="Google Shape;507;p81"/>
          <p:cNvSpPr txBox="1"/>
          <p:nvPr>
            <p:ph idx="1" type="body"/>
          </p:nvPr>
        </p:nvSpPr>
        <p:spPr>
          <a:xfrm>
            <a:off x="3525441" y="1105931"/>
            <a:ext cx="5161200" cy="3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508" name="Google Shape;508;p81"/>
          <p:cNvSpPr txBox="1"/>
          <p:nvPr>
            <p:ph idx="2" type="body"/>
          </p:nvPr>
        </p:nvSpPr>
        <p:spPr>
          <a:xfrm>
            <a:off x="457201" y="1105931"/>
            <a:ext cx="2854200" cy="25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509" name="Google Shape;509;p81"/>
          <p:cNvSpPr txBox="1"/>
          <p:nvPr>
            <p:ph idx="3" type="body"/>
          </p:nvPr>
        </p:nvSpPr>
        <p:spPr>
          <a:xfrm>
            <a:off x="457201" y="3847089"/>
            <a:ext cx="28542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i="1" sz="1100">
                <a:solidFill>
                  <a:schemeClr val="accent6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510" name="Google Shape;510;p81"/>
          <p:cNvSpPr txBox="1"/>
          <p:nvPr>
            <p:ph idx="4" type="body"/>
          </p:nvPr>
        </p:nvSpPr>
        <p:spPr>
          <a:xfrm>
            <a:off x="457200" y="3698633"/>
            <a:ext cx="28542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00" lIns="0" spcFirstLastPara="1" rIns="0" wrap="square" tIns="13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1" name="Google Shape;511;p81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2" name="Google Shape;512;p81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Image w/ Content Left">
  <p:cSld name="J-PAL Image w/ Content Left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2"/>
          <p:cNvSpPr txBox="1"/>
          <p:nvPr>
            <p:ph type="title"/>
          </p:nvPr>
        </p:nvSpPr>
        <p:spPr>
          <a:xfrm>
            <a:off x="457200" y="146303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5" name="Google Shape;515;p82"/>
          <p:cNvSpPr txBox="1"/>
          <p:nvPr>
            <p:ph idx="1" type="body"/>
          </p:nvPr>
        </p:nvSpPr>
        <p:spPr>
          <a:xfrm>
            <a:off x="5843015" y="1113677"/>
            <a:ext cx="2843700" cy="3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516" name="Google Shape;516;p82"/>
          <p:cNvSpPr txBox="1"/>
          <p:nvPr>
            <p:ph idx="2" type="body"/>
          </p:nvPr>
        </p:nvSpPr>
        <p:spPr>
          <a:xfrm>
            <a:off x="457200" y="1113678"/>
            <a:ext cx="5147100" cy="3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517" name="Google Shape;517;p82"/>
          <p:cNvSpPr txBox="1"/>
          <p:nvPr>
            <p:ph idx="3" type="body"/>
          </p:nvPr>
        </p:nvSpPr>
        <p:spPr>
          <a:xfrm>
            <a:off x="5843015" y="4443047"/>
            <a:ext cx="2843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00" lIns="0" spcFirstLastPara="1" rIns="0" wrap="square" tIns="68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8" name="Google Shape;518;p82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9" name="Google Shape;519;p82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Content Slide w/ citation">
  <p:cSld name="J-PAL Content Slide w/ cita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b="0" sz="2400" u="none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457200" y="1104139"/>
            <a:ext cx="8229600" cy="30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>
                <a:solidFill>
                  <a:schemeClr val="dk1"/>
                </a:solidFill>
              </a:defRPr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>
                <a:solidFill>
                  <a:schemeClr val="dk1"/>
                </a:solidFill>
              </a:defRPr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4201611"/>
            <a:ext cx="82296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Image w/ Content Right">
  <p:cSld name="J-PAL Image w/ Content Right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3"/>
          <p:cNvSpPr txBox="1"/>
          <p:nvPr>
            <p:ph type="title"/>
          </p:nvPr>
        </p:nvSpPr>
        <p:spPr>
          <a:xfrm>
            <a:off x="457200" y="146303"/>
            <a:ext cx="82296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2" name="Google Shape;522;p83"/>
          <p:cNvSpPr txBox="1"/>
          <p:nvPr>
            <p:ph idx="1" type="body"/>
          </p:nvPr>
        </p:nvSpPr>
        <p:spPr>
          <a:xfrm>
            <a:off x="457200" y="1105931"/>
            <a:ext cx="2843700" cy="3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523" name="Google Shape;523;p83"/>
          <p:cNvSpPr txBox="1"/>
          <p:nvPr>
            <p:ph idx="2" type="body"/>
          </p:nvPr>
        </p:nvSpPr>
        <p:spPr>
          <a:xfrm>
            <a:off x="3525441" y="1105931"/>
            <a:ext cx="5161200" cy="3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524" name="Google Shape;524;p83"/>
          <p:cNvSpPr txBox="1"/>
          <p:nvPr>
            <p:ph idx="3" type="body"/>
          </p:nvPr>
        </p:nvSpPr>
        <p:spPr>
          <a:xfrm>
            <a:off x="457199" y="4443047"/>
            <a:ext cx="2843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00" lIns="0" spcFirstLastPara="1" rIns="0" wrap="square" tIns="68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5" name="Google Shape;525;p83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6" name="Google Shape;526;p83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Two Content Slide w/ Images">
  <p:cSld name="J-PAL Two Content Slide w/ Images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4"/>
          <p:cNvSpPr txBox="1"/>
          <p:nvPr>
            <p:ph type="title"/>
          </p:nvPr>
        </p:nvSpPr>
        <p:spPr>
          <a:xfrm>
            <a:off x="457200" y="146304"/>
            <a:ext cx="82296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9" name="Google Shape;529;p84"/>
          <p:cNvSpPr txBox="1"/>
          <p:nvPr>
            <p:ph idx="1" type="body"/>
          </p:nvPr>
        </p:nvSpPr>
        <p:spPr>
          <a:xfrm>
            <a:off x="457200" y="3456432"/>
            <a:ext cx="39978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530" name="Google Shape;530;p84"/>
          <p:cNvSpPr txBox="1"/>
          <p:nvPr>
            <p:ph idx="2" type="body"/>
          </p:nvPr>
        </p:nvSpPr>
        <p:spPr>
          <a:xfrm>
            <a:off x="4688958" y="3456432"/>
            <a:ext cx="39978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531" name="Google Shape;531;p84"/>
          <p:cNvSpPr txBox="1"/>
          <p:nvPr>
            <p:ph idx="3" type="body"/>
          </p:nvPr>
        </p:nvSpPr>
        <p:spPr>
          <a:xfrm>
            <a:off x="457200" y="1115943"/>
            <a:ext cx="39978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532" name="Google Shape;532;p84"/>
          <p:cNvSpPr txBox="1"/>
          <p:nvPr>
            <p:ph idx="4" type="body"/>
          </p:nvPr>
        </p:nvSpPr>
        <p:spPr>
          <a:xfrm>
            <a:off x="4688958" y="1115943"/>
            <a:ext cx="39978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533" name="Google Shape;533;p84"/>
          <p:cNvSpPr txBox="1"/>
          <p:nvPr>
            <p:ph idx="5" type="body"/>
          </p:nvPr>
        </p:nvSpPr>
        <p:spPr>
          <a:xfrm>
            <a:off x="457200" y="3263293"/>
            <a:ext cx="39978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00" lIns="0" spcFirstLastPara="1" rIns="0" wrap="square" tIns="68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4" name="Google Shape;534;p84"/>
          <p:cNvSpPr txBox="1"/>
          <p:nvPr>
            <p:ph idx="6" type="body"/>
          </p:nvPr>
        </p:nvSpPr>
        <p:spPr>
          <a:xfrm>
            <a:off x="4688959" y="3263293"/>
            <a:ext cx="39978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00" lIns="0" spcFirstLastPara="1" rIns="0" wrap="square" tIns="68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5" name="Google Shape;535;p84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6" name="Google Shape;536;p84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Full Bleed Image Slide">
  <p:cSld name="J-PAL Full Bleed Image Slide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5"/>
          <p:cNvSpPr/>
          <p:nvPr>
            <p:ph idx="2" type="pic"/>
          </p:nvPr>
        </p:nvSpPr>
        <p:spPr>
          <a:xfrm>
            <a:off x="0" y="-97"/>
            <a:ext cx="91440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539" name="Google Shape;539;p85"/>
          <p:cNvPicPr preferRelativeResize="0"/>
          <p:nvPr/>
        </p:nvPicPr>
        <p:blipFill rotWithShape="1">
          <a:blip r:embed="rId2">
            <a:alphaModFix amt="70000"/>
          </a:blip>
          <a:srcRect b="0" l="71407" r="1628" t="0"/>
          <a:stretch/>
        </p:blipFill>
        <p:spPr>
          <a:xfrm>
            <a:off x="6958220" y="3550"/>
            <a:ext cx="21857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85"/>
          <p:cNvSpPr txBox="1"/>
          <p:nvPr>
            <p:ph idx="1" type="body"/>
          </p:nvPr>
        </p:nvSpPr>
        <p:spPr>
          <a:xfrm>
            <a:off x="237744" y="4925973"/>
            <a:ext cx="39978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00" lIns="0" spcFirstLastPara="1" rIns="0" wrap="square" tIns="68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500"/>
              <a:buNone/>
              <a:defRPr sz="5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1" name="Google Shape;541;p8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lt2"/>
                </a:solidFill>
              </a:defRPr>
            </a:lvl1pPr>
            <a:lvl2pPr lvl="1">
              <a:buNone/>
              <a:defRPr sz="1300">
                <a:solidFill>
                  <a:schemeClr val="lt2"/>
                </a:solidFill>
              </a:defRPr>
            </a:lvl2pPr>
            <a:lvl3pPr lvl="2">
              <a:buNone/>
              <a:defRPr sz="1300">
                <a:solidFill>
                  <a:schemeClr val="lt2"/>
                </a:solidFill>
              </a:defRPr>
            </a:lvl3pPr>
            <a:lvl4pPr lvl="3">
              <a:buNone/>
              <a:defRPr sz="1300">
                <a:solidFill>
                  <a:schemeClr val="lt2"/>
                </a:solidFill>
              </a:defRPr>
            </a:lvl4pPr>
            <a:lvl5pPr lvl="4">
              <a:buNone/>
              <a:defRPr sz="1300">
                <a:solidFill>
                  <a:schemeClr val="lt2"/>
                </a:solidFill>
              </a:defRPr>
            </a:lvl5pPr>
            <a:lvl6pPr lvl="5">
              <a:buNone/>
              <a:defRPr sz="1300">
                <a:solidFill>
                  <a:schemeClr val="lt2"/>
                </a:solidFill>
              </a:defRPr>
            </a:lvl6pPr>
            <a:lvl7pPr lvl="6">
              <a:buNone/>
              <a:defRPr sz="1300">
                <a:solidFill>
                  <a:schemeClr val="lt2"/>
                </a:solidFill>
              </a:defRPr>
            </a:lvl7pPr>
            <a:lvl8pPr lvl="7">
              <a:buNone/>
              <a:defRPr sz="1300">
                <a:solidFill>
                  <a:schemeClr val="lt2"/>
                </a:solidFill>
              </a:defRPr>
            </a:lvl8pPr>
            <a:lvl9pPr lvl="8">
              <a:buNone/>
              <a:defRPr sz="13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Title Only">
  <p:cSld name="J-PAL Title Only"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6"/>
          <p:cNvSpPr txBox="1"/>
          <p:nvPr>
            <p:ph type="title"/>
          </p:nvPr>
        </p:nvSpPr>
        <p:spPr>
          <a:xfrm>
            <a:off x="457200" y="154460"/>
            <a:ext cx="8229600" cy="8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4" name="Google Shape;544;p86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5" name="Google Shape;545;p86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-PAL Content Slide w/ citation &amp; subtitle">
  <p:cSld name="J-PAL Content Slide w/ citation &amp; sub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199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b="0" sz="2400" u="none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57200" y="1577340"/>
            <a:ext cx="8229600" cy="26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>
                <a:solidFill>
                  <a:schemeClr val="dk1"/>
                </a:solidFill>
              </a:defRPr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>
                <a:solidFill>
                  <a:schemeClr val="dk1"/>
                </a:solidFill>
              </a:defRPr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457201" y="1103710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0"/>
          <p:cNvSpPr txBox="1"/>
          <p:nvPr>
            <p:ph idx="3" type="body"/>
          </p:nvPr>
        </p:nvSpPr>
        <p:spPr>
          <a:xfrm>
            <a:off x="457200" y="4201611"/>
            <a:ext cx="82296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1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32" Type="http://schemas.openxmlformats.org/officeDocument/2006/relationships/theme" Target="../theme/theme3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2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39304"/>
            <a:ext cx="82296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092994"/>
            <a:ext cx="8229600" cy="3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small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457200" y="139304"/>
            <a:ext cx="82296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457200" y="1092995"/>
            <a:ext cx="8229600" cy="3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7" name="Google Shape;167;p26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small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8" name="Google Shape;168;p26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8"/>
          <p:cNvSpPr txBox="1"/>
          <p:nvPr>
            <p:ph type="title"/>
          </p:nvPr>
        </p:nvSpPr>
        <p:spPr>
          <a:xfrm>
            <a:off x="457200" y="139304"/>
            <a:ext cx="82296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6" name="Google Shape;366;p58"/>
          <p:cNvSpPr txBox="1"/>
          <p:nvPr>
            <p:ph idx="1" type="body"/>
          </p:nvPr>
        </p:nvSpPr>
        <p:spPr>
          <a:xfrm>
            <a:off x="457200" y="1092995"/>
            <a:ext cx="8229600" cy="3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7" name="Google Shape;367;p58"/>
          <p:cNvSpPr txBox="1"/>
          <p:nvPr>
            <p:ph idx="11" type="ftr"/>
          </p:nvPr>
        </p:nvSpPr>
        <p:spPr>
          <a:xfrm>
            <a:off x="457199" y="4834928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small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8" name="Google Shape;368;p58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8.png"/><Relationship Id="rId4" Type="http://schemas.openxmlformats.org/officeDocument/2006/relationships/image" Target="../media/image51.png"/><Relationship Id="rId5" Type="http://schemas.openxmlformats.org/officeDocument/2006/relationships/image" Target="../media/image46.png"/><Relationship Id="rId6" Type="http://schemas.openxmlformats.org/officeDocument/2006/relationships/image" Target="../media/image50.png"/><Relationship Id="rId7" Type="http://schemas.openxmlformats.org/officeDocument/2006/relationships/image" Target="../media/image54.png"/><Relationship Id="rId8" Type="http://schemas.openxmlformats.org/officeDocument/2006/relationships/image" Target="../media/image5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1.png"/><Relationship Id="rId4" Type="http://schemas.openxmlformats.org/officeDocument/2006/relationships/image" Target="../media/image46.png"/><Relationship Id="rId5" Type="http://schemas.openxmlformats.org/officeDocument/2006/relationships/image" Target="../media/image50.png"/><Relationship Id="rId6" Type="http://schemas.openxmlformats.org/officeDocument/2006/relationships/image" Target="../media/image54.png"/><Relationship Id="rId7" Type="http://schemas.openxmlformats.org/officeDocument/2006/relationships/image" Target="../media/image5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7.png"/><Relationship Id="rId5" Type="http://schemas.openxmlformats.org/officeDocument/2006/relationships/image" Target="../media/image51.png"/><Relationship Id="rId6" Type="http://schemas.openxmlformats.org/officeDocument/2006/relationships/image" Target="../media/image46.png"/><Relationship Id="rId7" Type="http://schemas.openxmlformats.org/officeDocument/2006/relationships/image" Target="../media/image50.png"/><Relationship Id="rId8" Type="http://schemas.openxmlformats.org/officeDocument/2006/relationships/image" Target="../media/image54.png"/><Relationship Id="rId11" Type="http://schemas.openxmlformats.org/officeDocument/2006/relationships/image" Target="../media/image58.png"/><Relationship Id="rId10" Type="http://schemas.openxmlformats.org/officeDocument/2006/relationships/image" Target="../media/image62.png"/><Relationship Id="rId13" Type="http://schemas.openxmlformats.org/officeDocument/2006/relationships/image" Target="../media/image61.png"/><Relationship Id="rId12" Type="http://schemas.openxmlformats.org/officeDocument/2006/relationships/image" Target="../media/image65.png"/><Relationship Id="rId15" Type="http://schemas.openxmlformats.org/officeDocument/2006/relationships/image" Target="../media/image60.png"/><Relationship Id="rId14" Type="http://schemas.openxmlformats.org/officeDocument/2006/relationships/image" Target="../media/image64.png"/><Relationship Id="rId17" Type="http://schemas.openxmlformats.org/officeDocument/2006/relationships/image" Target="../media/image69.png"/><Relationship Id="rId16" Type="http://schemas.openxmlformats.org/officeDocument/2006/relationships/image" Target="../media/image66.png"/><Relationship Id="rId19" Type="http://schemas.openxmlformats.org/officeDocument/2006/relationships/image" Target="../media/image70.png"/><Relationship Id="rId18" Type="http://schemas.openxmlformats.org/officeDocument/2006/relationships/image" Target="../media/image5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8.png"/><Relationship Id="rId4" Type="http://schemas.openxmlformats.org/officeDocument/2006/relationships/image" Target="../media/image51.png"/><Relationship Id="rId5" Type="http://schemas.openxmlformats.org/officeDocument/2006/relationships/image" Target="../media/image46.png"/><Relationship Id="rId6" Type="http://schemas.openxmlformats.org/officeDocument/2006/relationships/image" Target="../media/image50.png"/><Relationship Id="rId7" Type="http://schemas.openxmlformats.org/officeDocument/2006/relationships/image" Target="../media/image54.png"/><Relationship Id="rId8" Type="http://schemas.openxmlformats.org/officeDocument/2006/relationships/image" Target="../media/image5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8.png"/><Relationship Id="rId4" Type="http://schemas.openxmlformats.org/officeDocument/2006/relationships/image" Target="../media/image51.png"/><Relationship Id="rId5" Type="http://schemas.openxmlformats.org/officeDocument/2006/relationships/image" Target="../media/image46.png"/><Relationship Id="rId6" Type="http://schemas.openxmlformats.org/officeDocument/2006/relationships/image" Target="../media/image50.png"/><Relationship Id="rId7" Type="http://schemas.openxmlformats.org/officeDocument/2006/relationships/image" Target="../media/image54.png"/><Relationship Id="rId8" Type="http://schemas.openxmlformats.org/officeDocument/2006/relationships/image" Target="../media/image5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8.png"/><Relationship Id="rId4" Type="http://schemas.openxmlformats.org/officeDocument/2006/relationships/image" Target="../media/image51.png"/><Relationship Id="rId5" Type="http://schemas.openxmlformats.org/officeDocument/2006/relationships/image" Target="../media/image46.png"/><Relationship Id="rId6" Type="http://schemas.openxmlformats.org/officeDocument/2006/relationships/image" Target="../media/image50.png"/><Relationship Id="rId7" Type="http://schemas.openxmlformats.org/officeDocument/2006/relationships/image" Target="../media/image54.png"/><Relationship Id="rId8" Type="http://schemas.openxmlformats.org/officeDocument/2006/relationships/image" Target="../media/image5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7.png"/><Relationship Id="rId4" Type="http://schemas.openxmlformats.org/officeDocument/2006/relationships/image" Target="../media/image7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8.png"/><Relationship Id="rId4" Type="http://schemas.openxmlformats.org/officeDocument/2006/relationships/image" Target="../media/image7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55.xml"/><Relationship Id="rId3" Type="http://schemas.openxmlformats.org/officeDocument/2006/relationships/hyperlink" Target="mailto:jgubb@povertyactionlab.org" TargetMode="Externa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56.xml"/><Relationship Id="rId3" Type="http://schemas.openxmlformats.org/officeDocument/2006/relationships/hyperlink" Target="mailto:jgubb@povertyactionlab.or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image" Target="../media/image28.png"/><Relationship Id="rId22" Type="http://schemas.openxmlformats.org/officeDocument/2006/relationships/image" Target="../media/image36.png"/><Relationship Id="rId21" Type="http://schemas.openxmlformats.org/officeDocument/2006/relationships/image" Target="../media/image30.png"/><Relationship Id="rId24" Type="http://schemas.openxmlformats.org/officeDocument/2006/relationships/image" Target="../media/image34.png"/><Relationship Id="rId23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26" Type="http://schemas.openxmlformats.org/officeDocument/2006/relationships/image" Target="../media/image38.png"/><Relationship Id="rId25" Type="http://schemas.openxmlformats.org/officeDocument/2006/relationships/image" Target="../media/image35.png"/><Relationship Id="rId28" Type="http://schemas.openxmlformats.org/officeDocument/2006/relationships/image" Target="../media/image31.png"/><Relationship Id="rId27" Type="http://schemas.openxmlformats.org/officeDocument/2006/relationships/image" Target="../media/image39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29" Type="http://schemas.openxmlformats.org/officeDocument/2006/relationships/image" Target="../media/image42.png"/><Relationship Id="rId7" Type="http://schemas.openxmlformats.org/officeDocument/2006/relationships/image" Target="../media/image17.png"/><Relationship Id="rId8" Type="http://schemas.openxmlformats.org/officeDocument/2006/relationships/image" Target="../media/image20.jpg"/><Relationship Id="rId30" Type="http://schemas.openxmlformats.org/officeDocument/2006/relationships/image" Target="../media/image37.png"/><Relationship Id="rId11" Type="http://schemas.openxmlformats.org/officeDocument/2006/relationships/image" Target="../media/image25.jpg"/><Relationship Id="rId10" Type="http://schemas.openxmlformats.org/officeDocument/2006/relationships/image" Target="../media/image24.jpg"/><Relationship Id="rId13" Type="http://schemas.openxmlformats.org/officeDocument/2006/relationships/image" Target="../media/image43.png"/><Relationship Id="rId12" Type="http://schemas.openxmlformats.org/officeDocument/2006/relationships/image" Target="../media/image29.png"/><Relationship Id="rId15" Type="http://schemas.openxmlformats.org/officeDocument/2006/relationships/image" Target="../media/image33.png"/><Relationship Id="rId14" Type="http://schemas.openxmlformats.org/officeDocument/2006/relationships/image" Target="../media/image22.png"/><Relationship Id="rId17" Type="http://schemas.openxmlformats.org/officeDocument/2006/relationships/image" Target="../media/image27.png"/><Relationship Id="rId16" Type="http://schemas.openxmlformats.org/officeDocument/2006/relationships/image" Target="../media/image26.png"/><Relationship Id="rId19" Type="http://schemas.openxmlformats.org/officeDocument/2006/relationships/image" Target="../media/image40.png"/><Relationship Id="rId18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7"/>
          <p:cNvSpPr txBox="1"/>
          <p:nvPr>
            <p:ph idx="1" type="body"/>
          </p:nvPr>
        </p:nvSpPr>
        <p:spPr>
          <a:xfrm>
            <a:off x="457200" y="1104137"/>
            <a:ext cx="8229600" cy="3532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Title: </a:t>
            </a:r>
            <a:r>
              <a:rPr lang="en" sz="1400"/>
              <a:t>CSG Medicaid Policy Academies Presentation.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400"/>
              <a:t>Purpose: </a:t>
            </a:r>
            <a:r>
              <a:rPr lang="en" sz="1400"/>
              <a:t>Serve as a training on why randomize and how to randomize within Medicaid for CSG Medicaid Policy </a:t>
            </a:r>
            <a:r>
              <a:rPr lang="en" sz="1400"/>
              <a:t>Academies.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400"/>
              <a:t>Date created: </a:t>
            </a:r>
            <a:r>
              <a:rPr lang="en" sz="1400"/>
              <a:t>2024-07-22.</a:t>
            </a:r>
            <a:endParaRPr b="1" sz="1400"/>
          </a:p>
          <a:p>
            <a:pPr indent="0" lvl="0" marL="0" rtl="0" algn="l">
              <a:spcBef>
                <a:spcPts val="1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400"/>
              <a:t>Created by: </a:t>
            </a:r>
            <a:r>
              <a:rPr lang="en" sz="1400"/>
              <a:t>Anisha Sehgal.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400"/>
              <a:t>Last edited on: </a:t>
            </a:r>
            <a:r>
              <a:rPr lang="en" sz="1400"/>
              <a:t>2024-08-12.</a:t>
            </a:r>
            <a:endParaRPr sz="1400"/>
          </a:p>
          <a:p>
            <a:pPr indent="0" lvl="0" marL="0" rtl="0" algn="l">
              <a:spcBef>
                <a:spcPts val="1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400"/>
              <a:t>Last edited by:</a:t>
            </a:r>
            <a:r>
              <a:rPr lang="en" sz="1400"/>
              <a:t> Alejandro Noriega.</a:t>
            </a:r>
            <a:endParaRPr sz="1400"/>
          </a:p>
          <a:p>
            <a:pPr indent="0" lvl="0" marL="0" rtl="0" algn="l">
              <a:spcBef>
                <a:spcPts val="1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400"/>
              <a:t>Notes/guidelines: </a:t>
            </a:r>
            <a:r>
              <a:rPr lang="en" sz="1400"/>
              <a:t>Based on CT Medicaid training created by Jesse Gubb and Cordelia Kwon</a:t>
            </a:r>
            <a:r>
              <a:rPr lang="en" sz="1400"/>
              <a:t> 2022-01-17.</a:t>
            </a:r>
            <a:endParaRPr b="1" sz="1400"/>
          </a:p>
          <a:p>
            <a:pPr indent="0" lvl="0" marL="0" rtl="0" algn="l">
              <a:spcBef>
                <a:spcPts val="3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87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Metadata</a:t>
            </a:r>
            <a:endParaRPr/>
          </a:p>
        </p:txBody>
      </p:sp>
      <p:sp>
        <p:nvSpPr>
          <p:cNvPr id="552" name="Google Shape;552;p87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96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710" name="Google Shape;710;p96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97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716" name="Google Shape;716;p97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7" name="Google Shape;717;p97"/>
          <p:cNvSpPr/>
          <p:nvPr/>
        </p:nvSpPr>
        <p:spPr>
          <a:xfrm>
            <a:off x="1344325" y="1285875"/>
            <a:ext cx="7043100" cy="828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The value of evaluation and randomization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97"/>
          <p:cNvSpPr/>
          <p:nvPr/>
        </p:nvSpPr>
        <p:spPr>
          <a:xfrm>
            <a:off x="603975" y="1168975"/>
            <a:ext cx="1139700" cy="1081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97"/>
          <p:cNvSpPr/>
          <p:nvPr/>
        </p:nvSpPr>
        <p:spPr>
          <a:xfrm>
            <a:off x="1344325" y="2505075"/>
            <a:ext cx="7043100" cy="828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Randomized evaluations in health care delivery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97"/>
          <p:cNvSpPr/>
          <p:nvPr/>
        </p:nvSpPr>
        <p:spPr>
          <a:xfrm>
            <a:off x="603975" y="2388175"/>
            <a:ext cx="1139700" cy="1081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97"/>
          <p:cNvSpPr/>
          <p:nvPr/>
        </p:nvSpPr>
        <p:spPr>
          <a:xfrm>
            <a:off x="1344325" y="3724275"/>
            <a:ext cx="7043100" cy="828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Achieving Medicaid Goals Through Test And Learn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97"/>
          <p:cNvSpPr/>
          <p:nvPr/>
        </p:nvSpPr>
        <p:spPr>
          <a:xfrm>
            <a:off x="603975" y="3607375"/>
            <a:ext cx="1139700" cy="1081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98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9" name="Google Shape;729;p98"/>
          <p:cNvSpPr txBox="1"/>
          <p:nvPr>
            <p:ph type="title"/>
          </p:nvPr>
        </p:nvSpPr>
        <p:spPr>
          <a:xfrm>
            <a:off x="457200" y="150876"/>
            <a:ext cx="8229600" cy="864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</a:t>
            </a:r>
            <a:endParaRPr/>
          </a:p>
        </p:txBody>
      </p:sp>
      <p:grpSp>
        <p:nvGrpSpPr>
          <p:cNvPr id="730" name="Google Shape;730;p98"/>
          <p:cNvGrpSpPr/>
          <p:nvPr/>
        </p:nvGrpSpPr>
        <p:grpSpPr>
          <a:xfrm>
            <a:off x="4854848" y="926536"/>
            <a:ext cx="4168957" cy="3887053"/>
            <a:chOff x="1612736" y="0"/>
            <a:chExt cx="6211200" cy="5791200"/>
          </a:xfrm>
        </p:grpSpPr>
        <p:sp>
          <p:nvSpPr>
            <p:cNvPr id="731" name="Google Shape;731;p98"/>
            <p:cNvSpPr/>
            <p:nvPr/>
          </p:nvSpPr>
          <p:spPr>
            <a:xfrm>
              <a:off x="1612736" y="0"/>
              <a:ext cx="6211200" cy="5791200"/>
            </a:xfrm>
            <a:prstGeom prst="ellipse">
              <a:avLst/>
            </a:prstGeom>
            <a:solidFill>
              <a:srgbClr val="4A9C64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98"/>
            <p:cNvSpPr txBox="1"/>
            <p:nvPr/>
          </p:nvSpPr>
          <p:spPr>
            <a:xfrm>
              <a:off x="3212486" y="2461434"/>
              <a:ext cx="3011700" cy="86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Evaluation</a:t>
              </a:r>
              <a:endParaRPr sz="20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99"/>
          <p:cNvSpPr txBox="1"/>
          <p:nvPr>
            <p:ph idx="1" type="body"/>
          </p:nvPr>
        </p:nvSpPr>
        <p:spPr>
          <a:xfrm>
            <a:off x="457199" y="1104150"/>
            <a:ext cx="40575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177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2400"/>
              <a:t>Making a judgment about the amount, number, or value of something; </a:t>
            </a:r>
            <a:r>
              <a:rPr b="1" lang="en" sz="2400">
                <a:solidFill>
                  <a:schemeClr val="accent2"/>
                </a:solidFill>
              </a:rPr>
              <a:t>assessment</a:t>
            </a:r>
            <a:endParaRPr b="1" sz="2400">
              <a:solidFill>
                <a:schemeClr val="accent2"/>
              </a:solidFill>
            </a:endParaRPr>
          </a:p>
        </p:txBody>
      </p:sp>
      <p:sp>
        <p:nvSpPr>
          <p:cNvPr id="739" name="Google Shape;739;p99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0" name="Google Shape;740;p99"/>
          <p:cNvSpPr txBox="1"/>
          <p:nvPr>
            <p:ph type="title"/>
          </p:nvPr>
        </p:nvSpPr>
        <p:spPr>
          <a:xfrm>
            <a:off x="457200" y="150876"/>
            <a:ext cx="8229600" cy="864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</a:t>
            </a:r>
            <a:endParaRPr/>
          </a:p>
        </p:txBody>
      </p:sp>
      <p:grpSp>
        <p:nvGrpSpPr>
          <p:cNvPr id="741" name="Google Shape;741;p99"/>
          <p:cNvGrpSpPr/>
          <p:nvPr/>
        </p:nvGrpSpPr>
        <p:grpSpPr>
          <a:xfrm>
            <a:off x="4854848" y="926536"/>
            <a:ext cx="4168957" cy="3887053"/>
            <a:chOff x="1612736" y="0"/>
            <a:chExt cx="6211200" cy="5791200"/>
          </a:xfrm>
        </p:grpSpPr>
        <p:sp>
          <p:nvSpPr>
            <p:cNvPr id="742" name="Google Shape;742;p99"/>
            <p:cNvSpPr/>
            <p:nvPr/>
          </p:nvSpPr>
          <p:spPr>
            <a:xfrm>
              <a:off x="1612736" y="0"/>
              <a:ext cx="6211200" cy="5791200"/>
            </a:xfrm>
            <a:prstGeom prst="ellipse">
              <a:avLst/>
            </a:prstGeom>
            <a:solidFill>
              <a:srgbClr val="4A9C64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99"/>
            <p:cNvSpPr txBox="1"/>
            <p:nvPr/>
          </p:nvSpPr>
          <p:spPr>
            <a:xfrm>
              <a:off x="3212486" y="2461434"/>
              <a:ext cx="3011700" cy="86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Evaluation</a:t>
              </a:r>
              <a:endParaRPr sz="20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00"/>
          <p:cNvSpPr txBox="1"/>
          <p:nvPr>
            <p:ph idx="1" type="body"/>
          </p:nvPr>
        </p:nvSpPr>
        <p:spPr>
          <a:xfrm>
            <a:off x="457199" y="1104150"/>
            <a:ext cx="41148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1714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2100"/>
              <a:t>A systematic method for collecting, analyzing, and using data to </a:t>
            </a:r>
            <a:r>
              <a:rPr b="1" lang="en" sz="2100">
                <a:solidFill>
                  <a:schemeClr val="accent2"/>
                </a:solidFill>
              </a:rPr>
              <a:t>examine the effectiveness and efficiency of programs</a:t>
            </a:r>
            <a:r>
              <a:rPr lang="en" sz="2100"/>
              <a:t> and, as importantly, to contribute to continuous program improvement. - CDC</a:t>
            </a:r>
            <a:endParaRPr sz="2100"/>
          </a:p>
        </p:txBody>
      </p:sp>
      <p:sp>
        <p:nvSpPr>
          <p:cNvPr id="750" name="Google Shape;750;p100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1" name="Google Shape;751;p100"/>
          <p:cNvSpPr txBox="1"/>
          <p:nvPr>
            <p:ph type="title"/>
          </p:nvPr>
        </p:nvSpPr>
        <p:spPr>
          <a:xfrm>
            <a:off x="457200" y="150876"/>
            <a:ext cx="8229600" cy="864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</a:t>
            </a:r>
            <a:r>
              <a:rPr lang="en"/>
              <a:t>evaluation</a:t>
            </a:r>
            <a:endParaRPr/>
          </a:p>
        </p:txBody>
      </p:sp>
      <p:grpSp>
        <p:nvGrpSpPr>
          <p:cNvPr id="752" name="Google Shape;752;p100"/>
          <p:cNvGrpSpPr/>
          <p:nvPr/>
        </p:nvGrpSpPr>
        <p:grpSpPr>
          <a:xfrm>
            <a:off x="4854848" y="926536"/>
            <a:ext cx="4168957" cy="3887053"/>
            <a:chOff x="1612736" y="0"/>
            <a:chExt cx="6211200" cy="5791200"/>
          </a:xfrm>
        </p:grpSpPr>
        <p:sp>
          <p:nvSpPr>
            <p:cNvPr id="753" name="Google Shape;753;p100"/>
            <p:cNvSpPr/>
            <p:nvPr/>
          </p:nvSpPr>
          <p:spPr>
            <a:xfrm>
              <a:off x="1612736" y="0"/>
              <a:ext cx="6211200" cy="5791200"/>
            </a:xfrm>
            <a:prstGeom prst="ellipse">
              <a:avLst/>
            </a:prstGeom>
            <a:solidFill>
              <a:srgbClr val="4A9C64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00"/>
            <p:cNvSpPr txBox="1"/>
            <p:nvPr/>
          </p:nvSpPr>
          <p:spPr>
            <a:xfrm>
              <a:off x="3115011" y="289577"/>
              <a:ext cx="3011700" cy="86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Evaluation</a:t>
              </a:r>
              <a:endParaRPr sz="2000"/>
            </a:p>
          </p:txBody>
        </p:sp>
        <p:sp>
          <p:nvSpPr>
            <p:cNvPr id="755" name="Google Shape;755;p100"/>
            <p:cNvSpPr/>
            <p:nvPr/>
          </p:nvSpPr>
          <p:spPr>
            <a:xfrm>
              <a:off x="2378680" y="1158239"/>
              <a:ext cx="4632900" cy="4632900"/>
            </a:xfrm>
            <a:prstGeom prst="ellipse">
              <a:avLst/>
            </a:prstGeom>
            <a:solidFill>
              <a:srgbClr val="2D616E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00"/>
            <p:cNvSpPr txBox="1"/>
            <p:nvPr/>
          </p:nvSpPr>
          <p:spPr>
            <a:xfrm>
              <a:off x="3329087" y="3057698"/>
              <a:ext cx="2732100" cy="8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 Evaluation</a:t>
              </a:r>
              <a:endParaRPr sz="20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01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3" name="Google Shape;763;p101"/>
          <p:cNvSpPr txBox="1"/>
          <p:nvPr>
            <p:ph type="title"/>
          </p:nvPr>
        </p:nvSpPr>
        <p:spPr>
          <a:xfrm>
            <a:off x="457200" y="150876"/>
            <a:ext cx="8229600" cy="864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35925"/>
                </a:solidFill>
              </a:rPr>
              <a:t>Program evaluation</a:t>
            </a:r>
            <a:endParaRPr/>
          </a:p>
        </p:txBody>
      </p:sp>
      <p:grpSp>
        <p:nvGrpSpPr>
          <p:cNvPr id="764" name="Google Shape;764;p101"/>
          <p:cNvGrpSpPr/>
          <p:nvPr/>
        </p:nvGrpSpPr>
        <p:grpSpPr>
          <a:xfrm>
            <a:off x="4854848" y="926536"/>
            <a:ext cx="4168957" cy="3887053"/>
            <a:chOff x="1612736" y="0"/>
            <a:chExt cx="6211200" cy="5791200"/>
          </a:xfrm>
        </p:grpSpPr>
        <p:sp>
          <p:nvSpPr>
            <p:cNvPr id="765" name="Google Shape;765;p101"/>
            <p:cNvSpPr/>
            <p:nvPr/>
          </p:nvSpPr>
          <p:spPr>
            <a:xfrm>
              <a:off x="1612736" y="0"/>
              <a:ext cx="6211200" cy="5791200"/>
            </a:xfrm>
            <a:prstGeom prst="ellipse">
              <a:avLst/>
            </a:prstGeom>
            <a:solidFill>
              <a:srgbClr val="4A9C64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01"/>
            <p:cNvSpPr txBox="1"/>
            <p:nvPr/>
          </p:nvSpPr>
          <p:spPr>
            <a:xfrm>
              <a:off x="3115011" y="289577"/>
              <a:ext cx="3011700" cy="86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Evaluation</a:t>
              </a:r>
              <a:endParaRPr sz="2000"/>
            </a:p>
          </p:txBody>
        </p:sp>
        <p:sp>
          <p:nvSpPr>
            <p:cNvPr id="767" name="Google Shape;767;p101"/>
            <p:cNvSpPr/>
            <p:nvPr/>
          </p:nvSpPr>
          <p:spPr>
            <a:xfrm>
              <a:off x="2378680" y="1158239"/>
              <a:ext cx="4632900" cy="4632900"/>
            </a:xfrm>
            <a:prstGeom prst="ellipse">
              <a:avLst/>
            </a:prstGeom>
            <a:solidFill>
              <a:srgbClr val="2D616E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8" name="Google Shape;768;p101"/>
          <p:cNvSpPr txBox="1"/>
          <p:nvPr/>
        </p:nvSpPr>
        <p:spPr>
          <a:xfrm>
            <a:off x="6006863" y="2978863"/>
            <a:ext cx="1833900" cy="5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 Evaluation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02"/>
          <p:cNvSpPr txBox="1"/>
          <p:nvPr>
            <p:ph idx="1" type="body"/>
          </p:nvPr>
        </p:nvSpPr>
        <p:spPr>
          <a:xfrm>
            <a:off x="457199" y="1104150"/>
            <a:ext cx="41148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1714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2100"/>
              <a:t>A type of program evaluation focused on assessing a </a:t>
            </a:r>
            <a:r>
              <a:rPr b="1" lang="en" sz="2100">
                <a:solidFill>
                  <a:schemeClr val="accent2"/>
                </a:solidFill>
              </a:rPr>
              <a:t>program’s effect on specific outcomes</a:t>
            </a:r>
            <a:r>
              <a:rPr lang="en" sz="2100"/>
              <a:t> </a:t>
            </a:r>
            <a:endParaRPr sz="2100"/>
          </a:p>
        </p:txBody>
      </p:sp>
      <p:sp>
        <p:nvSpPr>
          <p:cNvPr id="775" name="Google Shape;775;p102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6" name="Google Shape;776;p102"/>
          <p:cNvSpPr txBox="1"/>
          <p:nvPr>
            <p:ph type="title"/>
          </p:nvPr>
        </p:nvSpPr>
        <p:spPr>
          <a:xfrm>
            <a:off x="457200" y="150876"/>
            <a:ext cx="8229600" cy="864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evaluation</a:t>
            </a:r>
            <a:endParaRPr/>
          </a:p>
        </p:txBody>
      </p:sp>
      <p:grpSp>
        <p:nvGrpSpPr>
          <p:cNvPr id="777" name="Google Shape;777;p102"/>
          <p:cNvGrpSpPr/>
          <p:nvPr/>
        </p:nvGrpSpPr>
        <p:grpSpPr>
          <a:xfrm>
            <a:off x="4854848" y="926536"/>
            <a:ext cx="4168957" cy="3887053"/>
            <a:chOff x="1612736" y="0"/>
            <a:chExt cx="6211200" cy="5791200"/>
          </a:xfrm>
        </p:grpSpPr>
        <p:sp>
          <p:nvSpPr>
            <p:cNvPr id="778" name="Google Shape;778;p102"/>
            <p:cNvSpPr/>
            <p:nvPr/>
          </p:nvSpPr>
          <p:spPr>
            <a:xfrm>
              <a:off x="1612736" y="0"/>
              <a:ext cx="6211200" cy="5791200"/>
            </a:xfrm>
            <a:prstGeom prst="ellipse">
              <a:avLst/>
            </a:prstGeom>
            <a:solidFill>
              <a:srgbClr val="4A9C64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02"/>
            <p:cNvSpPr txBox="1"/>
            <p:nvPr/>
          </p:nvSpPr>
          <p:spPr>
            <a:xfrm>
              <a:off x="3115011" y="289577"/>
              <a:ext cx="3011700" cy="86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Evaluation</a:t>
              </a:r>
              <a:endParaRPr sz="2000"/>
            </a:p>
          </p:txBody>
        </p:sp>
        <p:sp>
          <p:nvSpPr>
            <p:cNvPr id="780" name="Google Shape;780;p102"/>
            <p:cNvSpPr/>
            <p:nvPr/>
          </p:nvSpPr>
          <p:spPr>
            <a:xfrm>
              <a:off x="2378680" y="1158239"/>
              <a:ext cx="4632900" cy="4632900"/>
            </a:xfrm>
            <a:prstGeom prst="ellipse">
              <a:avLst/>
            </a:prstGeom>
            <a:solidFill>
              <a:srgbClr val="2D616E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02"/>
            <p:cNvSpPr txBox="1"/>
            <p:nvPr/>
          </p:nvSpPr>
          <p:spPr>
            <a:xfrm>
              <a:off x="3319980" y="1436217"/>
              <a:ext cx="2732100" cy="8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 Evaluation</a:t>
              </a:r>
              <a:endParaRPr sz="2000"/>
            </a:p>
          </p:txBody>
        </p:sp>
        <p:sp>
          <p:nvSpPr>
            <p:cNvPr id="782" name="Google Shape;782;p102"/>
            <p:cNvSpPr/>
            <p:nvPr/>
          </p:nvSpPr>
          <p:spPr>
            <a:xfrm>
              <a:off x="2957800" y="2316479"/>
              <a:ext cx="3474600" cy="3474600"/>
            </a:xfrm>
            <a:prstGeom prst="ellipse">
              <a:avLst/>
            </a:prstGeom>
            <a:solidFill>
              <a:srgbClr val="2FAA9F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02"/>
            <p:cNvSpPr txBox="1"/>
            <p:nvPr/>
          </p:nvSpPr>
          <p:spPr>
            <a:xfrm>
              <a:off x="3388738" y="3655694"/>
              <a:ext cx="2659200" cy="78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Impact Evaluation</a:t>
              </a:r>
              <a:endParaRPr sz="200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03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9" name="Google Shape;789;p103"/>
          <p:cNvSpPr txBox="1"/>
          <p:nvPr>
            <p:ph type="title"/>
          </p:nvPr>
        </p:nvSpPr>
        <p:spPr>
          <a:xfrm>
            <a:off x="457200" y="150876"/>
            <a:ext cx="8229600" cy="864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impact evaluations do?</a:t>
            </a:r>
            <a:endParaRPr/>
          </a:p>
        </p:txBody>
      </p:sp>
      <p:sp>
        <p:nvSpPr>
          <p:cNvPr id="790" name="Google Shape;790;p103"/>
          <p:cNvSpPr txBox="1"/>
          <p:nvPr>
            <p:ph idx="1" type="body"/>
          </p:nvPr>
        </p:nvSpPr>
        <p:spPr>
          <a:xfrm>
            <a:off x="457199" y="1104138"/>
            <a:ext cx="8229600" cy="3531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04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6" name="Google Shape;796;p104"/>
          <p:cNvSpPr txBox="1"/>
          <p:nvPr>
            <p:ph type="title"/>
          </p:nvPr>
        </p:nvSpPr>
        <p:spPr>
          <a:xfrm>
            <a:off x="457200" y="150876"/>
            <a:ext cx="8229600" cy="864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impact evaluations do?</a:t>
            </a:r>
            <a:endParaRPr/>
          </a:p>
        </p:txBody>
      </p:sp>
      <p:sp>
        <p:nvSpPr>
          <p:cNvPr id="797" name="Google Shape;797;p104"/>
          <p:cNvSpPr txBox="1"/>
          <p:nvPr>
            <p:ph idx="1" type="body"/>
          </p:nvPr>
        </p:nvSpPr>
        <p:spPr>
          <a:xfrm>
            <a:off x="457200" y="1104150"/>
            <a:ext cx="4160700" cy="3531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2500"/>
              <a:buFont typeface="Century Gothic"/>
              <a:buAutoNum type="arabicPeriod"/>
            </a:pPr>
            <a:r>
              <a:rPr b="1" lang="en" sz="2500"/>
              <a:t>U</a:t>
            </a:r>
            <a:r>
              <a:rPr b="1" lang="en" sz="2500"/>
              <a:t>nderstand outcomes</a:t>
            </a:r>
            <a:endParaRPr b="1" sz="2500"/>
          </a:p>
          <a:p>
            <a:pPr indent="-3873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→"/>
            </a:pPr>
            <a:r>
              <a:rPr lang="en" sz="2500"/>
              <a:t>They might surprise us!</a:t>
            </a:r>
            <a:endParaRPr sz="2500"/>
          </a:p>
          <a:p>
            <a:pPr indent="0" lvl="0" marL="9144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05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3" name="Google Shape;803;p105"/>
          <p:cNvSpPr txBox="1"/>
          <p:nvPr>
            <p:ph type="title"/>
          </p:nvPr>
        </p:nvSpPr>
        <p:spPr>
          <a:xfrm>
            <a:off x="457200" y="150876"/>
            <a:ext cx="8229600" cy="864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impact evaluations do?</a:t>
            </a:r>
            <a:endParaRPr/>
          </a:p>
        </p:txBody>
      </p:sp>
      <p:sp>
        <p:nvSpPr>
          <p:cNvPr id="804" name="Google Shape;804;p105"/>
          <p:cNvSpPr txBox="1"/>
          <p:nvPr>
            <p:ph idx="1" type="body"/>
          </p:nvPr>
        </p:nvSpPr>
        <p:spPr>
          <a:xfrm>
            <a:off x="457200" y="1104150"/>
            <a:ext cx="4160700" cy="3531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2500"/>
              <a:buFont typeface="Century Gothic"/>
              <a:buAutoNum type="arabicPeriod"/>
            </a:pPr>
            <a:r>
              <a:rPr b="1" lang="en" sz="2500"/>
              <a:t>Understand outcomes</a:t>
            </a:r>
            <a:endParaRPr b="1" sz="2500"/>
          </a:p>
          <a:p>
            <a:pPr indent="-3873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→"/>
            </a:pPr>
            <a:r>
              <a:rPr lang="en" sz="2500"/>
              <a:t>They might surprise us!</a:t>
            </a:r>
            <a:endParaRPr sz="2500"/>
          </a:p>
          <a:p>
            <a:pPr indent="0" lvl="0" marL="9144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5" name="Google Shape;805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300" y="1014875"/>
            <a:ext cx="3803050" cy="14718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8"/>
          <p:cNvSpPr txBox="1"/>
          <p:nvPr>
            <p:ph type="ctrTitle"/>
          </p:nvPr>
        </p:nvSpPr>
        <p:spPr>
          <a:xfrm>
            <a:off x="632062" y="1915222"/>
            <a:ext cx="6478800" cy="1102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Randomized Evaluations of Health Care Programs</a:t>
            </a:r>
            <a:endParaRPr b="1"/>
          </a:p>
        </p:txBody>
      </p:sp>
      <p:sp>
        <p:nvSpPr>
          <p:cNvPr id="558" name="Google Shape;558;p88"/>
          <p:cNvSpPr txBox="1"/>
          <p:nvPr>
            <p:ph idx="1" type="subTitle"/>
          </p:nvPr>
        </p:nvSpPr>
        <p:spPr>
          <a:xfrm>
            <a:off x="634519" y="3304911"/>
            <a:ext cx="6478800" cy="1314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/>
              <a:t>Vincent Quan 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200"/>
              </a:spcAft>
              <a:buNone/>
            </a:pPr>
            <a:r>
              <a:rPr lang="en"/>
              <a:t>J-PAL North America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06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1" name="Google Shape;811;p106"/>
          <p:cNvSpPr txBox="1"/>
          <p:nvPr>
            <p:ph type="title"/>
          </p:nvPr>
        </p:nvSpPr>
        <p:spPr>
          <a:xfrm>
            <a:off x="457200" y="150876"/>
            <a:ext cx="8229600" cy="864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impact evaluations do?</a:t>
            </a:r>
            <a:endParaRPr/>
          </a:p>
        </p:txBody>
      </p:sp>
      <p:sp>
        <p:nvSpPr>
          <p:cNvPr id="812" name="Google Shape;812;p106"/>
          <p:cNvSpPr txBox="1"/>
          <p:nvPr>
            <p:ph idx="1" type="body"/>
          </p:nvPr>
        </p:nvSpPr>
        <p:spPr>
          <a:xfrm>
            <a:off x="457200" y="1104150"/>
            <a:ext cx="4160700" cy="3531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2500"/>
              <a:buFont typeface="Century Gothic"/>
              <a:buAutoNum type="arabicPeriod"/>
            </a:pPr>
            <a:r>
              <a:rPr b="1" lang="en" sz="2500"/>
              <a:t>Understand outcomes</a:t>
            </a:r>
            <a:endParaRPr b="1" sz="2500"/>
          </a:p>
          <a:p>
            <a:pPr indent="-3873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→"/>
            </a:pPr>
            <a:r>
              <a:rPr lang="en" sz="2500"/>
              <a:t>They might surprise us!</a:t>
            </a:r>
            <a:endParaRPr sz="2500"/>
          </a:p>
          <a:p>
            <a:pPr indent="0" lvl="0" marL="9144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3" name="Google Shape;813;p106"/>
          <p:cNvGrpSpPr/>
          <p:nvPr/>
        </p:nvGrpSpPr>
        <p:grpSpPr>
          <a:xfrm>
            <a:off x="4821300" y="2845426"/>
            <a:ext cx="3803058" cy="1630649"/>
            <a:chOff x="-522826" y="3672731"/>
            <a:chExt cx="8829948" cy="3319726"/>
          </a:xfrm>
        </p:grpSpPr>
        <p:pic>
          <p:nvPicPr>
            <p:cNvPr id="814" name="Google Shape;814;p106"/>
            <p:cNvPicPr preferRelativeResize="0"/>
            <p:nvPr/>
          </p:nvPicPr>
          <p:blipFill rotWithShape="1">
            <a:blip r:embed="rId3">
              <a:alphaModFix/>
            </a:blip>
            <a:srcRect b="0" l="0" r="0" t="68317"/>
            <a:stretch/>
          </p:blipFill>
          <p:spPr>
            <a:xfrm>
              <a:off x="-522826" y="4731360"/>
              <a:ext cx="8829927" cy="22610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815" name="Google Shape;815;p106"/>
            <p:cNvPicPr preferRelativeResize="0"/>
            <p:nvPr/>
          </p:nvPicPr>
          <p:blipFill rotWithShape="1">
            <a:blip r:embed="rId3">
              <a:alphaModFix/>
            </a:blip>
            <a:srcRect b="84565" l="0" r="0" t="0"/>
            <a:stretch/>
          </p:blipFill>
          <p:spPr>
            <a:xfrm>
              <a:off x="-522826" y="3672731"/>
              <a:ext cx="8829948" cy="10586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816" name="Google Shape;816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1300" y="1014875"/>
            <a:ext cx="3803050" cy="14718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07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2" name="Google Shape;822;p107"/>
          <p:cNvSpPr txBox="1"/>
          <p:nvPr>
            <p:ph type="title"/>
          </p:nvPr>
        </p:nvSpPr>
        <p:spPr>
          <a:xfrm>
            <a:off x="457200" y="150876"/>
            <a:ext cx="8229600" cy="864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impact evaluations do?</a:t>
            </a:r>
            <a:endParaRPr/>
          </a:p>
        </p:txBody>
      </p:sp>
      <p:sp>
        <p:nvSpPr>
          <p:cNvPr id="823" name="Google Shape;823;p107"/>
          <p:cNvSpPr txBox="1"/>
          <p:nvPr>
            <p:ph idx="1" type="body"/>
          </p:nvPr>
        </p:nvSpPr>
        <p:spPr>
          <a:xfrm>
            <a:off x="457200" y="1104150"/>
            <a:ext cx="4160700" cy="3531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-387667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Century Gothic"/>
              <a:buAutoNum type="arabicPeriod"/>
            </a:pPr>
            <a:r>
              <a:rPr lang="en" sz="2708"/>
              <a:t>Understand outcomes</a:t>
            </a:r>
            <a:endParaRPr sz="2708"/>
          </a:p>
          <a:p>
            <a:pPr indent="-387667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→"/>
            </a:pPr>
            <a:r>
              <a:rPr lang="en" sz="2708"/>
              <a:t>They might surprise us!</a:t>
            </a:r>
            <a:endParaRPr sz="2708"/>
          </a:p>
          <a:p>
            <a:pPr indent="-38766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entury Gothic"/>
              <a:buAutoNum type="arabicPeriod"/>
            </a:pPr>
            <a:r>
              <a:rPr b="1" lang="en" sz="2708"/>
              <a:t>Inform policy and practice</a:t>
            </a:r>
            <a:endParaRPr b="1" sz="2708"/>
          </a:p>
          <a:p>
            <a:pPr indent="0" lvl="0" marL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08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9" name="Google Shape;829;p108"/>
          <p:cNvSpPr txBox="1"/>
          <p:nvPr>
            <p:ph type="title"/>
          </p:nvPr>
        </p:nvSpPr>
        <p:spPr>
          <a:xfrm>
            <a:off x="457200" y="150876"/>
            <a:ext cx="8229600" cy="864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impact evaluations do?</a:t>
            </a:r>
            <a:endParaRPr/>
          </a:p>
        </p:txBody>
      </p:sp>
      <p:pic>
        <p:nvPicPr>
          <p:cNvPr id="830" name="Google Shape;830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375" y="1193300"/>
            <a:ext cx="3650426" cy="306736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31" name="Google Shape;831;p108"/>
          <p:cNvSpPr txBox="1"/>
          <p:nvPr>
            <p:ph idx="1" type="body"/>
          </p:nvPr>
        </p:nvSpPr>
        <p:spPr>
          <a:xfrm>
            <a:off x="457200" y="1104150"/>
            <a:ext cx="4160700" cy="3531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-387667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Century Gothic"/>
              <a:buAutoNum type="arabicPeriod"/>
            </a:pPr>
            <a:r>
              <a:rPr lang="en" sz="2708"/>
              <a:t>Understand outcomes</a:t>
            </a:r>
            <a:endParaRPr sz="2708"/>
          </a:p>
          <a:p>
            <a:pPr indent="-387667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→"/>
            </a:pPr>
            <a:r>
              <a:rPr lang="en" sz="2708"/>
              <a:t>They might surprise us!</a:t>
            </a:r>
            <a:endParaRPr sz="2708"/>
          </a:p>
          <a:p>
            <a:pPr indent="-38766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entury Gothic"/>
              <a:buAutoNum type="arabicPeriod"/>
            </a:pPr>
            <a:r>
              <a:rPr b="1" lang="en" sz="2708"/>
              <a:t>Inform policy and practice</a:t>
            </a:r>
            <a:endParaRPr b="1" sz="2708"/>
          </a:p>
          <a:p>
            <a:pPr indent="0" lvl="0" marL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09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7" name="Google Shape;837;p109"/>
          <p:cNvSpPr txBox="1"/>
          <p:nvPr>
            <p:ph type="title"/>
          </p:nvPr>
        </p:nvSpPr>
        <p:spPr>
          <a:xfrm>
            <a:off x="457200" y="150876"/>
            <a:ext cx="8229600" cy="864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impact evaluations do?</a:t>
            </a:r>
            <a:endParaRPr/>
          </a:p>
        </p:txBody>
      </p:sp>
      <p:cxnSp>
        <p:nvCxnSpPr>
          <p:cNvPr id="838" name="Google Shape;838;p109"/>
          <p:cNvCxnSpPr/>
          <p:nvPr/>
        </p:nvCxnSpPr>
        <p:spPr>
          <a:xfrm rot="10800000">
            <a:off x="5094468" y="3857718"/>
            <a:ext cx="0" cy="391886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839" name="Google Shape;839;p109"/>
          <p:cNvSpPr txBox="1"/>
          <p:nvPr>
            <p:ph idx="1" type="body"/>
          </p:nvPr>
        </p:nvSpPr>
        <p:spPr>
          <a:xfrm>
            <a:off x="457200" y="1104150"/>
            <a:ext cx="4160700" cy="3531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-387667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Century Gothic"/>
              <a:buAutoNum type="arabicPeriod"/>
            </a:pPr>
            <a:r>
              <a:rPr lang="en" sz="2708"/>
              <a:t>Understand outcomes</a:t>
            </a:r>
            <a:endParaRPr sz="2708"/>
          </a:p>
          <a:p>
            <a:pPr indent="-387667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→"/>
            </a:pPr>
            <a:r>
              <a:rPr lang="en" sz="2708"/>
              <a:t>They might surprise us!</a:t>
            </a:r>
            <a:endParaRPr sz="2708"/>
          </a:p>
          <a:p>
            <a:pPr indent="-38766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entury Gothic"/>
              <a:buAutoNum type="arabicPeriod"/>
            </a:pPr>
            <a:r>
              <a:rPr lang="en" sz="2708"/>
              <a:t>Inform policy and practice</a:t>
            </a:r>
            <a:endParaRPr sz="2708"/>
          </a:p>
          <a:p>
            <a:pPr indent="-38766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entury Gothic"/>
              <a:buAutoNum type="arabicPeriod"/>
            </a:pPr>
            <a:r>
              <a:rPr b="1" lang="en" sz="2708"/>
              <a:t>Test and Learn</a:t>
            </a:r>
            <a:endParaRPr b="1"/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10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5" name="Google Shape;845;p110"/>
          <p:cNvSpPr txBox="1"/>
          <p:nvPr>
            <p:ph type="title"/>
          </p:nvPr>
        </p:nvSpPr>
        <p:spPr>
          <a:xfrm>
            <a:off x="457200" y="150876"/>
            <a:ext cx="8229600" cy="864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impact evaluations do?</a:t>
            </a:r>
            <a:endParaRPr/>
          </a:p>
        </p:txBody>
      </p:sp>
      <p:cxnSp>
        <p:nvCxnSpPr>
          <p:cNvPr id="846" name="Google Shape;846;p110"/>
          <p:cNvCxnSpPr/>
          <p:nvPr/>
        </p:nvCxnSpPr>
        <p:spPr>
          <a:xfrm rot="10800000">
            <a:off x="5094488" y="3857804"/>
            <a:ext cx="0" cy="391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sm" w="sm" type="none"/>
          </a:ln>
        </p:spPr>
      </p:cxnSp>
      <p:grpSp>
        <p:nvGrpSpPr>
          <p:cNvPr id="847" name="Google Shape;847;p110"/>
          <p:cNvGrpSpPr/>
          <p:nvPr/>
        </p:nvGrpSpPr>
        <p:grpSpPr>
          <a:xfrm>
            <a:off x="4421068" y="1097022"/>
            <a:ext cx="4722938" cy="3323441"/>
            <a:chOff x="2626193" y="1201247"/>
            <a:chExt cx="4722938" cy="3323441"/>
          </a:xfrm>
        </p:grpSpPr>
        <p:sp>
          <p:nvSpPr>
            <p:cNvPr id="848" name="Google Shape;848;p110"/>
            <p:cNvSpPr/>
            <p:nvPr/>
          </p:nvSpPr>
          <p:spPr>
            <a:xfrm>
              <a:off x="3850930" y="1689016"/>
              <a:ext cx="2202300" cy="2161800"/>
            </a:xfrm>
            <a:prstGeom prst="donut">
              <a:avLst>
                <a:gd fmla="val 16067" name="adj"/>
              </a:avLst>
            </a:prstGeom>
            <a:solidFill>
              <a:srgbClr val="000000">
                <a:alpha val="107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49" name="Google Shape;849;p110"/>
            <p:cNvGrpSpPr/>
            <p:nvPr/>
          </p:nvGrpSpPr>
          <p:grpSpPr>
            <a:xfrm>
              <a:off x="2626193" y="1913546"/>
              <a:ext cx="1497582" cy="569830"/>
              <a:chOff x="1884954" y="1429651"/>
              <a:chExt cx="1727515" cy="669600"/>
            </a:xfrm>
          </p:grpSpPr>
          <p:cxnSp>
            <p:nvCxnSpPr>
              <p:cNvPr id="850" name="Google Shape;850;p110"/>
              <p:cNvCxnSpPr/>
              <p:nvPr/>
            </p:nvCxnSpPr>
            <p:spPr>
              <a:xfrm>
                <a:off x="3178969" y="1638300"/>
                <a:ext cx="433500" cy="2523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851" name="Google Shape;851;p110"/>
              <p:cNvSpPr txBox="1"/>
              <p:nvPr/>
            </p:nvSpPr>
            <p:spPr>
              <a:xfrm>
                <a:off x="1884954" y="1429651"/>
                <a:ext cx="1495200" cy="669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latin typeface="Century Gothic"/>
                    <a:ea typeface="Century Gothic"/>
                    <a:cs typeface="Century Gothic"/>
                    <a:sym typeface="Century Gothic"/>
                  </a:rPr>
                  <a:t>Design</a:t>
                </a:r>
                <a:endParaRPr b="1" sz="18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852" name="Google Shape;852;p110"/>
            <p:cNvGrpSpPr/>
            <p:nvPr/>
          </p:nvGrpSpPr>
          <p:grpSpPr>
            <a:xfrm>
              <a:off x="5775089" y="1913546"/>
              <a:ext cx="1574041" cy="569830"/>
              <a:chOff x="5517319" y="1429651"/>
              <a:chExt cx="1815713" cy="669600"/>
            </a:xfrm>
          </p:grpSpPr>
          <p:cxnSp>
            <p:nvCxnSpPr>
              <p:cNvPr id="853" name="Google Shape;853;p110"/>
              <p:cNvCxnSpPr/>
              <p:nvPr/>
            </p:nvCxnSpPr>
            <p:spPr>
              <a:xfrm flipH="1">
                <a:off x="5517319" y="1638300"/>
                <a:ext cx="433500" cy="2523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854" name="Google Shape;854;p110"/>
              <p:cNvSpPr txBox="1"/>
              <p:nvPr/>
            </p:nvSpPr>
            <p:spPr>
              <a:xfrm>
                <a:off x="5837832" y="1429651"/>
                <a:ext cx="1495200" cy="669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latin typeface="Century Gothic"/>
                    <a:ea typeface="Century Gothic"/>
                    <a:cs typeface="Century Gothic"/>
                    <a:sym typeface="Century Gothic"/>
                  </a:rPr>
                  <a:t>Test</a:t>
                </a:r>
                <a:endParaRPr b="1" sz="18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855" name="Google Shape;855;p110"/>
            <p:cNvGrpSpPr/>
            <p:nvPr/>
          </p:nvGrpSpPr>
          <p:grpSpPr>
            <a:xfrm>
              <a:off x="4304002" y="3705318"/>
              <a:ext cx="1296189" cy="819370"/>
              <a:chOff x="3820367" y="3535140"/>
              <a:chExt cx="1495200" cy="962832"/>
            </a:xfrm>
          </p:grpSpPr>
          <p:cxnSp>
            <p:nvCxnSpPr>
              <p:cNvPr id="856" name="Google Shape;856;p110"/>
              <p:cNvCxnSpPr/>
              <p:nvPr/>
            </p:nvCxnSpPr>
            <p:spPr>
              <a:xfrm rot="10800000">
                <a:off x="4556399" y="3535140"/>
                <a:ext cx="0" cy="4605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857" name="Google Shape;857;p110"/>
              <p:cNvSpPr txBox="1"/>
              <p:nvPr/>
            </p:nvSpPr>
            <p:spPr>
              <a:xfrm>
                <a:off x="3820367" y="3828373"/>
                <a:ext cx="1495200" cy="669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latin typeface="Century Gothic"/>
                    <a:ea typeface="Century Gothic"/>
                    <a:cs typeface="Century Gothic"/>
                    <a:sym typeface="Century Gothic"/>
                  </a:rPr>
                  <a:t>Learn</a:t>
                </a:r>
                <a:endParaRPr b="1" sz="18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858" name="Google Shape;858;p110"/>
            <p:cNvSpPr txBox="1"/>
            <p:nvPr/>
          </p:nvSpPr>
          <p:spPr>
            <a:xfrm>
              <a:off x="4326271" y="2447060"/>
              <a:ext cx="1251600" cy="68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entury Gothic"/>
                  <a:ea typeface="Century Gothic"/>
                  <a:cs typeface="Century Gothic"/>
                  <a:sym typeface="Century Gothic"/>
                </a:rPr>
                <a:t>Iteration</a:t>
              </a:r>
              <a:endParaRPr sz="18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9" name="Google Shape;859;p110"/>
            <p:cNvSpPr/>
            <p:nvPr/>
          </p:nvSpPr>
          <p:spPr>
            <a:xfrm rot="1772739">
              <a:off x="3788805" y="1616088"/>
              <a:ext cx="2322168" cy="2301015"/>
            </a:xfrm>
            <a:prstGeom prst="blockArc">
              <a:avLst>
                <a:gd fmla="val 14414370" name="adj1"/>
                <a:gd fmla="val 694" name="adj2"/>
                <a:gd fmla="val 9562" name="adj3"/>
              </a:avLst>
            </a:prstGeom>
            <a:solidFill>
              <a:srgbClr val="E35925"/>
            </a:solidFill>
            <a:ln>
              <a:noFill/>
            </a:ln>
            <a:effectLst>
              <a:outerShdw blurRad="71438" rotWithShape="0" algn="bl" dir="5400000" dist="9525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10"/>
            <p:cNvSpPr/>
            <p:nvPr/>
          </p:nvSpPr>
          <p:spPr>
            <a:xfrm flipH="1" rot="-1772739">
              <a:off x="3791006" y="1616088"/>
              <a:ext cx="2322168" cy="2301015"/>
            </a:xfrm>
            <a:prstGeom prst="blockArc">
              <a:avLst>
                <a:gd fmla="val 14348563" name="adj1"/>
                <a:gd fmla="val 21472873" name="adj2"/>
                <a:gd fmla="val 9381" name="adj3"/>
              </a:avLst>
            </a:prstGeom>
            <a:solidFill>
              <a:srgbClr val="34AA9F"/>
            </a:solidFill>
            <a:ln>
              <a:noFill/>
            </a:ln>
            <a:effectLst>
              <a:outerShdw blurRad="71438" rotWithShape="0" algn="bl" dir="5400000" dist="9525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10"/>
            <p:cNvSpPr/>
            <p:nvPr/>
          </p:nvSpPr>
          <p:spPr>
            <a:xfrm rot="-8132695">
              <a:off x="4793061" y="1569525"/>
              <a:ext cx="312272" cy="312272"/>
            </a:xfrm>
            <a:prstGeom prst="rtTriangle">
              <a:avLst/>
            </a:prstGeom>
            <a:solidFill>
              <a:srgbClr val="34AA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10"/>
            <p:cNvSpPr/>
            <p:nvPr/>
          </p:nvSpPr>
          <p:spPr>
            <a:xfrm flipH="1" rot="-9027815">
              <a:off x="3789862" y="1614847"/>
              <a:ext cx="2321611" cy="2300300"/>
            </a:xfrm>
            <a:prstGeom prst="blockArc">
              <a:avLst>
                <a:gd fmla="val 14316164" name="adj1"/>
                <a:gd fmla="val 21502663" name="adj2"/>
                <a:gd fmla="val 9415" name="adj3"/>
              </a:avLst>
            </a:prstGeom>
            <a:solidFill>
              <a:srgbClr val="93D5D0"/>
            </a:solidFill>
            <a:ln>
              <a:noFill/>
            </a:ln>
            <a:effectLst>
              <a:outerShdw blurRad="71438" rotWithShape="0" algn="bl" dir="5400000" dist="9525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10"/>
            <p:cNvSpPr/>
            <p:nvPr/>
          </p:nvSpPr>
          <p:spPr>
            <a:xfrm rot="-1009624">
              <a:off x="5748365" y="3122090"/>
              <a:ext cx="270481" cy="26662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10"/>
            <p:cNvSpPr/>
            <p:nvPr/>
          </p:nvSpPr>
          <p:spPr>
            <a:xfrm rot="6377741">
              <a:off x="3869309" y="3117949"/>
              <a:ext cx="310056" cy="314751"/>
            </a:xfrm>
            <a:prstGeom prst="rtTriangle">
              <a:avLst/>
            </a:prstGeom>
            <a:solidFill>
              <a:srgbClr val="93D5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5" name="Google Shape;865;p110"/>
          <p:cNvSpPr txBox="1"/>
          <p:nvPr>
            <p:ph idx="1" type="body"/>
          </p:nvPr>
        </p:nvSpPr>
        <p:spPr>
          <a:xfrm>
            <a:off x="457200" y="1104150"/>
            <a:ext cx="4160700" cy="3531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-387667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Century Gothic"/>
              <a:buAutoNum type="arabicPeriod"/>
            </a:pPr>
            <a:r>
              <a:rPr lang="en" sz="2708"/>
              <a:t>Understand outcomes</a:t>
            </a:r>
            <a:endParaRPr sz="2708"/>
          </a:p>
          <a:p>
            <a:pPr indent="-387667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→"/>
            </a:pPr>
            <a:r>
              <a:rPr lang="en" sz="2708"/>
              <a:t>They might surprise us!</a:t>
            </a:r>
            <a:endParaRPr sz="2708"/>
          </a:p>
          <a:p>
            <a:pPr indent="-38766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entury Gothic"/>
              <a:buAutoNum type="arabicPeriod"/>
            </a:pPr>
            <a:r>
              <a:rPr lang="en" sz="2708"/>
              <a:t>Inform policy and practice</a:t>
            </a:r>
            <a:endParaRPr sz="2708"/>
          </a:p>
          <a:p>
            <a:pPr indent="-38766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entury Gothic"/>
              <a:buAutoNum type="arabicPeriod"/>
            </a:pPr>
            <a:r>
              <a:rPr b="1" lang="en" sz="2708"/>
              <a:t>Test and Learn</a:t>
            </a:r>
            <a:endParaRPr b="1"/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11"/>
          <p:cNvSpPr txBox="1"/>
          <p:nvPr>
            <p:ph type="title"/>
          </p:nvPr>
        </p:nvSpPr>
        <p:spPr>
          <a:xfrm>
            <a:off x="457200" y="70104"/>
            <a:ext cx="8229600" cy="86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impact</a:t>
            </a:r>
            <a:endParaRPr/>
          </a:p>
        </p:txBody>
      </p:sp>
      <p:sp>
        <p:nvSpPr>
          <p:cNvPr id="871" name="Google Shape;871;p111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12"/>
          <p:cNvSpPr txBox="1"/>
          <p:nvPr>
            <p:ph type="title"/>
          </p:nvPr>
        </p:nvSpPr>
        <p:spPr>
          <a:xfrm>
            <a:off x="457200" y="70104"/>
            <a:ext cx="8229600" cy="86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impact</a:t>
            </a:r>
            <a:endParaRPr/>
          </a:p>
        </p:txBody>
      </p:sp>
      <p:sp>
        <p:nvSpPr>
          <p:cNvPr id="877" name="Google Shape;877;p112"/>
          <p:cNvSpPr txBox="1"/>
          <p:nvPr>
            <p:ph idx="12" type="sldNum"/>
          </p:nvPr>
        </p:nvSpPr>
        <p:spPr>
          <a:xfrm>
            <a:off x="7834545" y="45301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8" name="Google Shape;878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675" y="863913"/>
            <a:ext cx="5159099" cy="3557401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112"/>
          <p:cNvSpPr txBox="1"/>
          <p:nvPr/>
        </p:nvSpPr>
        <p:spPr>
          <a:xfrm rot="-5400000">
            <a:off x="342000" y="2196425"/>
            <a:ext cx="3000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Health Outcomes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880" name="Google Shape;880;p112"/>
          <p:cNvSpPr/>
          <p:nvPr/>
        </p:nvSpPr>
        <p:spPr>
          <a:xfrm>
            <a:off x="3813650" y="4042025"/>
            <a:ext cx="1899000" cy="488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AA9F"/>
                </a:solidFill>
              </a:rPr>
              <a:t>Time</a:t>
            </a:r>
            <a:endParaRPr b="1">
              <a:solidFill>
                <a:srgbClr val="2FAA9F"/>
              </a:solidFill>
            </a:endParaRPr>
          </a:p>
        </p:txBody>
      </p:sp>
      <p:sp>
        <p:nvSpPr>
          <p:cNvPr id="881" name="Google Shape;881;p112"/>
          <p:cNvSpPr/>
          <p:nvPr/>
        </p:nvSpPr>
        <p:spPr>
          <a:xfrm>
            <a:off x="3625975" y="773675"/>
            <a:ext cx="1282500" cy="219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2" name="Google Shape;882;p112"/>
          <p:cNvSpPr/>
          <p:nvPr/>
        </p:nvSpPr>
        <p:spPr>
          <a:xfrm>
            <a:off x="4726925" y="957275"/>
            <a:ext cx="1282500" cy="488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3" name="Google Shape;883;p112"/>
          <p:cNvSpPr/>
          <p:nvPr/>
        </p:nvSpPr>
        <p:spPr>
          <a:xfrm rot="5402406">
            <a:off x="4334425" y="3447600"/>
            <a:ext cx="857400" cy="189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4" name="Google Shape;884;p112"/>
          <p:cNvSpPr/>
          <p:nvPr/>
        </p:nvSpPr>
        <p:spPr>
          <a:xfrm rot="5403333">
            <a:off x="4377500" y="2636375"/>
            <a:ext cx="618900" cy="189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5" name="Google Shape;885;p112"/>
          <p:cNvSpPr/>
          <p:nvPr/>
        </p:nvSpPr>
        <p:spPr>
          <a:xfrm>
            <a:off x="3563750" y="2889575"/>
            <a:ext cx="1282500" cy="75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6" name="Google Shape;886;p112"/>
          <p:cNvSpPr/>
          <p:nvPr/>
        </p:nvSpPr>
        <p:spPr>
          <a:xfrm>
            <a:off x="4642850" y="2964575"/>
            <a:ext cx="240600" cy="2577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13"/>
          <p:cNvSpPr txBox="1"/>
          <p:nvPr>
            <p:ph type="title"/>
          </p:nvPr>
        </p:nvSpPr>
        <p:spPr>
          <a:xfrm>
            <a:off x="457200" y="70104"/>
            <a:ext cx="8229600" cy="86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impact</a:t>
            </a:r>
            <a:endParaRPr/>
          </a:p>
        </p:txBody>
      </p:sp>
      <p:sp>
        <p:nvSpPr>
          <p:cNvPr id="892" name="Google Shape;892;p113"/>
          <p:cNvSpPr txBox="1"/>
          <p:nvPr>
            <p:ph idx="12" type="sldNum"/>
          </p:nvPr>
        </p:nvSpPr>
        <p:spPr>
          <a:xfrm>
            <a:off x="7834545" y="45301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3" name="Google Shape;893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675" y="863913"/>
            <a:ext cx="5159099" cy="3557401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113"/>
          <p:cNvSpPr/>
          <p:nvPr/>
        </p:nvSpPr>
        <p:spPr>
          <a:xfrm>
            <a:off x="3813650" y="804875"/>
            <a:ext cx="1899000" cy="488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E35925"/>
                </a:solidFill>
              </a:rPr>
              <a:t>Food as Medicine</a:t>
            </a:r>
            <a:endParaRPr b="1" sz="1500">
              <a:solidFill>
                <a:srgbClr val="E35925"/>
              </a:solidFill>
            </a:endParaRPr>
          </a:p>
        </p:txBody>
      </p:sp>
      <p:sp>
        <p:nvSpPr>
          <p:cNvPr id="895" name="Google Shape;895;p113"/>
          <p:cNvSpPr txBox="1"/>
          <p:nvPr/>
        </p:nvSpPr>
        <p:spPr>
          <a:xfrm rot="-5400000">
            <a:off x="342000" y="2196425"/>
            <a:ext cx="3000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Health Outcomes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896" name="Google Shape;896;p113"/>
          <p:cNvSpPr/>
          <p:nvPr/>
        </p:nvSpPr>
        <p:spPr>
          <a:xfrm>
            <a:off x="3813650" y="4042025"/>
            <a:ext cx="1899000" cy="488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AA9F"/>
                </a:solidFill>
              </a:rPr>
              <a:t>Time</a:t>
            </a:r>
            <a:endParaRPr b="1">
              <a:solidFill>
                <a:srgbClr val="2FAA9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14"/>
          <p:cNvSpPr txBox="1"/>
          <p:nvPr>
            <p:ph type="title"/>
          </p:nvPr>
        </p:nvSpPr>
        <p:spPr>
          <a:xfrm>
            <a:off x="457200" y="70104"/>
            <a:ext cx="8229600" cy="86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impact</a:t>
            </a:r>
            <a:endParaRPr/>
          </a:p>
        </p:txBody>
      </p:sp>
      <p:sp>
        <p:nvSpPr>
          <p:cNvPr id="902" name="Google Shape;902;p114"/>
          <p:cNvSpPr txBox="1"/>
          <p:nvPr>
            <p:ph idx="12" type="sldNum"/>
          </p:nvPr>
        </p:nvSpPr>
        <p:spPr>
          <a:xfrm>
            <a:off x="7834545" y="45301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3" name="Google Shape;903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675" y="863913"/>
            <a:ext cx="5159099" cy="3557401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114"/>
          <p:cNvSpPr/>
          <p:nvPr/>
        </p:nvSpPr>
        <p:spPr>
          <a:xfrm>
            <a:off x="3813650" y="804875"/>
            <a:ext cx="1899000" cy="488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E35925"/>
                </a:solidFill>
              </a:rPr>
              <a:t>Food as Medicine</a:t>
            </a:r>
            <a:endParaRPr b="1" sz="1500">
              <a:solidFill>
                <a:srgbClr val="E35925"/>
              </a:solidFill>
            </a:endParaRPr>
          </a:p>
        </p:txBody>
      </p:sp>
      <p:sp>
        <p:nvSpPr>
          <p:cNvPr id="905" name="Google Shape;905;p114"/>
          <p:cNvSpPr txBox="1"/>
          <p:nvPr/>
        </p:nvSpPr>
        <p:spPr>
          <a:xfrm rot="-5400000">
            <a:off x="342000" y="2196425"/>
            <a:ext cx="3000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Health Outcomes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906" name="Google Shape;906;p114"/>
          <p:cNvSpPr/>
          <p:nvPr/>
        </p:nvSpPr>
        <p:spPr>
          <a:xfrm>
            <a:off x="3813650" y="4042025"/>
            <a:ext cx="1899000" cy="488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AA9F"/>
                </a:solidFill>
              </a:rPr>
              <a:t>Time</a:t>
            </a:r>
            <a:endParaRPr b="1">
              <a:solidFill>
                <a:srgbClr val="2FAA9F"/>
              </a:solidFill>
            </a:endParaRPr>
          </a:p>
        </p:txBody>
      </p:sp>
      <p:sp>
        <p:nvSpPr>
          <p:cNvPr id="907" name="Google Shape;907;p114"/>
          <p:cNvSpPr txBox="1"/>
          <p:nvPr/>
        </p:nvSpPr>
        <p:spPr>
          <a:xfrm>
            <a:off x="762000" y="4530125"/>
            <a:ext cx="813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A) Increase		B) Decrease		C) No Impact		D) Inconclusive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15"/>
          <p:cNvSpPr txBox="1"/>
          <p:nvPr>
            <p:ph type="title"/>
          </p:nvPr>
        </p:nvSpPr>
        <p:spPr>
          <a:xfrm>
            <a:off x="457200" y="70104"/>
            <a:ext cx="8229600" cy="86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impact</a:t>
            </a:r>
            <a:endParaRPr/>
          </a:p>
        </p:txBody>
      </p:sp>
      <p:sp>
        <p:nvSpPr>
          <p:cNvPr id="913" name="Google Shape;913;p115"/>
          <p:cNvSpPr txBox="1"/>
          <p:nvPr>
            <p:ph idx="12" type="sldNum"/>
          </p:nvPr>
        </p:nvSpPr>
        <p:spPr>
          <a:xfrm>
            <a:off x="7834545" y="45301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4" name="Google Shape;914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675" y="863913"/>
            <a:ext cx="5159099" cy="3557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115"/>
          <p:cNvSpPr/>
          <p:nvPr/>
        </p:nvSpPr>
        <p:spPr>
          <a:xfrm>
            <a:off x="3813650" y="804875"/>
            <a:ext cx="1899000" cy="488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E35925"/>
                </a:solidFill>
              </a:rPr>
              <a:t>Food as Medicine</a:t>
            </a:r>
            <a:endParaRPr b="1" sz="1500">
              <a:solidFill>
                <a:srgbClr val="E35925"/>
              </a:solidFill>
            </a:endParaRPr>
          </a:p>
        </p:txBody>
      </p:sp>
      <p:sp>
        <p:nvSpPr>
          <p:cNvPr id="916" name="Google Shape;916;p115"/>
          <p:cNvSpPr txBox="1"/>
          <p:nvPr/>
        </p:nvSpPr>
        <p:spPr>
          <a:xfrm rot="-5400000">
            <a:off x="342000" y="2196425"/>
            <a:ext cx="3000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Health Outcomes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917" name="Google Shape;917;p115"/>
          <p:cNvSpPr/>
          <p:nvPr/>
        </p:nvSpPr>
        <p:spPr>
          <a:xfrm>
            <a:off x="3813650" y="4042025"/>
            <a:ext cx="1899000" cy="488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AA9F"/>
                </a:solidFill>
              </a:rPr>
              <a:t>Time</a:t>
            </a:r>
            <a:endParaRPr b="1">
              <a:solidFill>
                <a:srgbClr val="2FAA9F"/>
              </a:solidFill>
            </a:endParaRPr>
          </a:p>
        </p:txBody>
      </p:sp>
      <p:sp>
        <p:nvSpPr>
          <p:cNvPr id="918" name="Google Shape;918;p115"/>
          <p:cNvSpPr txBox="1"/>
          <p:nvPr/>
        </p:nvSpPr>
        <p:spPr>
          <a:xfrm>
            <a:off x="762000" y="4530125"/>
            <a:ext cx="813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A) Increase		B) Decrease		C) No Impact		</a:t>
            </a:r>
            <a:r>
              <a:rPr lang="en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D) Inconclusive</a:t>
            </a:r>
            <a:endParaRPr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9"/>
          <p:cNvSpPr txBox="1"/>
          <p:nvPr>
            <p:ph type="ctrTitle"/>
          </p:nvPr>
        </p:nvSpPr>
        <p:spPr>
          <a:xfrm>
            <a:off x="632062" y="1915222"/>
            <a:ext cx="6478800" cy="1102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Randomized Evaluations of Health Care Programs</a:t>
            </a:r>
            <a:endParaRPr b="1"/>
          </a:p>
        </p:txBody>
      </p:sp>
      <p:sp>
        <p:nvSpPr>
          <p:cNvPr id="564" name="Google Shape;564;p89"/>
          <p:cNvSpPr txBox="1"/>
          <p:nvPr>
            <p:ph idx="1" type="subTitle"/>
          </p:nvPr>
        </p:nvSpPr>
        <p:spPr>
          <a:xfrm>
            <a:off x="634519" y="3304911"/>
            <a:ext cx="6478800" cy="1314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/>
              <a:t>Alejandro Noriega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200"/>
              </a:spcAft>
              <a:buNone/>
            </a:pPr>
            <a:r>
              <a:rPr lang="en"/>
              <a:t>J-PAL North America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16"/>
          <p:cNvSpPr txBox="1"/>
          <p:nvPr>
            <p:ph idx="1" type="body"/>
          </p:nvPr>
        </p:nvSpPr>
        <p:spPr>
          <a:xfrm>
            <a:off x="457200" y="1104132"/>
            <a:ext cx="8229600" cy="1399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2FAA9F"/>
                </a:solidFill>
              </a:rPr>
              <a:t>Impact</a:t>
            </a:r>
            <a:r>
              <a:rPr lang="en">
                <a:solidFill>
                  <a:srgbClr val="4A9C65"/>
                </a:solidFill>
              </a:rPr>
              <a:t> </a:t>
            </a:r>
            <a:r>
              <a:rPr lang="en"/>
              <a:t>is defined as a comparison between: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b="1" i="1" lang="en"/>
              <a:t>What actually happened </a:t>
            </a:r>
            <a:r>
              <a:rPr lang="en"/>
              <a:t>and </a:t>
            </a:r>
            <a:r>
              <a:rPr b="1" i="1" lang="en"/>
              <a:t>w</a:t>
            </a:r>
            <a:r>
              <a:rPr b="1" i="1" lang="en"/>
              <a:t>hat would have happened</a:t>
            </a:r>
            <a:r>
              <a:rPr lang="en"/>
              <a:t>, had the program not been intro</a:t>
            </a:r>
            <a:r>
              <a:rPr lang="en"/>
              <a:t>d</a:t>
            </a:r>
            <a:r>
              <a:rPr lang="en"/>
              <a:t>uced (i.e., the </a:t>
            </a:r>
            <a:r>
              <a:rPr lang="en">
                <a:solidFill>
                  <a:srgbClr val="2FAA9F"/>
                </a:solidFill>
              </a:rPr>
              <a:t>“counterfactual”</a:t>
            </a:r>
            <a:r>
              <a:rPr lang="en"/>
              <a:t>).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116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impact</a:t>
            </a:r>
            <a:endParaRPr/>
          </a:p>
        </p:txBody>
      </p:sp>
      <p:sp>
        <p:nvSpPr>
          <p:cNvPr id="925" name="Google Shape;925;p116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26" name="Google Shape;926;p116"/>
          <p:cNvCxnSpPr/>
          <p:nvPr/>
        </p:nvCxnSpPr>
        <p:spPr>
          <a:xfrm rot="5400000">
            <a:off x="5730947" y="3612062"/>
            <a:ext cx="2028600" cy="900"/>
          </a:xfrm>
          <a:prstGeom prst="straightConnector1">
            <a:avLst/>
          </a:prstGeom>
          <a:noFill/>
          <a:ln cap="flat" cmpd="sng" w="38100">
            <a:solidFill>
              <a:srgbClr val="E3592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7" name="Google Shape;927;p116"/>
          <p:cNvCxnSpPr/>
          <p:nvPr/>
        </p:nvCxnSpPr>
        <p:spPr>
          <a:xfrm flipH="1" rot="10800000">
            <a:off x="4919209" y="4184864"/>
            <a:ext cx="456300" cy="1446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8" name="Google Shape;928;p116"/>
          <p:cNvCxnSpPr/>
          <p:nvPr/>
        </p:nvCxnSpPr>
        <p:spPr>
          <a:xfrm flipH="1" rot="10800000">
            <a:off x="5375633" y="4111957"/>
            <a:ext cx="456300" cy="726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9" name="Google Shape;929;p116"/>
          <p:cNvCxnSpPr/>
          <p:nvPr/>
        </p:nvCxnSpPr>
        <p:spPr>
          <a:xfrm flipH="1" rot="10800000">
            <a:off x="5832056" y="3931204"/>
            <a:ext cx="456300" cy="1809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0" name="Google Shape;930;p116"/>
          <p:cNvCxnSpPr/>
          <p:nvPr/>
        </p:nvCxnSpPr>
        <p:spPr>
          <a:xfrm flipH="1" rot="10800000">
            <a:off x="6288480" y="3822371"/>
            <a:ext cx="456300" cy="1086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1" name="Google Shape;931;p116"/>
          <p:cNvCxnSpPr/>
          <p:nvPr/>
        </p:nvCxnSpPr>
        <p:spPr>
          <a:xfrm rot="-5400000">
            <a:off x="6737554" y="3358641"/>
            <a:ext cx="471000" cy="4563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2" name="Google Shape;932;p116"/>
          <p:cNvCxnSpPr/>
          <p:nvPr/>
        </p:nvCxnSpPr>
        <p:spPr>
          <a:xfrm flipH="1" rot="10800000">
            <a:off x="7201328" y="3097245"/>
            <a:ext cx="456300" cy="2541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3" name="Google Shape;933;p116"/>
          <p:cNvCxnSpPr/>
          <p:nvPr/>
        </p:nvCxnSpPr>
        <p:spPr>
          <a:xfrm flipH="1" rot="10800000">
            <a:off x="7657751" y="2735659"/>
            <a:ext cx="456300" cy="3621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4" name="Google Shape;934;p116"/>
          <p:cNvCxnSpPr/>
          <p:nvPr/>
        </p:nvCxnSpPr>
        <p:spPr>
          <a:xfrm rot="5400000">
            <a:off x="3714775" y="3612518"/>
            <a:ext cx="2028600" cy="15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5" name="Google Shape;935;p116"/>
          <p:cNvCxnSpPr/>
          <p:nvPr/>
        </p:nvCxnSpPr>
        <p:spPr>
          <a:xfrm>
            <a:off x="4729032" y="4626902"/>
            <a:ext cx="3575400" cy="6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6" name="Google Shape;936;p116"/>
          <p:cNvSpPr txBox="1"/>
          <p:nvPr/>
        </p:nvSpPr>
        <p:spPr>
          <a:xfrm>
            <a:off x="6502810" y="4626905"/>
            <a:ext cx="4851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00" u="none" cap="none" strike="noStrike">
                <a:solidFill>
                  <a:srgbClr val="6464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116"/>
          <p:cNvSpPr txBox="1"/>
          <p:nvPr/>
        </p:nvSpPr>
        <p:spPr>
          <a:xfrm rot="-5400000">
            <a:off x="3653475" y="3408672"/>
            <a:ext cx="20676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solidFill>
                  <a:srgbClr val="6464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 Outcomes</a:t>
            </a:r>
            <a:endParaRPr sz="1000">
              <a:solidFill>
                <a:srgbClr val="6464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000">
              <a:solidFill>
                <a:srgbClr val="6464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8" name="Google Shape;938;p116"/>
          <p:cNvSpPr/>
          <p:nvPr/>
        </p:nvSpPr>
        <p:spPr>
          <a:xfrm>
            <a:off x="4843138" y="4257010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116"/>
          <p:cNvSpPr/>
          <p:nvPr/>
        </p:nvSpPr>
        <p:spPr>
          <a:xfrm>
            <a:off x="5299562" y="4112104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116"/>
          <p:cNvSpPr/>
          <p:nvPr/>
        </p:nvSpPr>
        <p:spPr>
          <a:xfrm>
            <a:off x="5755986" y="4039651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116"/>
          <p:cNvSpPr/>
          <p:nvPr/>
        </p:nvSpPr>
        <p:spPr>
          <a:xfrm>
            <a:off x="6212410" y="3858518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116"/>
          <p:cNvSpPr/>
          <p:nvPr/>
        </p:nvSpPr>
        <p:spPr>
          <a:xfrm>
            <a:off x="6668833" y="3749838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116"/>
          <p:cNvSpPr/>
          <p:nvPr/>
        </p:nvSpPr>
        <p:spPr>
          <a:xfrm>
            <a:off x="7125257" y="3278892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116"/>
          <p:cNvSpPr/>
          <p:nvPr/>
        </p:nvSpPr>
        <p:spPr>
          <a:xfrm>
            <a:off x="7581681" y="3025306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116"/>
          <p:cNvSpPr/>
          <p:nvPr/>
        </p:nvSpPr>
        <p:spPr>
          <a:xfrm>
            <a:off x="8038105" y="2663039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p116"/>
          <p:cNvSpPr txBox="1"/>
          <p:nvPr/>
        </p:nvSpPr>
        <p:spPr>
          <a:xfrm>
            <a:off x="6167551" y="2502400"/>
            <a:ext cx="1150800" cy="19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800">
                <a:solidFill>
                  <a:srgbClr val="E3592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 as Medicine</a:t>
            </a:r>
            <a:endParaRPr sz="800">
              <a:solidFill>
                <a:srgbClr val="E3592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947" name="Google Shape;947;p116"/>
          <p:cNvCxnSpPr/>
          <p:nvPr/>
        </p:nvCxnSpPr>
        <p:spPr>
          <a:xfrm rot="5400000">
            <a:off x="1534443" y="3611480"/>
            <a:ext cx="2141700" cy="600"/>
          </a:xfrm>
          <a:prstGeom prst="straightConnector1">
            <a:avLst/>
          </a:prstGeom>
          <a:noFill/>
          <a:ln cap="flat" cmpd="sng" w="38100">
            <a:solidFill>
              <a:srgbClr val="E3592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8" name="Google Shape;948;p116"/>
          <p:cNvCxnSpPr/>
          <p:nvPr/>
        </p:nvCxnSpPr>
        <p:spPr>
          <a:xfrm flipH="1" rot="10800000">
            <a:off x="3017952" y="3068057"/>
            <a:ext cx="413400" cy="2679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9" name="Google Shape;949;p116"/>
          <p:cNvCxnSpPr/>
          <p:nvPr/>
        </p:nvCxnSpPr>
        <p:spPr>
          <a:xfrm flipH="1" rot="10800000">
            <a:off x="3431027" y="2685764"/>
            <a:ext cx="413400" cy="3825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0" name="Google Shape;950;p116"/>
          <p:cNvCxnSpPr/>
          <p:nvPr/>
        </p:nvCxnSpPr>
        <p:spPr>
          <a:xfrm rot="5400000">
            <a:off x="-290273" y="3611978"/>
            <a:ext cx="2141700" cy="12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1" name="Google Shape;951;p116"/>
          <p:cNvCxnSpPr/>
          <p:nvPr/>
        </p:nvCxnSpPr>
        <p:spPr>
          <a:xfrm>
            <a:off x="780459" y="4682468"/>
            <a:ext cx="3235800" cy="9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2" name="Google Shape;952;p116"/>
          <p:cNvSpPr txBox="1"/>
          <p:nvPr/>
        </p:nvSpPr>
        <p:spPr>
          <a:xfrm>
            <a:off x="2412692" y="4713126"/>
            <a:ext cx="6453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00" u="none" cap="none" strike="noStrike">
                <a:solidFill>
                  <a:srgbClr val="6464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116"/>
          <p:cNvSpPr txBox="1"/>
          <p:nvPr/>
        </p:nvSpPr>
        <p:spPr>
          <a:xfrm rot="-5400000">
            <a:off x="-330825" y="3406867"/>
            <a:ext cx="21828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solidFill>
                  <a:srgbClr val="6464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 Outcomes</a:t>
            </a:r>
            <a:endParaRPr sz="1000">
              <a:solidFill>
                <a:srgbClr val="6464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000">
              <a:solidFill>
                <a:srgbClr val="6464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4" name="Google Shape;954;p116"/>
          <p:cNvSpPr/>
          <p:nvPr/>
        </p:nvSpPr>
        <p:spPr>
          <a:xfrm>
            <a:off x="2949106" y="3259473"/>
            <a:ext cx="1377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116"/>
          <p:cNvSpPr/>
          <p:nvPr/>
        </p:nvSpPr>
        <p:spPr>
          <a:xfrm>
            <a:off x="3362181" y="2991781"/>
            <a:ext cx="1377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116"/>
          <p:cNvSpPr/>
          <p:nvPr/>
        </p:nvSpPr>
        <p:spPr>
          <a:xfrm>
            <a:off x="3796001" y="2609354"/>
            <a:ext cx="1320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7" name="Google Shape;957;p116"/>
          <p:cNvCxnSpPr/>
          <p:nvPr/>
        </p:nvCxnSpPr>
        <p:spPr>
          <a:xfrm rot="-5400000">
            <a:off x="2563026" y="3377849"/>
            <a:ext cx="497100" cy="4134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8" name="Google Shape;958;p116"/>
          <p:cNvCxnSpPr/>
          <p:nvPr/>
        </p:nvCxnSpPr>
        <p:spPr>
          <a:xfrm flipH="1" rot="10800000">
            <a:off x="952574" y="4215484"/>
            <a:ext cx="413400" cy="1530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9" name="Google Shape;959;p116"/>
          <p:cNvCxnSpPr/>
          <p:nvPr/>
        </p:nvCxnSpPr>
        <p:spPr>
          <a:xfrm flipH="1" rot="10800000">
            <a:off x="1365649" y="4139017"/>
            <a:ext cx="413400" cy="765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0" name="Google Shape;960;p116"/>
          <p:cNvCxnSpPr/>
          <p:nvPr/>
        </p:nvCxnSpPr>
        <p:spPr>
          <a:xfrm flipH="1" rot="10800000">
            <a:off x="1778725" y="3947933"/>
            <a:ext cx="413400" cy="1911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1" name="Google Shape;961;p116"/>
          <p:cNvCxnSpPr/>
          <p:nvPr/>
        </p:nvCxnSpPr>
        <p:spPr>
          <a:xfrm flipH="1" rot="10800000">
            <a:off x="2191801" y="3832925"/>
            <a:ext cx="413400" cy="1149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2" name="Google Shape;962;p116"/>
          <p:cNvSpPr/>
          <p:nvPr/>
        </p:nvSpPr>
        <p:spPr>
          <a:xfrm>
            <a:off x="883728" y="4292000"/>
            <a:ext cx="1377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116"/>
          <p:cNvSpPr/>
          <p:nvPr/>
        </p:nvSpPr>
        <p:spPr>
          <a:xfrm>
            <a:off x="1296804" y="4139033"/>
            <a:ext cx="1377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116"/>
          <p:cNvSpPr/>
          <p:nvPr/>
        </p:nvSpPr>
        <p:spPr>
          <a:xfrm>
            <a:off x="1709879" y="4062550"/>
            <a:ext cx="1377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116"/>
          <p:cNvSpPr/>
          <p:nvPr/>
        </p:nvSpPr>
        <p:spPr>
          <a:xfrm>
            <a:off x="2122955" y="3871341"/>
            <a:ext cx="1377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116"/>
          <p:cNvSpPr/>
          <p:nvPr/>
        </p:nvSpPr>
        <p:spPr>
          <a:xfrm>
            <a:off x="2536030" y="3756616"/>
            <a:ext cx="1377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116"/>
          <p:cNvSpPr txBox="1"/>
          <p:nvPr/>
        </p:nvSpPr>
        <p:spPr>
          <a:xfrm>
            <a:off x="2046699" y="2531625"/>
            <a:ext cx="1150800" cy="19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800">
                <a:solidFill>
                  <a:srgbClr val="E3592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 as Medicine</a:t>
            </a:r>
            <a:endParaRPr sz="800">
              <a:solidFill>
                <a:srgbClr val="E3592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17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impact</a:t>
            </a:r>
            <a:endParaRPr/>
          </a:p>
        </p:txBody>
      </p:sp>
      <p:sp>
        <p:nvSpPr>
          <p:cNvPr id="973" name="Google Shape;973;p117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74" name="Google Shape;974;p117"/>
          <p:cNvCxnSpPr/>
          <p:nvPr/>
        </p:nvCxnSpPr>
        <p:spPr>
          <a:xfrm rot="5400000">
            <a:off x="5730947" y="3612062"/>
            <a:ext cx="2028600" cy="900"/>
          </a:xfrm>
          <a:prstGeom prst="straightConnector1">
            <a:avLst/>
          </a:prstGeom>
          <a:noFill/>
          <a:ln cap="flat" cmpd="sng" w="38100">
            <a:solidFill>
              <a:srgbClr val="E3592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5" name="Google Shape;975;p117"/>
          <p:cNvCxnSpPr/>
          <p:nvPr/>
        </p:nvCxnSpPr>
        <p:spPr>
          <a:xfrm flipH="1" rot="10800000">
            <a:off x="4919209" y="4184864"/>
            <a:ext cx="456300" cy="1446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6" name="Google Shape;976;p117"/>
          <p:cNvCxnSpPr/>
          <p:nvPr/>
        </p:nvCxnSpPr>
        <p:spPr>
          <a:xfrm flipH="1" rot="10800000">
            <a:off x="5375633" y="4111957"/>
            <a:ext cx="456300" cy="726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7" name="Google Shape;977;p117"/>
          <p:cNvCxnSpPr/>
          <p:nvPr/>
        </p:nvCxnSpPr>
        <p:spPr>
          <a:xfrm flipH="1" rot="10800000">
            <a:off x="5832056" y="3931204"/>
            <a:ext cx="456300" cy="1809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8" name="Google Shape;978;p117"/>
          <p:cNvCxnSpPr/>
          <p:nvPr/>
        </p:nvCxnSpPr>
        <p:spPr>
          <a:xfrm flipH="1" rot="10800000">
            <a:off x="6288480" y="3822371"/>
            <a:ext cx="456300" cy="1086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9" name="Google Shape;979;p117"/>
          <p:cNvCxnSpPr/>
          <p:nvPr/>
        </p:nvCxnSpPr>
        <p:spPr>
          <a:xfrm rot="-5400000">
            <a:off x="6737554" y="3358641"/>
            <a:ext cx="471000" cy="4563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0" name="Google Shape;980;p117"/>
          <p:cNvCxnSpPr/>
          <p:nvPr/>
        </p:nvCxnSpPr>
        <p:spPr>
          <a:xfrm flipH="1" rot="10800000">
            <a:off x="7201328" y="3097245"/>
            <a:ext cx="456300" cy="2541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1" name="Google Shape;981;p117"/>
          <p:cNvCxnSpPr/>
          <p:nvPr/>
        </p:nvCxnSpPr>
        <p:spPr>
          <a:xfrm flipH="1" rot="10800000">
            <a:off x="7657751" y="2735659"/>
            <a:ext cx="456300" cy="3621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2" name="Google Shape;982;p117"/>
          <p:cNvCxnSpPr/>
          <p:nvPr/>
        </p:nvCxnSpPr>
        <p:spPr>
          <a:xfrm rot="5400000">
            <a:off x="3714775" y="3612518"/>
            <a:ext cx="2028600" cy="15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3" name="Google Shape;983;p117"/>
          <p:cNvCxnSpPr/>
          <p:nvPr/>
        </p:nvCxnSpPr>
        <p:spPr>
          <a:xfrm>
            <a:off x="4729032" y="4626902"/>
            <a:ext cx="3575400" cy="6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4" name="Google Shape;984;p117"/>
          <p:cNvSpPr txBox="1"/>
          <p:nvPr/>
        </p:nvSpPr>
        <p:spPr>
          <a:xfrm>
            <a:off x="6502810" y="4626905"/>
            <a:ext cx="4851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00" u="none" cap="none" strike="noStrike">
                <a:solidFill>
                  <a:srgbClr val="6464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117"/>
          <p:cNvSpPr txBox="1"/>
          <p:nvPr/>
        </p:nvSpPr>
        <p:spPr>
          <a:xfrm rot="-5400000">
            <a:off x="3653475" y="3408672"/>
            <a:ext cx="20676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solidFill>
                  <a:srgbClr val="6464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 Outcomes</a:t>
            </a:r>
            <a:endParaRPr sz="1000">
              <a:solidFill>
                <a:srgbClr val="6464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000">
              <a:solidFill>
                <a:srgbClr val="6464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6" name="Google Shape;986;p117"/>
          <p:cNvSpPr/>
          <p:nvPr/>
        </p:nvSpPr>
        <p:spPr>
          <a:xfrm>
            <a:off x="4843138" y="4257010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117"/>
          <p:cNvSpPr/>
          <p:nvPr/>
        </p:nvSpPr>
        <p:spPr>
          <a:xfrm>
            <a:off x="5299562" y="4112104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117"/>
          <p:cNvSpPr/>
          <p:nvPr/>
        </p:nvSpPr>
        <p:spPr>
          <a:xfrm>
            <a:off x="5755986" y="4039651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117"/>
          <p:cNvSpPr/>
          <p:nvPr/>
        </p:nvSpPr>
        <p:spPr>
          <a:xfrm>
            <a:off x="6212410" y="3858518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117"/>
          <p:cNvSpPr/>
          <p:nvPr/>
        </p:nvSpPr>
        <p:spPr>
          <a:xfrm>
            <a:off x="6668833" y="3749838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117"/>
          <p:cNvSpPr/>
          <p:nvPr/>
        </p:nvSpPr>
        <p:spPr>
          <a:xfrm>
            <a:off x="7125257" y="3278892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117"/>
          <p:cNvSpPr/>
          <p:nvPr/>
        </p:nvSpPr>
        <p:spPr>
          <a:xfrm>
            <a:off x="7581681" y="3025306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117"/>
          <p:cNvSpPr/>
          <p:nvPr/>
        </p:nvSpPr>
        <p:spPr>
          <a:xfrm>
            <a:off x="8038105" y="2663039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117"/>
          <p:cNvSpPr txBox="1"/>
          <p:nvPr/>
        </p:nvSpPr>
        <p:spPr>
          <a:xfrm>
            <a:off x="6167552" y="2502400"/>
            <a:ext cx="1150800" cy="19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E3592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 as Medicine</a:t>
            </a:r>
            <a:endParaRPr sz="800">
              <a:solidFill>
                <a:srgbClr val="E3592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995" name="Google Shape;995;p117"/>
          <p:cNvCxnSpPr/>
          <p:nvPr/>
        </p:nvCxnSpPr>
        <p:spPr>
          <a:xfrm rot="5400000">
            <a:off x="1534443" y="3611480"/>
            <a:ext cx="2141700" cy="600"/>
          </a:xfrm>
          <a:prstGeom prst="straightConnector1">
            <a:avLst/>
          </a:prstGeom>
          <a:noFill/>
          <a:ln cap="flat" cmpd="sng" w="38100">
            <a:solidFill>
              <a:srgbClr val="E3592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6" name="Google Shape;996;p117"/>
          <p:cNvCxnSpPr/>
          <p:nvPr/>
        </p:nvCxnSpPr>
        <p:spPr>
          <a:xfrm flipH="1" rot="10800000">
            <a:off x="2604876" y="3680099"/>
            <a:ext cx="413400" cy="153000"/>
          </a:xfrm>
          <a:prstGeom prst="straightConnector1">
            <a:avLst/>
          </a:prstGeom>
          <a:noFill/>
          <a:ln cap="flat" cmpd="sng" w="38100">
            <a:solidFill>
              <a:srgbClr val="2FAA9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7" name="Google Shape;997;p117"/>
          <p:cNvCxnSpPr/>
          <p:nvPr/>
        </p:nvCxnSpPr>
        <p:spPr>
          <a:xfrm flipH="1" rot="10800000">
            <a:off x="3017952" y="3565232"/>
            <a:ext cx="413400" cy="114900"/>
          </a:xfrm>
          <a:prstGeom prst="straightConnector1">
            <a:avLst/>
          </a:prstGeom>
          <a:noFill/>
          <a:ln cap="flat" cmpd="sng" w="38100">
            <a:solidFill>
              <a:srgbClr val="2FAA9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8" name="Google Shape;998;p117"/>
          <p:cNvCxnSpPr/>
          <p:nvPr/>
        </p:nvCxnSpPr>
        <p:spPr>
          <a:xfrm flipH="1" rot="10800000">
            <a:off x="3431027" y="3374307"/>
            <a:ext cx="413400" cy="191100"/>
          </a:xfrm>
          <a:prstGeom prst="straightConnector1">
            <a:avLst/>
          </a:prstGeom>
          <a:noFill/>
          <a:ln cap="flat" cmpd="sng" w="38100">
            <a:solidFill>
              <a:srgbClr val="2FAA9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9" name="Google Shape;999;p117"/>
          <p:cNvSpPr/>
          <p:nvPr/>
        </p:nvSpPr>
        <p:spPr>
          <a:xfrm>
            <a:off x="3775257" y="3297715"/>
            <a:ext cx="137700" cy="153000"/>
          </a:xfrm>
          <a:prstGeom prst="ellipse">
            <a:avLst/>
          </a:prstGeom>
          <a:solidFill>
            <a:srgbClr val="2FAA9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117"/>
          <p:cNvSpPr/>
          <p:nvPr/>
        </p:nvSpPr>
        <p:spPr>
          <a:xfrm>
            <a:off x="2949106" y="3603649"/>
            <a:ext cx="137700" cy="153000"/>
          </a:xfrm>
          <a:prstGeom prst="ellipse">
            <a:avLst/>
          </a:prstGeom>
          <a:solidFill>
            <a:srgbClr val="2FAA9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117"/>
          <p:cNvSpPr/>
          <p:nvPr/>
        </p:nvSpPr>
        <p:spPr>
          <a:xfrm>
            <a:off x="3362181" y="3488924"/>
            <a:ext cx="137700" cy="153000"/>
          </a:xfrm>
          <a:prstGeom prst="ellipse">
            <a:avLst/>
          </a:prstGeom>
          <a:solidFill>
            <a:srgbClr val="2FAA9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2" name="Google Shape;1002;p117"/>
          <p:cNvCxnSpPr/>
          <p:nvPr/>
        </p:nvCxnSpPr>
        <p:spPr>
          <a:xfrm flipH="1" rot="10800000">
            <a:off x="3017952" y="3068057"/>
            <a:ext cx="413400" cy="2679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3" name="Google Shape;1003;p117"/>
          <p:cNvCxnSpPr/>
          <p:nvPr/>
        </p:nvCxnSpPr>
        <p:spPr>
          <a:xfrm flipH="1" rot="10800000">
            <a:off x="3431027" y="2685764"/>
            <a:ext cx="413400" cy="3825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4" name="Google Shape;1004;p117"/>
          <p:cNvCxnSpPr/>
          <p:nvPr/>
        </p:nvCxnSpPr>
        <p:spPr>
          <a:xfrm rot="5400000">
            <a:off x="-290273" y="3611978"/>
            <a:ext cx="2141700" cy="12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5" name="Google Shape;1005;p117"/>
          <p:cNvCxnSpPr/>
          <p:nvPr/>
        </p:nvCxnSpPr>
        <p:spPr>
          <a:xfrm>
            <a:off x="780459" y="4682468"/>
            <a:ext cx="3235800" cy="9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6" name="Google Shape;1006;p117"/>
          <p:cNvSpPr txBox="1"/>
          <p:nvPr/>
        </p:nvSpPr>
        <p:spPr>
          <a:xfrm>
            <a:off x="2412692" y="4713126"/>
            <a:ext cx="6453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00" u="none" cap="none" strike="noStrike">
                <a:solidFill>
                  <a:srgbClr val="6464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117"/>
          <p:cNvSpPr txBox="1"/>
          <p:nvPr/>
        </p:nvSpPr>
        <p:spPr>
          <a:xfrm rot="-5400000">
            <a:off x="-330825" y="3406867"/>
            <a:ext cx="21828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solidFill>
                  <a:srgbClr val="6464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 Outcomes</a:t>
            </a:r>
            <a:endParaRPr sz="1000">
              <a:solidFill>
                <a:srgbClr val="6464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000">
              <a:solidFill>
                <a:srgbClr val="6464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8" name="Google Shape;1008;p117"/>
          <p:cNvSpPr/>
          <p:nvPr/>
        </p:nvSpPr>
        <p:spPr>
          <a:xfrm>
            <a:off x="2949106" y="3259473"/>
            <a:ext cx="1377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117"/>
          <p:cNvSpPr/>
          <p:nvPr/>
        </p:nvSpPr>
        <p:spPr>
          <a:xfrm>
            <a:off x="3362181" y="2991781"/>
            <a:ext cx="1377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117"/>
          <p:cNvSpPr/>
          <p:nvPr/>
        </p:nvSpPr>
        <p:spPr>
          <a:xfrm>
            <a:off x="3796001" y="2609354"/>
            <a:ext cx="1320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117"/>
          <p:cNvSpPr txBox="1"/>
          <p:nvPr/>
        </p:nvSpPr>
        <p:spPr>
          <a:xfrm>
            <a:off x="3853301" y="2918439"/>
            <a:ext cx="6453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000" u="none" cap="none" strike="noStrike">
                <a:solidFill>
                  <a:srgbClr val="2D616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</a:t>
            </a:r>
            <a:endParaRPr b="1" i="0" sz="600" u="none" cap="none" strike="noStrike">
              <a:solidFill>
                <a:srgbClr val="000000"/>
              </a:solidFill>
            </a:endParaRPr>
          </a:p>
        </p:txBody>
      </p:sp>
      <p:cxnSp>
        <p:nvCxnSpPr>
          <p:cNvPr id="1012" name="Google Shape;1012;p117"/>
          <p:cNvCxnSpPr/>
          <p:nvPr/>
        </p:nvCxnSpPr>
        <p:spPr>
          <a:xfrm rot="-5400000">
            <a:off x="2563026" y="3377849"/>
            <a:ext cx="497100" cy="4134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3" name="Google Shape;1013;p117"/>
          <p:cNvSpPr txBox="1"/>
          <p:nvPr/>
        </p:nvSpPr>
        <p:spPr>
          <a:xfrm rot="-995404">
            <a:off x="2607066" y="3684467"/>
            <a:ext cx="1417403" cy="2388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100" u="none" cap="none" strike="noStrike">
                <a:solidFill>
                  <a:srgbClr val="2FAA9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Counterfactual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4" name="Google Shape;1014;p117"/>
          <p:cNvCxnSpPr/>
          <p:nvPr/>
        </p:nvCxnSpPr>
        <p:spPr>
          <a:xfrm>
            <a:off x="3844103" y="2656603"/>
            <a:ext cx="0" cy="691500"/>
          </a:xfrm>
          <a:prstGeom prst="straightConnector1">
            <a:avLst/>
          </a:prstGeom>
          <a:noFill/>
          <a:ln cap="flat" cmpd="sng" w="38100">
            <a:solidFill>
              <a:srgbClr val="2D616E"/>
            </a:solidFill>
            <a:prstDash val="solid"/>
            <a:round/>
            <a:headEnd len="med" w="med" type="stealth"/>
            <a:tailEnd len="sm" w="sm" type="none"/>
          </a:ln>
        </p:spPr>
      </p:cxnSp>
      <p:cxnSp>
        <p:nvCxnSpPr>
          <p:cNvPr id="1015" name="Google Shape;1015;p117"/>
          <p:cNvCxnSpPr/>
          <p:nvPr/>
        </p:nvCxnSpPr>
        <p:spPr>
          <a:xfrm flipH="1" rot="10800000">
            <a:off x="952574" y="4215484"/>
            <a:ext cx="413400" cy="1530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6" name="Google Shape;1016;p117"/>
          <p:cNvCxnSpPr/>
          <p:nvPr/>
        </p:nvCxnSpPr>
        <p:spPr>
          <a:xfrm flipH="1" rot="10800000">
            <a:off x="1365649" y="4139017"/>
            <a:ext cx="413400" cy="765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7" name="Google Shape;1017;p117"/>
          <p:cNvCxnSpPr/>
          <p:nvPr/>
        </p:nvCxnSpPr>
        <p:spPr>
          <a:xfrm flipH="1" rot="10800000">
            <a:off x="1778725" y="3947933"/>
            <a:ext cx="413400" cy="1911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8" name="Google Shape;1018;p117"/>
          <p:cNvCxnSpPr/>
          <p:nvPr/>
        </p:nvCxnSpPr>
        <p:spPr>
          <a:xfrm flipH="1" rot="10800000">
            <a:off x="2191801" y="3832925"/>
            <a:ext cx="413400" cy="1149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9" name="Google Shape;1019;p117"/>
          <p:cNvSpPr/>
          <p:nvPr/>
        </p:nvSpPr>
        <p:spPr>
          <a:xfrm>
            <a:off x="883728" y="4292000"/>
            <a:ext cx="1377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117"/>
          <p:cNvSpPr/>
          <p:nvPr/>
        </p:nvSpPr>
        <p:spPr>
          <a:xfrm>
            <a:off x="1296804" y="4139033"/>
            <a:ext cx="1377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117"/>
          <p:cNvSpPr/>
          <p:nvPr/>
        </p:nvSpPr>
        <p:spPr>
          <a:xfrm>
            <a:off x="1709879" y="4062550"/>
            <a:ext cx="1377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117"/>
          <p:cNvSpPr/>
          <p:nvPr/>
        </p:nvSpPr>
        <p:spPr>
          <a:xfrm>
            <a:off x="2122955" y="3871341"/>
            <a:ext cx="1377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3" name="Google Shape;1023;p117"/>
          <p:cNvSpPr/>
          <p:nvPr/>
        </p:nvSpPr>
        <p:spPr>
          <a:xfrm>
            <a:off x="2536030" y="3756616"/>
            <a:ext cx="1377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117"/>
          <p:cNvSpPr txBox="1"/>
          <p:nvPr/>
        </p:nvSpPr>
        <p:spPr>
          <a:xfrm>
            <a:off x="2046699" y="2531625"/>
            <a:ext cx="1150800" cy="19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800">
                <a:solidFill>
                  <a:srgbClr val="E3592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 as Medicine</a:t>
            </a:r>
            <a:endParaRPr sz="800">
              <a:solidFill>
                <a:srgbClr val="E3592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5" name="Google Shape;1025;p117"/>
          <p:cNvSpPr txBox="1"/>
          <p:nvPr>
            <p:ph idx="1" type="body"/>
          </p:nvPr>
        </p:nvSpPr>
        <p:spPr>
          <a:xfrm>
            <a:off x="457200" y="1104132"/>
            <a:ext cx="8229600" cy="1399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2FAA9F"/>
                </a:solidFill>
              </a:rPr>
              <a:t>Impact</a:t>
            </a:r>
            <a:r>
              <a:rPr lang="en">
                <a:solidFill>
                  <a:srgbClr val="4A9C65"/>
                </a:solidFill>
              </a:rPr>
              <a:t> </a:t>
            </a:r>
            <a:r>
              <a:rPr lang="en"/>
              <a:t>is defined as a comparison between: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b="1" i="1" lang="en"/>
              <a:t>What actually happened </a:t>
            </a:r>
            <a:r>
              <a:rPr lang="en"/>
              <a:t>and </a:t>
            </a:r>
            <a:r>
              <a:rPr b="1" i="1" lang="en"/>
              <a:t>what would have happened</a:t>
            </a:r>
            <a:r>
              <a:rPr lang="en"/>
              <a:t>, had the program not been intro</a:t>
            </a:r>
            <a:r>
              <a:rPr lang="en"/>
              <a:t>d</a:t>
            </a:r>
            <a:r>
              <a:rPr lang="en"/>
              <a:t>uced (i.e., the </a:t>
            </a:r>
            <a:r>
              <a:rPr lang="en">
                <a:solidFill>
                  <a:srgbClr val="2FAA9F"/>
                </a:solidFill>
              </a:rPr>
              <a:t>“counterfactual”</a:t>
            </a:r>
            <a:r>
              <a:rPr lang="en"/>
              <a:t>).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18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impact</a:t>
            </a:r>
            <a:endParaRPr/>
          </a:p>
        </p:txBody>
      </p:sp>
      <p:sp>
        <p:nvSpPr>
          <p:cNvPr id="1031" name="Google Shape;1031;p118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2" name="Google Shape;1032;p118"/>
          <p:cNvCxnSpPr/>
          <p:nvPr/>
        </p:nvCxnSpPr>
        <p:spPr>
          <a:xfrm rot="5400000">
            <a:off x="1534443" y="3611480"/>
            <a:ext cx="2141700" cy="600"/>
          </a:xfrm>
          <a:prstGeom prst="straightConnector1">
            <a:avLst/>
          </a:prstGeom>
          <a:noFill/>
          <a:ln cap="flat" cmpd="sng" w="38100">
            <a:solidFill>
              <a:srgbClr val="E3592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3" name="Google Shape;1033;p118"/>
          <p:cNvCxnSpPr/>
          <p:nvPr/>
        </p:nvCxnSpPr>
        <p:spPr>
          <a:xfrm flipH="1" rot="10800000">
            <a:off x="2604876" y="3680099"/>
            <a:ext cx="413400" cy="153000"/>
          </a:xfrm>
          <a:prstGeom prst="straightConnector1">
            <a:avLst/>
          </a:prstGeom>
          <a:noFill/>
          <a:ln cap="flat" cmpd="sng" w="38100">
            <a:solidFill>
              <a:srgbClr val="2FAA9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4" name="Google Shape;1034;p118"/>
          <p:cNvCxnSpPr/>
          <p:nvPr/>
        </p:nvCxnSpPr>
        <p:spPr>
          <a:xfrm flipH="1" rot="10800000">
            <a:off x="3017952" y="3565232"/>
            <a:ext cx="413400" cy="114900"/>
          </a:xfrm>
          <a:prstGeom prst="straightConnector1">
            <a:avLst/>
          </a:prstGeom>
          <a:noFill/>
          <a:ln cap="flat" cmpd="sng" w="38100">
            <a:solidFill>
              <a:srgbClr val="2FAA9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5" name="Google Shape;1035;p118"/>
          <p:cNvCxnSpPr/>
          <p:nvPr/>
        </p:nvCxnSpPr>
        <p:spPr>
          <a:xfrm flipH="1" rot="10800000">
            <a:off x="3431027" y="3374307"/>
            <a:ext cx="413400" cy="191100"/>
          </a:xfrm>
          <a:prstGeom prst="straightConnector1">
            <a:avLst/>
          </a:prstGeom>
          <a:noFill/>
          <a:ln cap="flat" cmpd="sng" w="38100">
            <a:solidFill>
              <a:srgbClr val="2FAA9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6" name="Google Shape;1036;p118"/>
          <p:cNvSpPr/>
          <p:nvPr/>
        </p:nvSpPr>
        <p:spPr>
          <a:xfrm>
            <a:off x="3775257" y="3297715"/>
            <a:ext cx="137700" cy="153000"/>
          </a:xfrm>
          <a:prstGeom prst="ellipse">
            <a:avLst/>
          </a:prstGeom>
          <a:solidFill>
            <a:srgbClr val="2FAA9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118"/>
          <p:cNvSpPr/>
          <p:nvPr/>
        </p:nvSpPr>
        <p:spPr>
          <a:xfrm>
            <a:off x="2949106" y="3603649"/>
            <a:ext cx="137700" cy="153000"/>
          </a:xfrm>
          <a:prstGeom prst="ellipse">
            <a:avLst/>
          </a:prstGeom>
          <a:solidFill>
            <a:srgbClr val="2FAA9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118"/>
          <p:cNvSpPr/>
          <p:nvPr/>
        </p:nvSpPr>
        <p:spPr>
          <a:xfrm>
            <a:off x="3362181" y="3488924"/>
            <a:ext cx="137700" cy="153000"/>
          </a:xfrm>
          <a:prstGeom prst="ellipse">
            <a:avLst/>
          </a:prstGeom>
          <a:solidFill>
            <a:srgbClr val="2FAA9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9" name="Google Shape;1039;p118"/>
          <p:cNvCxnSpPr/>
          <p:nvPr/>
        </p:nvCxnSpPr>
        <p:spPr>
          <a:xfrm flipH="1" rot="10800000">
            <a:off x="3017952" y="3068057"/>
            <a:ext cx="413400" cy="2679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0" name="Google Shape;1040;p118"/>
          <p:cNvCxnSpPr/>
          <p:nvPr/>
        </p:nvCxnSpPr>
        <p:spPr>
          <a:xfrm flipH="1" rot="10800000">
            <a:off x="3431027" y="2685764"/>
            <a:ext cx="413400" cy="3825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1" name="Google Shape;1041;p118"/>
          <p:cNvCxnSpPr/>
          <p:nvPr/>
        </p:nvCxnSpPr>
        <p:spPr>
          <a:xfrm rot="5400000">
            <a:off x="-290273" y="3611978"/>
            <a:ext cx="2141700" cy="12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2" name="Google Shape;1042;p118"/>
          <p:cNvCxnSpPr/>
          <p:nvPr/>
        </p:nvCxnSpPr>
        <p:spPr>
          <a:xfrm>
            <a:off x="780459" y="4682468"/>
            <a:ext cx="3235800" cy="9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3" name="Google Shape;1043;p118"/>
          <p:cNvSpPr txBox="1"/>
          <p:nvPr/>
        </p:nvSpPr>
        <p:spPr>
          <a:xfrm>
            <a:off x="2412692" y="4713126"/>
            <a:ext cx="6453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00" u="none" cap="none" strike="noStrike">
                <a:solidFill>
                  <a:srgbClr val="6464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118"/>
          <p:cNvSpPr txBox="1"/>
          <p:nvPr/>
        </p:nvSpPr>
        <p:spPr>
          <a:xfrm rot="-5400000">
            <a:off x="-330825" y="3406867"/>
            <a:ext cx="21828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solidFill>
                  <a:srgbClr val="6464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 Outcomes</a:t>
            </a:r>
            <a:endParaRPr sz="1000">
              <a:solidFill>
                <a:srgbClr val="6464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000">
              <a:solidFill>
                <a:srgbClr val="6464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5" name="Google Shape;1045;p118"/>
          <p:cNvSpPr/>
          <p:nvPr/>
        </p:nvSpPr>
        <p:spPr>
          <a:xfrm>
            <a:off x="2949106" y="3259473"/>
            <a:ext cx="1377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118"/>
          <p:cNvSpPr/>
          <p:nvPr/>
        </p:nvSpPr>
        <p:spPr>
          <a:xfrm>
            <a:off x="3362181" y="2991781"/>
            <a:ext cx="1377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118"/>
          <p:cNvSpPr/>
          <p:nvPr/>
        </p:nvSpPr>
        <p:spPr>
          <a:xfrm>
            <a:off x="3796001" y="2609354"/>
            <a:ext cx="1320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118"/>
          <p:cNvSpPr txBox="1"/>
          <p:nvPr/>
        </p:nvSpPr>
        <p:spPr>
          <a:xfrm>
            <a:off x="3853301" y="2918439"/>
            <a:ext cx="6453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000" u="none" cap="none" strike="noStrike">
                <a:solidFill>
                  <a:srgbClr val="2D616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</a:t>
            </a:r>
            <a:endParaRPr b="1" i="0" sz="600" u="none" cap="none" strike="noStrike">
              <a:solidFill>
                <a:srgbClr val="000000"/>
              </a:solidFill>
            </a:endParaRPr>
          </a:p>
        </p:txBody>
      </p:sp>
      <p:cxnSp>
        <p:nvCxnSpPr>
          <p:cNvPr id="1049" name="Google Shape;1049;p118"/>
          <p:cNvCxnSpPr/>
          <p:nvPr/>
        </p:nvCxnSpPr>
        <p:spPr>
          <a:xfrm rot="-5400000">
            <a:off x="2563026" y="3377849"/>
            <a:ext cx="497100" cy="4134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0" name="Google Shape;1050;p118"/>
          <p:cNvSpPr txBox="1"/>
          <p:nvPr/>
        </p:nvSpPr>
        <p:spPr>
          <a:xfrm rot="-995404">
            <a:off x="2607066" y="3684467"/>
            <a:ext cx="1417403" cy="2388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100" u="none" cap="none" strike="noStrike">
                <a:solidFill>
                  <a:srgbClr val="2FAA9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Counterfactual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1" name="Google Shape;1051;p118"/>
          <p:cNvCxnSpPr/>
          <p:nvPr/>
        </p:nvCxnSpPr>
        <p:spPr>
          <a:xfrm>
            <a:off x="3844103" y="2656603"/>
            <a:ext cx="0" cy="691500"/>
          </a:xfrm>
          <a:prstGeom prst="straightConnector1">
            <a:avLst/>
          </a:prstGeom>
          <a:noFill/>
          <a:ln cap="flat" cmpd="sng" w="38100">
            <a:solidFill>
              <a:srgbClr val="2D616E"/>
            </a:solidFill>
            <a:prstDash val="solid"/>
            <a:round/>
            <a:headEnd len="med" w="med" type="stealth"/>
            <a:tailEnd len="sm" w="sm" type="none"/>
          </a:ln>
        </p:spPr>
      </p:cxnSp>
      <p:cxnSp>
        <p:nvCxnSpPr>
          <p:cNvPr id="1052" name="Google Shape;1052;p118"/>
          <p:cNvCxnSpPr/>
          <p:nvPr/>
        </p:nvCxnSpPr>
        <p:spPr>
          <a:xfrm flipH="1" rot="10800000">
            <a:off x="952574" y="4215484"/>
            <a:ext cx="413400" cy="1530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3" name="Google Shape;1053;p118"/>
          <p:cNvCxnSpPr/>
          <p:nvPr/>
        </p:nvCxnSpPr>
        <p:spPr>
          <a:xfrm flipH="1" rot="10800000">
            <a:off x="1365649" y="4139017"/>
            <a:ext cx="413400" cy="765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4" name="Google Shape;1054;p118"/>
          <p:cNvCxnSpPr/>
          <p:nvPr/>
        </p:nvCxnSpPr>
        <p:spPr>
          <a:xfrm flipH="1" rot="10800000">
            <a:off x="1778725" y="3947933"/>
            <a:ext cx="413400" cy="1911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5" name="Google Shape;1055;p118"/>
          <p:cNvCxnSpPr/>
          <p:nvPr/>
        </p:nvCxnSpPr>
        <p:spPr>
          <a:xfrm flipH="1" rot="10800000">
            <a:off x="2191801" y="3832925"/>
            <a:ext cx="413400" cy="1149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6" name="Google Shape;1056;p118"/>
          <p:cNvSpPr/>
          <p:nvPr/>
        </p:nvSpPr>
        <p:spPr>
          <a:xfrm>
            <a:off x="883728" y="4292000"/>
            <a:ext cx="1377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118"/>
          <p:cNvSpPr/>
          <p:nvPr/>
        </p:nvSpPr>
        <p:spPr>
          <a:xfrm>
            <a:off x="1296804" y="4139033"/>
            <a:ext cx="1377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118"/>
          <p:cNvSpPr/>
          <p:nvPr/>
        </p:nvSpPr>
        <p:spPr>
          <a:xfrm>
            <a:off x="1709879" y="4062550"/>
            <a:ext cx="1377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118"/>
          <p:cNvSpPr/>
          <p:nvPr/>
        </p:nvSpPr>
        <p:spPr>
          <a:xfrm>
            <a:off x="2122955" y="3871341"/>
            <a:ext cx="1377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118"/>
          <p:cNvSpPr/>
          <p:nvPr/>
        </p:nvSpPr>
        <p:spPr>
          <a:xfrm>
            <a:off x="2536030" y="3756616"/>
            <a:ext cx="137700" cy="1530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1" name="Google Shape;1061;p118"/>
          <p:cNvCxnSpPr/>
          <p:nvPr/>
        </p:nvCxnSpPr>
        <p:spPr>
          <a:xfrm rot="5400000">
            <a:off x="5730947" y="3612062"/>
            <a:ext cx="2028600" cy="900"/>
          </a:xfrm>
          <a:prstGeom prst="straightConnector1">
            <a:avLst/>
          </a:prstGeom>
          <a:noFill/>
          <a:ln cap="flat" cmpd="sng" w="38100">
            <a:solidFill>
              <a:srgbClr val="E3592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2" name="Google Shape;1062;p118"/>
          <p:cNvCxnSpPr/>
          <p:nvPr/>
        </p:nvCxnSpPr>
        <p:spPr>
          <a:xfrm flipH="1" rot="10800000">
            <a:off x="4919209" y="4184864"/>
            <a:ext cx="456300" cy="1446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3" name="Google Shape;1063;p118"/>
          <p:cNvCxnSpPr/>
          <p:nvPr/>
        </p:nvCxnSpPr>
        <p:spPr>
          <a:xfrm flipH="1" rot="10800000">
            <a:off x="5375633" y="4111957"/>
            <a:ext cx="456300" cy="726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4" name="Google Shape;1064;p118"/>
          <p:cNvCxnSpPr/>
          <p:nvPr/>
        </p:nvCxnSpPr>
        <p:spPr>
          <a:xfrm flipH="1" rot="10800000">
            <a:off x="5832056" y="3931204"/>
            <a:ext cx="456300" cy="1809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5" name="Google Shape;1065;p118"/>
          <p:cNvCxnSpPr/>
          <p:nvPr/>
        </p:nvCxnSpPr>
        <p:spPr>
          <a:xfrm flipH="1" rot="10800000">
            <a:off x="6288480" y="3822371"/>
            <a:ext cx="456300" cy="1086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6" name="Google Shape;1066;p118"/>
          <p:cNvCxnSpPr/>
          <p:nvPr/>
        </p:nvCxnSpPr>
        <p:spPr>
          <a:xfrm flipH="1" rot="10800000">
            <a:off x="6758328" y="2988935"/>
            <a:ext cx="374400" cy="795000"/>
          </a:xfrm>
          <a:prstGeom prst="straightConnector1">
            <a:avLst/>
          </a:prstGeom>
          <a:noFill/>
          <a:ln cap="flat" cmpd="sng" w="38100">
            <a:solidFill>
              <a:srgbClr val="2FAA9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7" name="Google Shape;1067;p118"/>
          <p:cNvCxnSpPr/>
          <p:nvPr/>
        </p:nvCxnSpPr>
        <p:spPr>
          <a:xfrm flipH="1" rot="10800000">
            <a:off x="7568790" y="2381897"/>
            <a:ext cx="577200" cy="319500"/>
          </a:xfrm>
          <a:prstGeom prst="straightConnector1">
            <a:avLst/>
          </a:prstGeom>
          <a:noFill/>
          <a:ln cap="flat" cmpd="sng" w="38100">
            <a:solidFill>
              <a:srgbClr val="2FAA9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8" name="Google Shape;1068;p118"/>
          <p:cNvSpPr/>
          <p:nvPr/>
        </p:nvSpPr>
        <p:spPr>
          <a:xfrm>
            <a:off x="7058136" y="2914494"/>
            <a:ext cx="152100" cy="144600"/>
          </a:xfrm>
          <a:prstGeom prst="ellipse">
            <a:avLst/>
          </a:prstGeom>
          <a:solidFill>
            <a:srgbClr val="2FAA9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118"/>
          <p:cNvSpPr/>
          <p:nvPr/>
        </p:nvSpPr>
        <p:spPr>
          <a:xfrm>
            <a:off x="7480999" y="2626813"/>
            <a:ext cx="152100" cy="144600"/>
          </a:xfrm>
          <a:prstGeom prst="ellipse">
            <a:avLst/>
          </a:prstGeom>
          <a:solidFill>
            <a:srgbClr val="2FAA9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0" name="Google Shape;1070;p118"/>
          <p:cNvCxnSpPr/>
          <p:nvPr/>
        </p:nvCxnSpPr>
        <p:spPr>
          <a:xfrm rot="-5400000">
            <a:off x="6737554" y="3358641"/>
            <a:ext cx="471000" cy="4563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1" name="Google Shape;1071;p118"/>
          <p:cNvCxnSpPr/>
          <p:nvPr/>
        </p:nvCxnSpPr>
        <p:spPr>
          <a:xfrm flipH="1" rot="10800000">
            <a:off x="7201328" y="3097245"/>
            <a:ext cx="456300" cy="2541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2" name="Google Shape;1072;p118"/>
          <p:cNvCxnSpPr/>
          <p:nvPr/>
        </p:nvCxnSpPr>
        <p:spPr>
          <a:xfrm flipH="1" rot="10800000">
            <a:off x="7657751" y="2735659"/>
            <a:ext cx="456300" cy="362100"/>
          </a:xfrm>
          <a:prstGeom prst="straightConnector1">
            <a:avLst/>
          </a:prstGeom>
          <a:noFill/>
          <a:ln cap="flat" cmpd="sng" w="38100">
            <a:solidFill>
              <a:srgbClr val="F4C3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3" name="Google Shape;1073;p118"/>
          <p:cNvCxnSpPr/>
          <p:nvPr/>
        </p:nvCxnSpPr>
        <p:spPr>
          <a:xfrm rot="5400000">
            <a:off x="3714775" y="3612518"/>
            <a:ext cx="2028600" cy="15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4" name="Google Shape;1074;p118"/>
          <p:cNvCxnSpPr/>
          <p:nvPr/>
        </p:nvCxnSpPr>
        <p:spPr>
          <a:xfrm>
            <a:off x="4729032" y="4626902"/>
            <a:ext cx="3575400" cy="6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5" name="Google Shape;1075;p118"/>
          <p:cNvSpPr txBox="1"/>
          <p:nvPr/>
        </p:nvSpPr>
        <p:spPr>
          <a:xfrm>
            <a:off x="6502810" y="4626905"/>
            <a:ext cx="4851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00" u="none" cap="none" strike="noStrike">
                <a:solidFill>
                  <a:srgbClr val="6464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118"/>
          <p:cNvSpPr txBox="1"/>
          <p:nvPr/>
        </p:nvSpPr>
        <p:spPr>
          <a:xfrm rot="-5400000">
            <a:off x="3653475" y="3408672"/>
            <a:ext cx="20676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solidFill>
                  <a:srgbClr val="6464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 Outcomes</a:t>
            </a:r>
            <a:endParaRPr sz="1000">
              <a:solidFill>
                <a:srgbClr val="6464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000">
              <a:solidFill>
                <a:srgbClr val="6464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7" name="Google Shape;1077;p118"/>
          <p:cNvSpPr/>
          <p:nvPr/>
        </p:nvSpPr>
        <p:spPr>
          <a:xfrm>
            <a:off x="4843138" y="4257010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118"/>
          <p:cNvSpPr/>
          <p:nvPr/>
        </p:nvSpPr>
        <p:spPr>
          <a:xfrm>
            <a:off x="5299562" y="4112104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118"/>
          <p:cNvSpPr/>
          <p:nvPr/>
        </p:nvSpPr>
        <p:spPr>
          <a:xfrm>
            <a:off x="5755986" y="4039651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118"/>
          <p:cNvSpPr/>
          <p:nvPr/>
        </p:nvSpPr>
        <p:spPr>
          <a:xfrm>
            <a:off x="6212410" y="3858518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118"/>
          <p:cNvSpPr/>
          <p:nvPr/>
        </p:nvSpPr>
        <p:spPr>
          <a:xfrm>
            <a:off x="6668833" y="3749838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2" name="Google Shape;1082;p118"/>
          <p:cNvSpPr/>
          <p:nvPr/>
        </p:nvSpPr>
        <p:spPr>
          <a:xfrm>
            <a:off x="7125257" y="3278892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118"/>
          <p:cNvSpPr/>
          <p:nvPr/>
        </p:nvSpPr>
        <p:spPr>
          <a:xfrm>
            <a:off x="7581681" y="3025306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p118"/>
          <p:cNvSpPr/>
          <p:nvPr/>
        </p:nvSpPr>
        <p:spPr>
          <a:xfrm>
            <a:off x="8038105" y="2663039"/>
            <a:ext cx="152100" cy="144600"/>
          </a:xfrm>
          <a:prstGeom prst="ellipse">
            <a:avLst/>
          </a:prstGeom>
          <a:solidFill>
            <a:srgbClr val="F4C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5" name="Google Shape;1085;p118"/>
          <p:cNvCxnSpPr/>
          <p:nvPr/>
        </p:nvCxnSpPr>
        <p:spPr>
          <a:xfrm rot="10800000">
            <a:off x="8121680" y="2369234"/>
            <a:ext cx="0" cy="389700"/>
          </a:xfrm>
          <a:prstGeom prst="straightConnector1">
            <a:avLst/>
          </a:prstGeom>
          <a:noFill/>
          <a:ln cap="flat" cmpd="sng" w="38100">
            <a:solidFill>
              <a:srgbClr val="2D616E"/>
            </a:solidFill>
            <a:prstDash val="solid"/>
            <a:round/>
            <a:headEnd len="med" w="med" type="stealth"/>
            <a:tailEnd len="sm" w="sm" type="none"/>
          </a:ln>
        </p:spPr>
      </p:cxnSp>
      <p:sp>
        <p:nvSpPr>
          <p:cNvPr id="1086" name="Google Shape;1086;p118"/>
          <p:cNvSpPr txBox="1"/>
          <p:nvPr/>
        </p:nvSpPr>
        <p:spPr>
          <a:xfrm>
            <a:off x="8190233" y="2446472"/>
            <a:ext cx="6666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000" u="none" cap="none" strike="noStrike">
                <a:solidFill>
                  <a:srgbClr val="2D616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</a:t>
            </a:r>
            <a:endParaRPr b="1" i="0" sz="1000" u="none" cap="none" strike="noStrike">
              <a:solidFill>
                <a:srgbClr val="000000"/>
              </a:solidFill>
            </a:endParaRPr>
          </a:p>
        </p:txBody>
      </p:sp>
      <p:cxnSp>
        <p:nvCxnSpPr>
          <p:cNvPr id="1087" name="Google Shape;1087;p118"/>
          <p:cNvCxnSpPr/>
          <p:nvPr/>
        </p:nvCxnSpPr>
        <p:spPr>
          <a:xfrm flipH="1" rot="10800000">
            <a:off x="7179581" y="2701447"/>
            <a:ext cx="375900" cy="236400"/>
          </a:xfrm>
          <a:prstGeom prst="straightConnector1">
            <a:avLst/>
          </a:prstGeom>
          <a:noFill/>
          <a:ln cap="flat" cmpd="sng" w="38100">
            <a:solidFill>
              <a:srgbClr val="2FAA9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8" name="Google Shape;1088;p118"/>
          <p:cNvSpPr/>
          <p:nvPr/>
        </p:nvSpPr>
        <p:spPr>
          <a:xfrm>
            <a:off x="8038111" y="2293019"/>
            <a:ext cx="152100" cy="144600"/>
          </a:xfrm>
          <a:prstGeom prst="ellipse">
            <a:avLst/>
          </a:prstGeom>
          <a:solidFill>
            <a:srgbClr val="2FAA9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118"/>
          <p:cNvSpPr txBox="1"/>
          <p:nvPr/>
        </p:nvSpPr>
        <p:spPr>
          <a:xfrm>
            <a:off x="6167552" y="2502400"/>
            <a:ext cx="1150800" cy="19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E3592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 as Medicine</a:t>
            </a:r>
            <a:endParaRPr sz="800">
              <a:solidFill>
                <a:srgbClr val="E3592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0" name="Google Shape;1090;p118"/>
          <p:cNvSpPr txBox="1"/>
          <p:nvPr/>
        </p:nvSpPr>
        <p:spPr>
          <a:xfrm>
            <a:off x="2046699" y="2531625"/>
            <a:ext cx="1150800" cy="19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800">
                <a:solidFill>
                  <a:srgbClr val="E3592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 as Medicine</a:t>
            </a:r>
            <a:endParaRPr sz="800">
              <a:solidFill>
                <a:srgbClr val="E3592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1" name="Google Shape;1091;p118"/>
          <p:cNvSpPr txBox="1"/>
          <p:nvPr/>
        </p:nvSpPr>
        <p:spPr>
          <a:xfrm rot="-1676307">
            <a:off x="6897148" y="2429984"/>
            <a:ext cx="1410604" cy="22330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000" u="none" cap="none" strike="noStrike">
                <a:solidFill>
                  <a:srgbClr val="2FAA9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Counterfactual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118"/>
          <p:cNvSpPr txBox="1"/>
          <p:nvPr>
            <p:ph idx="1" type="body"/>
          </p:nvPr>
        </p:nvSpPr>
        <p:spPr>
          <a:xfrm>
            <a:off x="457200" y="1104132"/>
            <a:ext cx="8229600" cy="1399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2FAA9F"/>
                </a:solidFill>
              </a:rPr>
              <a:t>Impact</a:t>
            </a:r>
            <a:r>
              <a:rPr lang="en">
                <a:solidFill>
                  <a:srgbClr val="4A9C65"/>
                </a:solidFill>
              </a:rPr>
              <a:t> </a:t>
            </a:r>
            <a:r>
              <a:rPr lang="en"/>
              <a:t>is defined as a comparison between: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b="1" i="1" lang="en"/>
              <a:t>What actually happened </a:t>
            </a:r>
            <a:r>
              <a:rPr lang="en"/>
              <a:t>and </a:t>
            </a:r>
            <a:r>
              <a:rPr b="1" i="1" lang="en"/>
              <a:t>what would have happened</a:t>
            </a:r>
            <a:r>
              <a:rPr lang="en"/>
              <a:t>, had the program not been intro</a:t>
            </a:r>
            <a:r>
              <a:rPr lang="en"/>
              <a:t>d</a:t>
            </a:r>
            <a:r>
              <a:rPr lang="en"/>
              <a:t>uced (i.e., the </a:t>
            </a:r>
            <a:r>
              <a:rPr lang="en">
                <a:solidFill>
                  <a:srgbClr val="2FAA9F"/>
                </a:solidFill>
              </a:rPr>
              <a:t>“counterfactual”</a:t>
            </a:r>
            <a:r>
              <a:rPr lang="en"/>
              <a:t>).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19"/>
          <p:cNvSpPr txBox="1"/>
          <p:nvPr>
            <p:ph idx="1" type="body"/>
          </p:nvPr>
        </p:nvSpPr>
        <p:spPr>
          <a:xfrm>
            <a:off x="457200" y="1104137"/>
            <a:ext cx="8229600" cy="3532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</a:t>
            </a:r>
            <a:r>
              <a:rPr b="1" lang="en">
                <a:solidFill>
                  <a:schemeClr val="accent2"/>
                </a:solidFill>
              </a:rPr>
              <a:t>counterfactual</a:t>
            </a:r>
            <a:r>
              <a:rPr lang="en"/>
              <a:t> represents the state of the world that program participants would have experienced in the absence of the program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Problem?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Counterfactual cannot be observed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119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Counterfactual</a:t>
            </a:r>
            <a:endParaRPr/>
          </a:p>
        </p:txBody>
      </p:sp>
      <p:sp>
        <p:nvSpPr>
          <p:cNvPr id="1099" name="Google Shape;1099;p119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120"/>
          <p:cNvSpPr txBox="1"/>
          <p:nvPr>
            <p:ph idx="1" type="body"/>
          </p:nvPr>
        </p:nvSpPr>
        <p:spPr>
          <a:xfrm>
            <a:off x="457200" y="1104137"/>
            <a:ext cx="8229600" cy="3532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</a:t>
            </a:r>
            <a:r>
              <a:rPr b="1" lang="en">
                <a:solidFill>
                  <a:schemeClr val="accent2"/>
                </a:solidFill>
              </a:rPr>
              <a:t>counterfactual</a:t>
            </a:r>
            <a:r>
              <a:rPr lang="en"/>
              <a:t> represents the state of the world that program participants would have experienced in the absence of the program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Problem?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Counterfactual cannot be observed.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Solution?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We need to “mimic” or construct the counterfactual.</a:t>
            </a:r>
            <a:endParaRPr/>
          </a:p>
        </p:txBody>
      </p:sp>
      <p:sp>
        <p:nvSpPr>
          <p:cNvPr id="1105" name="Google Shape;1105;p120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Counterfactual</a:t>
            </a:r>
            <a:endParaRPr/>
          </a:p>
        </p:txBody>
      </p:sp>
      <p:sp>
        <p:nvSpPr>
          <p:cNvPr id="1106" name="Google Shape;1106;p120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21"/>
          <p:cNvSpPr txBox="1"/>
          <p:nvPr>
            <p:ph idx="1" type="body"/>
          </p:nvPr>
        </p:nvSpPr>
        <p:spPr>
          <a:xfrm>
            <a:off x="457199" y="1104150"/>
            <a:ext cx="41148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1714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2100"/>
              <a:t>Many types of </a:t>
            </a:r>
            <a:r>
              <a:rPr b="1" lang="en" sz="2100">
                <a:solidFill>
                  <a:schemeClr val="accent2"/>
                </a:solidFill>
              </a:rPr>
              <a:t>impact evaluations</a:t>
            </a:r>
            <a:r>
              <a:rPr lang="en" sz="2100"/>
              <a:t> attempt to create a counterfactual </a:t>
            </a:r>
            <a:endParaRPr sz="2100"/>
          </a:p>
        </p:txBody>
      </p:sp>
      <p:sp>
        <p:nvSpPr>
          <p:cNvPr id="1113" name="Google Shape;1113;p121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4" name="Google Shape;1114;p121"/>
          <p:cNvSpPr txBox="1"/>
          <p:nvPr>
            <p:ph type="title"/>
          </p:nvPr>
        </p:nvSpPr>
        <p:spPr>
          <a:xfrm>
            <a:off x="457200" y="150876"/>
            <a:ext cx="8229600" cy="864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Counterfactual</a:t>
            </a:r>
            <a:endParaRPr/>
          </a:p>
        </p:txBody>
      </p:sp>
      <p:grpSp>
        <p:nvGrpSpPr>
          <p:cNvPr id="1115" name="Google Shape;1115;p121"/>
          <p:cNvGrpSpPr/>
          <p:nvPr/>
        </p:nvGrpSpPr>
        <p:grpSpPr>
          <a:xfrm>
            <a:off x="4854848" y="926536"/>
            <a:ext cx="4168957" cy="3887053"/>
            <a:chOff x="1612736" y="0"/>
            <a:chExt cx="6211200" cy="5791200"/>
          </a:xfrm>
        </p:grpSpPr>
        <p:sp>
          <p:nvSpPr>
            <p:cNvPr id="1116" name="Google Shape;1116;p121"/>
            <p:cNvSpPr/>
            <p:nvPr/>
          </p:nvSpPr>
          <p:spPr>
            <a:xfrm>
              <a:off x="1612736" y="0"/>
              <a:ext cx="6211200" cy="5791200"/>
            </a:xfrm>
            <a:prstGeom prst="ellipse">
              <a:avLst/>
            </a:prstGeom>
            <a:solidFill>
              <a:srgbClr val="4A9C64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21"/>
            <p:cNvSpPr txBox="1"/>
            <p:nvPr/>
          </p:nvSpPr>
          <p:spPr>
            <a:xfrm>
              <a:off x="3115011" y="289577"/>
              <a:ext cx="3011700" cy="86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Evaluation</a:t>
              </a:r>
              <a:endParaRPr sz="2000"/>
            </a:p>
          </p:txBody>
        </p:sp>
        <p:sp>
          <p:nvSpPr>
            <p:cNvPr id="1118" name="Google Shape;1118;p121"/>
            <p:cNvSpPr/>
            <p:nvPr/>
          </p:nvSpPr>
          <p:spPr>
            <a:xfrm>
              <a:off x="2378680" y="1158239"/>
              <a:ext cx="4632900" cy="4632900"/>
            </a:xfrm>
            <a:prstGeom prst="ellipse">
              <a:avLst/>
            </a:prstGeom>
            <a:solidFill>
              <a:srgbClr val="2D616E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21"/>
            <p:cNvSpPr txBox="1"/>
            <p:nvPr/>
          </p:nvSpPr>
          <p:spPr>
            <a:xfrm>
              <a:off x="3319980" y="1436217"/>
              <a:ext cx="2732100" cy="8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 Evaluation</a:t>
              </a:r>
              <a:endParaRPr sz="2000"/>
            </a:p>
          </p:txBody>
        </p:sp>
        <p:sp>
          <p:nvSpPr>
            <p:cNvPr id="1120" name="Google Shape;1120;p121"/>
            <p:cNvSpPr/>
            <p:nvPr/>
          </p:nvSpPr>
          <p:spPr>
            <a:xfrm>
              <a:off x="2957800" y="2316479"/>
              <a:ext cx="3474600" cy="3474600"/>
            </a:xfrm>
            <a:prstGeom prst="ellipse">
              <a:avLst/>
            </a:prstGeom>
            <a:solidFill>
              <a:srgbClr val="2FAA9F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21"/>
            <p:cNvSpPr txBox="1"/>
            <p:nvPr/>
          </p:nvSpPr>
          <p:spPr>
            <a:xfrm>
              <a:off x="3388738" y="3655694"/>
              <a:ext cx="2659200" cy="78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Impact Evaluation</a:t>
              </a:r>
              <a:endParaRPr sz="2000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122"/>
          <p:cNvSpPr txBox="1"/>
          <p:nvPr>
            <p:ph type="title"/>
          </p:nvPr>
        </p:nvSpPr>
        <p:spPr>
          <a:xfrm>
            <a:off x="457200" y="150876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Randomized evaluations</a:t>
            </a:r>
            <a:endParaRPr/>
          </a:p>
        </p:txBody>
      </p:sp>
      <p:sp>
        <p:nvSpPr>
          <p:cNvPr id="1127" name="Google Shape;1127;p122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28" name="Google Shape;1128;p122"/>
          <p:cNvGrpSpPr/>
          <p:nvPr/>
        </p:nvGrpSpPr>
        <p:grpSpPr>
          <a:xfrm>
            <a:off x="4854848" y="926536"/>
            <a:ext cx="4168957" cy="3887134"/>
            <a:chOff x="1612736" y="0"/>
            <a:chExt cx="6211200" cy="5791320"/>
          </a:xfrm>
        </p:grpSpPr>
        <p:sp>
          <p:nvSpPr>
            <p:cNvPr id="1129" name="Google Shape;1129;p122"/>
            <p:cNvSpPr/>
            <p:nvPr/>
          </p:nvSpPr>
          <p:spPr>
            <a:xfrm>
              <a:off x="1612736" y="0"/>
              <a:ext cx="6211200" cy="5791200"/>
            </a:xfrm>
            <a:prstGeom prst="ellipse">
              <a:avLst/>
            </a:prstGeom>
            <a:solidFill>
              <a:srgbClr val="4A9C64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22"/>
            <p:cNvSpPr txBox="1"/>
            <p:nvPr/>
          </p:nvSpPr>
          <p:spPr>
            <a:xfrm>
              <a:off x="3115011" y="289577"/>
              <a:ext cx="3011700" cy="86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Evaluation</a:t>
              </a:r>
              <a:endParaRPr sz="2000"/>
            </a:p>
          </p:txBody>
        </p:sp>
        <p:sp>
          <p:nvSpPr>
            <p:cNvPr id="1131" name="Google Shape;1131;p122"/>
            <p:cNvSpPr/>
            <p:nvPr/>
          </p:nvSpPr>
          <p:spPr>
            <a:xfrm>
              <a:off x="2378680" y="1158239"/>
              <a:ext cx="4632900" cy="4632900"/>
            </a:xfrm>
            <a:prstGeom prst="ellipse">
              <a:avLst/>
            </a:prstGeom>
            <a:solidFill>
              <a:srgbClr val="2D616E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22"/>
            <p:cNvSpPr txBox="1"/>
            <p:nvPr/>
          </p:nvSpPr>
          <p:spPr>
            <a:xfrm>
              <a:off x="3319980" y="1436217"/>
              <a:ext cx="2732100" cy="8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 Evaluation</a:t>
              </a:r>
              <a:endParaRPr sz="2000"/>
            </a:p>
          </p:txBody>
        </p:sp>
        <p:sp>
          <p:nvSpPr>
            <p:cNvPr id="1133" name="Google Shape;1133;p122"/>
            <p:cNvSpPr/>
            <p:nvPr/>
          </p:nvSpPr>
          <p:spPr>
            <a:xfrm>
              <a:off x="2957800" y="2316479"/>
              <a:ext cx="3474600" cy="3474600"/>
            </a:xfrm>
            <a:prstGeom prst="ellipse">
              <a:avLst/>
            </a:prstGeom>
            <a:solidFill>
              <a:srgbClr val="2FAA9F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22"/>
            <p:cNvSpPr txBox="1"/>
            <p:nvPr/>
          </p:nvSpPr>
          <p:spPr>
            <a:xfrm>
              <a:off x="3319980" y="2577085"/>
              <a:ext cx="2659200" cy="78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Impact Evaluation</a:t>
              </a:r>
              <a:endParaRPr sz="2000"/>
            </a:p>
          </p:txBody>
        </p:sp>
        <p:sp>
          <p:nvSpPr>
            <p:cNvPr id="1135" name="Google Shape;1135;p122"/>
            <p:cNvSpPr/>
            <p:nvPr/>
          </p:nvSpPr>
          <p:spPr>
            <a:xfrm>
              <a:off x="3429285" y="3474720"/>
              <a:ext cx="2550000" cy="2316600"/>
            </a:xfrm>
            <a:prstGeom prst="ellipse">
              <a:avLst/>
            </a:prstGeom>
            <a:solidFill>
              <a:srgbClr val="F4C300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22"/>
            <p:cNvSpPr txBox="1"/>
            <p:nvPr/>
          </p:nvSpPr>
          <p:spPr>
            <a:xfrm>
              <a:off x="3355961" y="4053843"/>
              <a:ext cx="2770800" cy="115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Randomized Evaluations </a:t>
              </a:r>
              <a:r>
                <a:rPr b="1" lang="en" sz="15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aka</a:t>
              </a:r>
              <a:r>
                <a:rPr b="1" lang="en" sz="1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b="1" lang="en" sz="15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RCTs</a:t>
              </a:r>
              <a:endParaRPr b="1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123"/>
          <p:cNvSpPr txBox="1"/>
          <p:nvPr>
            <p:ph type="title"/>
          </p:nvPr>
        </p:nvSpPr>
        <p:spPr>
          <a:xfrm>
            <a:off x="457200" y="150876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Randomized evaluations</a:t>
            </a:r>
            <a:endParaRPr/>
          </a:p>
        </p:txBody>
      </p:sp>
      <p:sp>
        <p:nvSpPr>
          <p:cNvPr id="1142" name="Google Shape;1142;p123"/>
          <p:cNvSpPr txBox="1"/>
          <p:nvPr>
            <p:ph idx="1" type="body"/>
          </p:nvPr>
        </p:nvSpPr>
        <p:spPr>
          <a:xfrm>
            <a:off x="457199" y="1104138"/>
            <a:ext cx="45366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Compares two+ groups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b="1" lang="en" sz="2000">
                <a:solidFill>
                  <a:schemeClr val="accent2"/>
                </a:solidFill>
              </a:rPr>
              <a:t>Random assignment</a:t>
            </a:r>
            <a:r>
              <a:rPr lang="en" sz="2000"/>
              <a:t> ⇒ groups do </a:t>
            </a:r>
            <a:r>
              <a:rPr b="1" lang="en" sz="2000">
                <a:solidFill>
                  <a:schemeClr val="accent2"/>
                </a:solidFill>
              </a:rPr>
              <a:t>not differ systematically</a:t>
            </a:r>
            <a:r>
              <a:rPr lang="en" sz="2000"/>
              <a:t> at outset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Any subsequent differences can be attributed to the</a:t>
            </a:r>
            <a:r>
              <a:rPr b="1" lang="en" sz="2000">
                <a:solidFill>
                  <a:schemeClr val="accent2"/>
                </a:solidFill>
              </a:rPr>
              <a:t> program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700"/>
              <a:buNone/>
            </a:pPr>
            <a:r>
              <a:t/>
            </a:r>
            <a:endParaRPr/>
          </a:p>
        </p:txBody>
      </p:sp>
      <p:sp>
        <p:nvSpPr>
          <p:cNvPr id="1143" name="Google Shape;1143;p123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44" name="Google Shape;1144;p123"/>
          <p:cNvGrpSpPr/>
          <p:nvPr/>
        </p:nvGrpSpPr>
        <p:grpSpPr>
          <a:xfrm>
            <a:off x="4854848" y="926536"/>
            <a:ext cx="4168957" cy="3887134"/>
            <a:chOff x="1612736" y="0"/>
            <a:chExt cx="6211200" cy="5791320"/>
          </a:xfrm>
        </p:grpSpPr>
        <p:sp>
          <p:nvSpPr>
            <p:cNvPr id="1145" name="Google Shape;1145;p123"/>
            <p:cNvSpPr/>
            <p:nvPr/>
          </p:nvSpPr>
          <p:spPr>
            <a:xfrm>
              <a:off x="1612736" y="0"/>
              <a:ext cx="6211200" cy="5791200"/>
            </a:xfrm>
            <a:prstGeom prst="ellipse">
              <a:avLst/>
            </a:prstGeom>
            <a:solidFill>
              <a:srgbClr val="4A9C64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23"/>
            <p:cNvSpPr txBox="1"/>
            <p:nvPr/>
          </p:nvSpPr>
          <p:spPr>
            <a:xfrm>
              <a:off x="3115011" y="289577"/>
              <a:ext cx="3011700" cy="86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Evaluation</a:t>
              </a:r>
              <a:endParaRPr sz="2000"/>
            </a:p>
          </p:txBody>
        </p:sp>
        <p:sp>
          <p:nvSpPr>
            <p:cNvPr id="1147" name="Google Shape;1147;p123"/>
            <p:cNvSpPr/>
            <p:nvPr/>
          </p:nvSpPr>
          <p:spPr>
            <a:xfrm>
              <a:off x="2378680" y="1158239"/>
              <a:ext cx="4632900" cy="4632900"/>
            </a:xfrm>
            <a:prstGeom prst="ellipse">
              <a:avLst/>
            </a:prstGeom>
            <a:solidFill>
              <a:srgbClr val="2D616E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23"/>
            <p:cNvSpPr txBox="1"/>
            <p:nvPr/>
          </p:nvSpPr>
          <p:spPr>
            <a:xfrm>
              <a:off x="3319980" y="1436217"/>
              <a:ext cx="2732100" cy="8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 Evaluation</a:t>
              </a:r>
              <a:endParaRPr sz="2000"/>
            </a:p>
          </p:txBody>
        </p:sp>
        <p:sp>
          <p:nvSpPr>
            <p:cNvPr id="1149" name="Google Shape;1149;p123"/>
            <p:cNvSpPr/>
            <p:nvPr/>
          </p:nvSpPr>
          <p:spPr>
            <a:xfrm>
              <a:off x="2957800" y="2316479"/>
              <a:ext cx="3474600" cy="3474600"/>
            </a:xfrm>
            <a:prstGeom prst="ellipse">
              <a:avLst/>
            </a:prstGeom>
            <a:solidFill>
              <a:srgbClr val="2FAA9F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23"/>
            <p:cNvSpPr txBox="1"/>
            <p:nvPr/>
          </p:nvSpPr>
          <p:spPr>
            <a:xfrm>
              <a:off x="3319980" y="2577085"/>
              <a:ext cx="2659200" cy="78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Impact Evaluation</a:t>
              </a:r>
              <a:endParaRPr sz="2000"/>
            </a:p>
          </p:txBody>
        </p:sp>
        <p:sp>
          <p:nvSpPr>
            <p:cNvPr id="1151" name="Google Shape;1151;p123"/>
            <p:cNvSpPr/>
            <p:nvPr/>
          </p:nvSpPr>
          <p:spPr>
            <a:xfrm>
              <a:off x="3429285" y="3474720"/>
              <a:ext cx="2550000" cy="2316600"/>
            </a:xfrm>
            <a:prstGeom prst="ellipse">
              <a:avLst/>
            </a:prstGeom>
            <a:solidFill>
              <a:srgbClr val="F4C300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23"/>
            <p:cNvSpPr txBox="1"/>
            <p:nvPr/>
          </p:nvSpPr>
          <p:spPr>
            <a:xfrm>
              <a:off x="3355961" y="4053843"/>
              <a:ext cx="2770800" cy="115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Randomized Evaluations </a:t>
              </a:r>
              <a:r>
                <a:rPr b="1" lang="en" sz="15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aka</a:t>
              </a:r>
              <a:r>
                <a:rPr b="1" lang="en" sz="1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b="1" lang="en" sz="15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RCTs</a:t>
              </a:r>
              <a:endParaRPr b="1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Google Shape;1158;p124"/>
          <p:cNvPicPr preferRelativeResize="0"/>
          <p:nvPr/>
        </p:nvPicPr>
        <p:blipFill rotWithShape="1">
          <a:blip r:embed="rId3">
            <a:alphaModFix/>
          </a:blip>
          <a:srcRect b="15167" l="1797" r="0" t="0"/>
          <a:stretch/>
        </p:blipFill>
        <p:spPr>
          <a:xfrm>
            <a:off x="2598486" y="3399314"/>
            <a:ext cx="1498940" cy="132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124"/>
          <p:cNvPicPr preferRelativeResize="0"/>
          <p:nvPr/>
        </p:nvPicPr>
        <p:blipFill rotWithShape="1">
          <a:blip r:embed="rId3">
            <a:alphaModFix/>
          </a:blip>
          <a:srcRect b="15167" l="1797" r="0" t="0"/>
          <a:stretch/>
        </p:blipFill>
        <p:spPr>
          <a:xfrm>
            <a:off x="2538236" y="1693889"/>
            <a:ext cx="1498940" cy="1328038"/>
          </a:xfrm>
          <a:prstGeom prst="rect">
            <a:avLst/>
          </a:prstGeom>
          <a:noFill/>
          <a:ln>
            <a:noFill/>
          </a:ln>
        </p:spPr>
      </p:pic>
      <p:sp>
        <p:nvSpPr>
          <p:cNvPr id="1160" name="Google Shape;1160;p124"/>
          <p:cNvSpPr txBox="1"/>
          <p:nvPr>
            <p:ph idx="1" type="body"/>
          </p:nvPr>
        </p:nvSpPr>
        <p:spPr>
          <a:xfrm>
            <a:off x="473524" y="1028411"/>
            <a:ext cx="83643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1400"/>
              <a:t>Before a program starts, individuals are </a:t>
            </a:r>
            <a:r>
              <a:rPr b="1" lang="en" sz="1400"/>
              <a:t>randomly</a:t>
            </a:r>
            <a:r>
              <a:rPr b="1" lang="en" sz="1400"/>
              <a:t> assigned </a:t>
            </a:r>
            <a:r>
              <a:rPr lang="en" sz="1400"/>
              <a:t>to two groups. With enough people, we can be confident that they </a:t>
            </a:r>
            <a:r>
              <a:rPr b="1" lang="en" sz="1400"/>
              <a:t>do not differ systematically</a:t>
            </a:r>
            <a:r>
              <a:rPr lang="en" sz="1400"/>
              <a:t> at the beginning of the study. </a:t>
            </a:r>
            <a:endParaRPr/>
          </a:p>
        </p:txBody>
      </p:sp>
      <p:sp>
        <p:nvSpPr>
          <p:cNvPr id="1161" name="Google Shape;1161;p124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entury Gothic"/>
              <a:buNone/>
            </a:pPr>
            <a:r>
              <a:rPr lang="en"/>
              <a:t>How randomized evaluations work</a:t>
            </a:r>
            <a:endParaRPr b="0"/>
          </a:p>
        </p:txBody>
      </p:sp>
      <p:cxnSp>
        <p:nvCxnSpPr>
          <p:cNvPr id="1162" name="Google Shape;1162;p124"/>
          <p:cNvCxnSpPr/>
          <p:nvPr/>
        </p:nvCxnSpPr>
        <p:spPr>
          <a:xfrm>
            <a:off x="2207104" y="3862930"/>
            <a:ext cx="476400" cy="1941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63" name="Google Shape;1163;p124"/>
          <p:cNvCxnSpPr/>
          <p:nvPr/>
        </p:nvCxnSpPr>
        <p:spPr>
          <a:xfrm flipH="1" rot="10800000">
            <a:off x="2198282" y="2645522"/>
            <a:ext cx="476400" cy="1941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64" name="Google Shape;1164;p124"/>
          <p:cNvSpPr txBox="1"/>
          <p:nvPr>
            <p:ph idx="12" type="sldNum"/>
          </p:nvPr>
        </p:nvSpPr>
        <p:spPr>
          <a:xfrm>
            <a:off x="1299525" y="3212933"/>
            <a:ext cx="580800" cy="11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5" name="Google Shape;1165;p124"/>
          <p:cNvSpPr/>
          <p:nvPr/>
        </p:nvSpPr>
        <p:spPr>
          <a:xfrm>
            <a:off x="457202" y="2494850"/>
            <a:ext cx="1685100" cy="1706700"/>
          </a:xfrm>
          <a:prstGeom prst="ellipse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6" name="Google Shape;1166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355" y="2756096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8886" y="2595829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8544" y="3050640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1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8614" y="295534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1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0089" y="286005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8943" y="3132668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1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82481" y="292583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2481" y="3229045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2481" y="266053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9948" y="2591498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1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81151" y="2847058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p1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1433" y="322823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8" name="Google Shape;1178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558" y="3327859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679" y="3492185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8886" y="340149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1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4614" y="3640540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5242" y="364839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1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23697" y="381732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4919" y="307744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2481" y="391126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1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43098" y="336765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6260" y="346836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1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1724" y="372067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4746" y="351925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23073" y="319791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16612" y="331486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1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21011" y="305064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8560" y="381055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5845" y="292583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195;p1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05845" y="266053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1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59796" y="360805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3885" y="2812135"/>
            <a:ext cx="180237" cy="2065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8" name="Google Shape;1198;p124"/>
          <p:cNvGrpSpPr/>
          <p:nvPr/>
        </p:nvGrpSpPr>
        <p:grpSpPr>
          <a:xfrm>
            <a:off x="2898837" y="2118465"/>
            <a:ext cx="674672" cy="812994"/>
            <a:chOff x="5608778" y="2067287"/>
            <a:chExt cx="1155854" cy="1392828"/>
          </a:xfrm>
        </p:grpSpPr>
        <p:pic>
          <p:nvPicPr>
            <p:cNvPr id="1199" name="Google Shape;1199;p12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632003" y="2729686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0" name="Google Shape;1200;p1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996311" y="3044825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1" name="Google Shape;1201;p1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96906" y="2267585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2" name="Google Shape;1202;p1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31144" y="2539728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3" name="Google Shape;1203;p1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08778" y="2239282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4" name="Google Shape;1204;p12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050739" y="2067287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5" name="Google Shape;1205;p1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07790" y="2794454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6" name="Google Shape;1206;p124"/>
          <p:cNvGrpSpPr/>
          <p:nvPr/>
        </p:nvGrpSpPr>
        <p:grpSpPr>
          <a:xfrm>
            <a:off x="2997442" y="3879505"/>
            <a:ext cx="674712" cy="776956"/>
            <a:chOff x="5536704" y="3754832"/>
            <a:chExt cx="1218991" cy="1403714"/>
          </a:xfrm>
        </p:grpSpPr>
        <p:pic>
          <p:nvPicPr>
            <p:cNvPr id="1207" name="Google Shape;1207;p1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43977" y="4743256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8" name="Google Shape;1208;p1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15525" y="3754832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9" name="Google Shape;1209;p12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689101" y="4532069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0" name="Google Shape;1210;p1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36704" y="4072695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1" name="Google Shape;1211;p1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94500" y="4486352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2" name="Google Shape;1212;p1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998259" y="4222918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3" name="Google Shape;1213;p1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98853" y="3942067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4" name="Google Shape;1214;p124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25"/>
          <p:cNvSpPr txBox="1"/>
          <p:nvPr>
            <p:ph idx="1" type="body"/>
          </p:nvPr>
        </p:nvSpPr>
        <p:spPr>
          <a:xfrm>
            <a:off x="473524" y="1028411"/>
            <a:ext cx="83643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n" sz="1400"/>
              <a:t>I</a:t>
            </a:r>
            <a:r>
              <a:rPr b="1" lang="en" sz="1400"/>
              <a:t>f we do not randomize</a:t>
            </a:r>
            <a:r>
              <a:rPr lang="en" sz="1400"/>
              <a:t>, and individuals are sorted into groups in other ways, we risk having groups that </a:t>
            </a:r>
            <a:r>
              <a:rPr b="1" lang="en" sz="1400"/>
              <a:t>differ systematically </a:t>
            </a:r>
            <a:r>
              <a:rPr lang="en" sz="1400"/>
              <a:t>at the outset. This means that from the start, we are comparing apples to oranges.</a:t>
            </a:r>
            <a:endParaRPr/>
          </a:p>
        </p:txBody>
      </p:sp>
      <p:sp>
        <p:nvSpPr>
          <p:cNvPr id="1221" name="Google Shape;1221;p125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entury Gothic"/>
              <a:buNone/>
            </a:pPr>
            <a:r>
              <a:rPr lang="en"/>
              <a:t>Randomized evaluations</a:t>
            </a:r>
            <a:endParaRPr b="0"/>
          </a:p>
        </p:txBody>
      </p:sp>
      <p:sp>
        <p:nvSpPr>
          <p:cNvPr id="1222" name="Google Shape;1222;p125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23" name="Google Shape;1223;p125"/>
          <p:cNvCxnSpPr/>
          <p:nvPr/>
        </p:nvCxnSpPr>
        <p:spPr>
          <a:xfrm>
            <a:off x="2207104" y="3862930"/>
            <a:ext cx="476400" cy="1941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24" name="Google Shape;1224;p125"/>
          <p:cNvCxnSpPr/>
          <p:nvPr/>
        </p:nvCxnSpPr>
        <p:spPr>
          <a:xfrm flipH="1" rot="10800000">
            <a:off x="2198282" y="2645522"/>
            <a:ext cx="476400" cy="1941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25" name="Google Shape;1225;p125"/>
          <p:cNvSpPr txBox="1"/>
          <p:nvPr>
            <p:ph idx="12" type="sldNum"/>
          </p:nvPr>
        </p:nvSpPr>
        <p:spPr>
          <a:xfrm>
            <a:off x="1299525" y="3212933"/>
            <a:ext cx="580800" cy="11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6" name="Google Shape;1226;p125"/>
          <p:cNvSpPr/>
          <p:nvPr/>
        </p:nvSpPr>
        <p:spPr>
          <a:xfrm>
            <a:off x="457202" y="2494850"/>
            <a:ext cx="1685100" cy="1706700"/>
          </a:xfrm>
          <a:prstGeom prst="ellipse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7" name="Google Shape;1227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355" y="2756096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8886" y="2595829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544" y="3050640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1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8614" y="295534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p1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0089" y="286005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8943" y="3132668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1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2481" y="292583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2481" y="3229045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Google Shape;1235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2481" y="266053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9948" y="2591498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1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81151" y="2847058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1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1433" y="322823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558" y="3327859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679" y="3492185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8886" y="340149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1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4614" y="3640540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242" y="364839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1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3697" y="381732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4919" y="307744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2481" y="391126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43098" y="336765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6260" y="346836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1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1724" y="372067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4746" y="351925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23073" y="319791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6612" y="331486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1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1011" y="305064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8560" y="381055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5845" y="292583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p1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05845" y="266053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1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59796" y="360805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3885" y="2812135"/>
            <a:ext cx="180237" cy="206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90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0" name="Google Shape;570;p90"/>
          <p:cNvSpPr txBox="1"/>
          <p:nvPr/>
        </p:nvSpPr>
        <p:spPr>
          <a:xfrm>
            <a:off x="459075" y="226074"/>
            <a:ext cx="82296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3592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J-PAL’s mission is to reduce poverty by ensuring that policy is informed by scientific evidence</a:t>
            </a:r>
            <a:endParaRPr sz="2400">
              <a:solidFill>
                <a:srgbClr val="E3592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90"/>
          <p:cNvSpPr txBox="1"/>
          <p:nvPr/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8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72" name="Google Shape;572;p90"/>
          <p:cNvCxnSpPr/>
          <p:nvPr/>
        </p:nvCxnSpPr>
        <p:spPr>
          <a:xfrm>
            <a:off x="4559969" y="2216218"/>
            <a:ext cx="3154800" cy="0"/>
          </a:xfrm>
          <a:prstGeom prst="straightConnector1">
            <a:avLst/>
          </a:prstGeom>
          <a:noFill/>
          <a:ln cap="flat" cmpd="sng" w="12700">
            <a:solidFill>
              <a:srgbClr val="2FAA9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73" name="Google Shape;573;p90"/>
          <p:cNvCxnSpPr/>
          <p:nvPr/>
        </p:nvCxnSpPr>
        <p:spPr>
          <a:xfrm>
            <a:off x="7646069" y="2216218"/>
            <a:ext cx="1474500" cy="0"/>
          </a:xfrm>
          <a:prstGeom prst="straightConnector1">
            <a:avLst/>
          </a:prstGeom>
          <a:noFill/>
          <a:ln cap="flat" cmpd="sng" w="12700">
            <a:solidFill>
              <a:srgbClr val="2FAA9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74" name="Google Shape;574;p90"/>
          <p:cNvCxnSpPr/>
          <p:nvPr/>
        </p:nvCxnSpPr>
        <p:spPr>
          <a:xfrm>
            <a:off x="1416718" y="2216218"/>
            <a:ext cx="3154800" cy="0"/>
          </a:xfrm>
          <a:prstGeom prst="straightConnector1">
            <a:avLst/>
          </a:prstGeom>
          <a:noFill/>
          <a:ln cap="flat" cmpd="sng" w="12700">
            <a:solidFill>
              <a:srgbClr val="2FAA9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75" name="Google Shape;575;p90"/>
          <p:cNvCxnSpPr/>
          <p:nvPr/>
        </p:nvCxnSpPr>
        <p:spPr>
          <a:xfrm>
            <a:off x="-12031" y="2216218"/>
            <a:ext cx="1474500" cy="0"/>
          </a:xfrm>
          <a:prstGeom prst="straightConnector1">
            <a:avLst/>
          </a:prstGeom>
          <a:noFill/>
          <a:ln cap="flat" cmpd="sng" w="12700">
            <a:solidFill>
              <a:srgbClr val="2FAA9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576" name="Google Shape;576;p90"/>
          <p:cNvGrpSpPr/>
          <p:nvPr/>
        </p:nvGrpSpPr>
        <p:grpSpPr>
          <a:xfrm>
            <a:off x="7079184" y="1771269"/>
            <a:ext cx="857142" cy="857142"/>
            <a:chOff x="9448800" y="2189210"/>
            <a:chExt cx="1498500" cy="1498500"/>
          </a:xfrm>
        </p:grpSpPr>
        <p:sp>
          <p:nvSpPr>
            <p:cNvPr id="577" name="Google Shape;577;p90"/>
            <p:cNvSpPr/>
            <p:nvPr/>
          </p:nvSpPr>
          <p:spPr>
            <a:xfrm>
              <a:off x="9448800" y="2189210"/>
              <a:ext cx="1498500" cy="14985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2FA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578" name="Google Shape;578;p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57716" y="2509544"/>
              <a:ext cx="893955" cy="8939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9" name="Google Shape;579;p90"/>
          <p:cNvGrpSpPr/>
          <p:nvPr/>
        </p:nvGrpSpPr>
        <p:grpSpPr>
          <a:xfrm>
            <a:off x="1186434" y="1771398"/>
            <a:ext cx="857250" cy="857250"/>
            <a:chOff x="1143000" y="2544744"/>
            <a:chExt cx="1143000" cy="1143000"/>
          </a:xfrm>
        </p:grpSpPr>
        <p:sp>
          <p:nvSpPr>
            <p:cNvPr id="580" name="Google Shape;580;p90"/>
            <p:cNvSpPr/>
            <p:nvPr/>
          </p:nvSpPr>
          <p:spPr>
            <a:xfrm>
              <a:off x="1143000" y="2544744"/>
              <a:ext cx="1143000" cy="11430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2FA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581" name="Google Shape;581;p9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52848" y="2765067"/>
              <a:ext cx="678445" cy="6784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2" name="Google Shape;582;p90"/>
          <p:cNvGrpSpPr/>
          <p:nvPr/>
        </p:nvGrpSpPr>
        <p:grpSpPr>
          <a:xfrm>
            <a:off x="4126663" y="1774147"/>
            <a:ext cx="854445" cy="854445"/>
            <a:chOff x="5337695" y="2189210"/>
            <a:chExt cx="1498500" cy="1498500"/>
          </a:xfrm>
        </p:grpSpPr>
        <p:sp>
          <p:nvSpPr>
            <p:cNvPr id="583" name="Google Shape;583;p90"/>
            <p:cNvSpPr/>
            <p:nvPr/>
          </p:nvSpPr>
          <p:spPr>
            <a:xfrm>
              <a:off x="5337695" y="2189210"/>
              <a:ext cx="1498500" cy="14985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2FA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584" name="Google Shape;584;p9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56805" y="2444402"/>
              <a:ext cx="1060315" cy="10603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" name="Google Shape;1264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513" y="1621375"/>
            <a:ext cx="1575638" cy="15756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126"/>
          <p:cNvSpPr txBox="1"/>
          <p:nvPr>
            <p:ph idx="1" type="body"/>
          </p:nvPr>
        </p:nvSpPr>
        <p:spPr>
          <a:xfrm>
            <a:off x="473524" y="1028411"/>
            <a:ext cx="83643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n" sz="1400"/>
              <a:t>If we do not randomize</a:t>
            </a:r>
            <a:r>
              <a:rPr lang="en" sz="1400"/>
              <a:t>, and individuals are sorted into groups in other ways, we risk having groups that </a:t>
            </a:r>
            <a:r>
              <a:rPr b="1" lang="en" sz="1400"/>
              <a:t>differ systematically </a:t>
            </a:r>
            <a:r>
              <a:rPr lang="en" sz="1400"/>
              <a:t>at the outset. This means that from the start, we are comparing apples to oranges.</a:t>
            </a:r>
            <a:endParaRPr/>
          </a:p>
        </p:txBody>
      </p:sp>
      <p:sp>
        <p:nvSpPr>
          <p:cNvPr id="1266" name="Google Shape;1266;p126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entury Gothic"/>
              <a:buNone/>
            </a:pPr>
            <a:r>
              <a:rPr lang="en"/>
              <a:t>Randomized evaluations</a:t>
            </a:r>
            <a:endParaRPr b="0"/>
          </a:p>
        </p:txBody>
      </p:sp>
      <p:sp>
        <p:nvSpPr>
          <p:cNvPr id="1267" name="Google Shape;1267;p126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68" name="Google Shape;1268;p126"/>
          <p:cNvPicPr preferRelativeResize="0"/>
          <p:nvPr/>
        </p:nvPicPr>
        <p:blipFill rotWithShape="1">
          <a:blip r:embed="rId4">
            <a:alphaModFix/>
          </a:blip>
          <a:srcRect b="15167" l="1797" r="0" t="0"/>
          <a:stretch/>
        </p:blipFill>
        <p:spPr>
          <a:xfrm>
            <a:off x="2598486" y="3399314"/>
            <a:ext cx="1498940" cy="1328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9" name="Google Shape;1269;p126"/>
          <p:cNvCxnSpPr/>
          <p:nvPr/>
        </p:nvCxnSpPr>
        <p:spPr>
          <a:xfrm>
            <a:off x="2207104" y="3862930"/>
            <a:ext cx="476400" cy="1941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70" name="Google Shape;1270;p126"/>
          <p:cNvCxnSpPr/>
          <p:nvPr/>
        </p:nvCxnSpPr>
        <p:spPr>
          <a:xfrm flipH="1" rot="10800000">
            <a:off x="2198282" y="2645522"/>
            <a:ext cx="476400" cy="1941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71" name="Google Shape;1271;p126"/>
          <p:cNvSpPr txBox="1"/>
          <p:nvPr>
            <p:ph idx="12" type="sldNum"/>
          </p:nvPr>
        </p:nvSpPr>
        <p:spPr>
          <a:xfrm>
            <a:off x="1299525" y="3212933"/>
            <a:ext cx="580800" cy="11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2" name="Google Shape;1272;p126"/>
          <p:cNvSpPr/>
          <p:nvPr/>
        </p:nvSpPr>
        <p:spPr>
          <a:xfrm>
            <a:off x="457202" y="2494850"/>
            <a:ext cx="1685100" cy="1706700"/>
          </a:xfrm>
          <a:prstGeom prst="ellipse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3" name="Google Shape;1273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3355" y="2756096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p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8886" y="2595829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1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8544" y="3050640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1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8614" y="295534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p1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50089" y="286005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8943" y="3132668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p1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82481" y="292583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0" name="Google Shape;1280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2481" y="3229045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p1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82481" y="266053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9948" y="2591498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p1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81151" y="2847058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4" name="Google Shape;1284;p1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1433" y="322823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5" name="Google Shape;1285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558" y="3327859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6679" y="3492185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p1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8886" y="340149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p1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4614" y="3640540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289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5242" y="364839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0" name="Google Shape;1290;p1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23697" y="381732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74919" y="307744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p1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82481" y="391126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p1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43098" y="336765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p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46260" y="346836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1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61724" y="372067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4746" y="351925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p1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23073" y="319791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16612" y="331486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1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21011" y="305064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58560" y="381055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5845" y="292583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p1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05845" y="266053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p1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59796" y="360805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p1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93885" y="2812135"/>
            <a:ext cx="180237" cy="2065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5" name="Google Shape;1305;p126"/>
          <p:cNvGrpSpPr/>
          <p:nvPr/>
        </p:nvGrpSpPr>
        <p:grpSpPr>
          <a:xfrm>
            <a:off x="2898837" y="2118465"/>
            <a:ext cx="674672" cy="812994"/>
            <a:chOff x="5608778" y="2067287"/>
            <a:chExt cx="1155854" cy="1392828"/>
          </a:xfrm>
        </p:grpSpPr>
        <p:pic>
          <p:nvPicPr>
            <p:cNvPr id="1306" name="Google Shape;1306;p12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632003" y="2729686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7" name="Google Shape;1307;p12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996311" y="3044825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8" name="Google Shape;1308;p12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396906" y="2267585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9" name="Google Shape;1309;p12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031144" y="2539728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0" name="Google Shape;1310;p12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608778" y="2239282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1" name="Google Shape;1311;p12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050739" y="2067287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2" name="Google Shape;1312;p12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6407790" y="2794454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13" name="Google Shape;1313;p126"/>
          <p:cNvGrpSpPr/>
          <p:nvPr/>
        </p:nvGrpSpPr>
        <p:grpSpPr>
          <a:xfrm>
            <a:off x="2997442" y="3879505"/>
            <a:ext cx="674712" cy="776956"/>
            <a:chOff x="5536704" y="3754832"/>
            <a:chExt cx="1218991" cy="1403714"/>
          </a:xfrm>
        </p:grpSpPr>
        <p:pic>
          <p:nvPicPr>
            <p:cNvPr id="1314" name="Google Shape;1314;p126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6043977" y="4743256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5" name="Google Shape;1315;p126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915525" y="3754832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6" name="Google Shape;1316;p126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689101" y="4532069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7" name="Google Shape;1317;p12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536704" y="4072695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8" name="Google Shape;1318;p126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6394500" y="4486352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9" name="Google Shape;1319;p12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998259" y="4222918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0" name="Google Shape;1320;p12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398853" y="3942067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6" name="Google Shape;1326;p127"/>
          <p:cNvPicPr preferRelativeResize="0"/>
          <p:nvPr/>
        </p:nvPicPr>
        <p:blipFill rotWithShape="1">
          <a:blip r:embed="rId3">
            <a:alphaModFix/>
          </a:blip>
          <a:srcRect b="15167" l="1797" r="0" t="0"/>
          <a:stretch/>
        </p:blipFill>
        <p:spPr>
          <a:xfrm>
            <a:off x="2598486" y="3399314"/>
            <a:ext cx="1498940" cy="132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127"/>
          <p:cNvPicPr preferRelativeResize="0"/>
          <p:nvPr/>
        </p:nvPicPr>
        <p:blipFill rotWithShape="1">
          <a:blip r:embed="rId3">
            <a:alphaModFix/>
          </a:blip>
          <a:srcRect b="15167" l="1797" r="0" t="0"/>
          <a:stretch/>
        </p:blipFill>
        <p:spPr>
          <a:xfrm>
            <a:off x="2538236" y="1693889"/>
            <a:ext cx="1498940" cy="132803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127"/>
          <p:cNvSpPr txBox="1"/>
          <p:nvPr>
            <p:ph idx="1" type="body"/>
          </p:nvPr>
        </p:nvSpPr>
        <p:spPr>
          <a:xfrm>
            <a:off x="473524" y="1028411"/>
            <a:ext cx="83643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1400"/>
              <a:t>Before a program starts, individuals are </a:t>
            </a:r>
            <a:r>
              <a:rPr b="1" lang="en" sz="1400"/>
              <a:t>randomly</a:t>
            </a:r>
            <a:r>
              <a:rPr b="1" lang="en" sz="1400"/>
              <a:t> assigned </a:t>
            </a:r>
            <a:r>
              <a:rPr lang="en" sz="1400"/>
              <a:t>to two groups. With enough people, we can be confident that they </a:t>
            </a:r>
            <a:r>
              <a:rPr b="1" lang="en" sz="1400"/>
              <a:t>do not differ systematically</a:t>
            </a:r>
            <a:r>
              <a:rPr lang="en" sz="1400"/>
              <a:t> at the beginning of the study. </a:t>
            </a:r>
            <a:endParaRPr/>
          </a:p>
        </p:txBody>
      </p:sp>
      <p:sp>
        <p:nvSpPr>
          <p:cNvPr id="1329" name="Google Shape;1329;p127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entury Gothic"/>
              <a:buNone/>
            </a:pPr>
            <a:r>
              <a:rPr lang="en"/>
              <a:t>How randomized evaluations work</a:t>
            </a:r>
            <a:endParaRPr b="0"/>
          </a:p>
        </p:txBody>
      </p:sp>
      <p:cxnSp>
        <p:nvCxnSpPr>
          <p:cNvPr id="1330" name="Google Shape;1330;p127"/>
          <p:cNvCxnSpPr/>
          <p:nvPr/>
        </p:nvCxnSpPr>
        <p:spPr>
          <a:xfrm>
            <a:off x="2207104" y="3862930"/>
            <a:ext cx="476400" cy="1941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31" name="Google Shape;1331;p127"/>
          <p:cNvCxnSpPr/>
          <p:nvPr/>
        </p:nvCxnSpPr>
        <p:spPr>
          <a:xfrm flipH="1" rot="10800000">
            <a:off x="2198282" y="2645522"/>
            <a:ext cx="476400" cy="1941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32" name="Google Shape;1332;p127"/>
          <p:cNvSpPr txBox="1"/>
          <p:nvPr>
            <p:ph idx="12" type="sldNum"/>
          </p:nvPr>
        </p:nvSpPr>
        <p:spPr>
          <a:xfrm>
            <a:off x="1299525" y="3212933"/>
            <a:ext cx="580800" cy="11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3" name="Google Shape;1333;p127"/>
          <p:cNvSpPr/>
          <p:nvPr/>
        </p:nvSpPr>
        <p:spPr>
          <a:xfrm>
            <a:off x="457202" y="2494850"/>
            <a:ext cx="1685100" cy="1706700"/>
          </a:xfrm>
          <a:prstGeom prst="ellipse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4" name="Google Shape;1334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355" y="2756096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5" name="Google Shape;1335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8886" y="2595829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6" name="Google Shape;1336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8544" y="3050640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7" name="Google Shape;1337;p1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8614" y="295534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8" name="Google Shape;1338;p1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0089" y="286005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8943" y="3132668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p1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82481" y="292583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2481" y="3229045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2" name="Google Shape;1342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2481" y="266053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9948" y="2591498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1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81151" y="2847058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1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1433" y="322823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558" y="3327859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679" y="3492185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Google Shape;1348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8886" y="340149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9" name="Google Shape;1349;p1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4614" y="3640540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5242" y="364839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p1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23697" y="381732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Google Shape;1352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4919" y="307744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2481" y="391126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p1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43098" y="336765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6260" y="346836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1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1724" y="372067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4746" y="351925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23073" y="319791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16612" y="331486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1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21011" y="305064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1" name="Google Shape;1361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8560" y="381055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2" name="Google Shape;1362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5845" y="292583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p1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05845" y="266053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4" name="Google Shape;1364;p1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59796" y="360805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" name="Google Shape;1365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3885" y="2812135"/>
            <a:ext cx="180237" cy="2065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6" name="Google Shape;1366;p127"/>
          <p:cNvGrpSpPr/>
          <p:nvPr/>
        </p:nvGrpSpPr>
        <p:grpSpPr>
          <a:xfrm>
            <a:off x="2898837" y="2118465"/>
            <a:ext cx="674672" cy="812994"/>
            <a:chOff x="5608778" y="2067287"/>
            <a:chExt cx="1155854" cy="1392828"/>
          </a:xfrm>
        </p:grpSpPr>
        <p:pic>
          <p:nvPicPr>
            <p:cNvPr id="1367" name="Google Shape;1367;p12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632003" y="2729686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8" name="Google Shape;1368;p1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996311" y="3044825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9" name="Google Shape;1369;p1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96906" y="2267585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0" name="Google Shape;1370;p1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31144" y="2539728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1" name="Google Shape;1371;p1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08778" y="2239282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2" name="Google Shape;1372;p12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050739" y="2067287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3" name="Google Shape;1373;p1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07790" y="2794454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4" name="Google Shape;1374;p127"/>
          <p:cNvGrpSpPr/>
          <p:nvPr/>
        </p:nvGrpSpPr>
        <p:grpSpPr>
          <a:xfrm>
            <a:off x="2997442" y="3879505"/>
            <a:ext cx="674712" cy="776956"/>
            <a:chOff x="5536704" y="3754832"/>
            <a:chExt cx="1218991" cy="1403714"/>
          </a:xfrm>
        </p:grpSpPr>
        <p:pic>
          <p:nvPicPr>
            <p:cNvPr id="1375" name="Google Shape;1375;p1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43977" y="4743256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6" name="Google Shape;1376;p1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15525" y="3754832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7" name="Google Shape;1377;p12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689101" y="4532069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8" name="Google Shape;1378;p1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36704" y="4072695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9" name="Google Shape;1379;p1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94500" y="4486352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0" name="Google Shape;1380;p1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998259" y="4222918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1" name="Google Shape;1381;p1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98853" y="3942067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2" name="Google Shape;1382;p127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128"/>
          <p:cNvSpPr txBox="1"/>
          <p:nvPr>
            <p:ph idx="1" type="body"/>
          </p:nvPr>
        </p:nvSpPr>
        <p:spPr>
          <a:xfrm>
            <a:off x="473524" y="1028411"/>
            <a:ext cx="83643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1400"/>
              <a:t>Before a program starts, individuals are </a:t>
            </a:r>
            <a:r>
              <a:rPr b="1" lang="en" sz="1400"/>
              <a:t>randomly</a:t>
            </a:r>
            <a:r>
              <a:rPr b="1" lang="en" sz="1400"/>
              <a:t> assigned </a:t>
            </a:r>
            <a:r>
              <a:rPr lang="en" sz="1400"/>
              <a:t>to two groups. With enough people, we can be confident that they </a:t>
            </a:r>
            <a:r>
              <a:rPr b="1" lang="en" sz="1400"/>
              <a:t>do not differ systematically</a:t>
            </a:r>
            <a:r>
              <a:rPr lang="en" sz="1400"/>
              <a:t> at the beginning of the study.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389" name="Google Shape;1389;p128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entury Gothic"/>
              <a:buNone/>
            </a:pPr>
            <a:r>
              <a:rPr lang="en"/>
              <a:t>Randomized evaluations</a:t>
            </a:r>
            <a:endParaRPr b="0"/>
          </a:p>
        </p:txBody>
      </p:sp>
      <p:cxnSp>
        <p:nvCxnSpPr>
          <p:cNvPr id="1390" name="Google Shape;1390;p128"/>
          <p:cNvCxnSpPr/>
          <p:nvPr/>
        </p:nvCxnSpPr>
        <p:spPr>
          <a:xfrm>
            <a:off x="3936141" y="2495579"/>
            <a:ext cx="9879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91" name="Google Shape;1391;p128"/>
          <p:cNvCxnSpPr/>
          <p:nvPr/>
        </p:nvCxnSpPr>
        <p:spPr>
          <a:xfrm>
            <a:off x="3936141" y="4189330"/>
            <a:ext cx="9879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92" name="Google Shape;1392;p128"/>
          <p:cNvSpPr txBox="1"/>
          <p:nvPr/>
        </p:nvSpPr>
        <p:spPr>
          <a:xfrm>
            <a:off x="3909676" y="2150555"/>
            <a:ext cx="1023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Treatment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128"/>
          <p:cNvSpPr txBox="1"/>
          <p:nvPr/>
        </p:nvSpPr>
        <p:spPr>
          <a:xfrm>
            <a:off x="3909676" y="3853126"/>
            <a:ext cx="10992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Comparison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128"/>
          <p:cNvSpPr txBox="1"/>
          <p:nvPr/>
        </p:nvSpPr>
        <p:spPr>
          <a:xfrm>
            <a:off x="3636753" y="2799963"/>
            <a:ext cx="14991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only difference between the two groups is the presence of the program.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128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6" name="Google Shape;1396;p128"/>
          <p:cNvPicPr preferRelativeResize="0"/>
          <p:nvPr/>
        </p:nvPicPr>
        <p:blipFill rotWithShape="1">
          <a:blip r:embed="rId3">
            <a:alphaModFix/>
          </a:blip>
          <a:srcRect b="15167" l="1797" r="0" t="0"/>
          <a:stretch/>
        </p:blipFill>
        <p:spPr>
          <a:xfrm>
            <a:off x="2598486" y="3399314"/>
            <a:ext cx="1498940" cy="132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p128"/>
          <p:cNvPicPr preferRelativeResize="0"/>
          <p:nvPr/>
        </p:nvPicPr>
        <p:blipFill rotWithShape="1">
          <a:blip r:embed="rId3">
            <a:alphaModFix/>
          </a:blip>
          <a:srcRect b="15167" l="1797" r="0" t="0"/>
          <a:stretch/>
        </p:blipFill>
        <p:spPr>
          <a:xfrm>
            <a:off x="2538236" y="1693889"/>
            <a:ext cx="1498940" cy="1328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8" name="Google Shape;1398;p128"/>
          <p:cNvCxnSpPr/>
          <p:nvPr/>
        </p:nvCxnSpPr>
        <p:spPr>
          <a:xfrm>
            <a:off x="2207104" y="3862930"/>
            <a:ext cx="476400" cy="1941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99" name="Google Shape;1399;p128"/>
          <p:cNvCxnSpPr/>
          <p:nvPr/>
        </p:nvCxnSpPr>
        <p:spPr>
          <a:xfrm flipH="1" rot="10800000">
            <a:off x="2198282" y="2645522"/>
            <a:ext cx="476400" cy="1941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00" name="Google Shape;1400;p128"/>
          <p:cNvSpPr txBox="1"/>
          <p:nvPr>
            <p:ph idx="12" type="sldNum"/>
          </p:nvPr>
        </p:nvSpPr>
        <p:spPr>
          <a:xfrm>
            <a:off x="1299525" y="3212933"/>
            <a:ext cx="580800" cy="11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1" name="Google Shape;1401;p128"/>
          <p:cNvSpPr/>
          <p:nvPr/>
        </p:nvSpPr>
        <p:spPr>
          <a:xfrm>
            <a:off x="457202" y="2494850"/>
            <a:ext cx="1685100" cy="1706700"/>
          </a:xfrm>
          <a:prstGeom prst="ellipse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2" name="Google Shape;1402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355" y="2756096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3" name="Google Shape;1403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8886" y="2595829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4" name="Google Shape;1404;p1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8544" y="3050640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5" name="Google Shape;1405;p1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8614" y="295534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" name="Google Shape;1406;p1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0089" y="286005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8943" y="3132668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1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82481" y="292583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Google Shape;1409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2481" y="3229045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p1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2481" y="266053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9948" y="2591498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p1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81151" y="2847058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p1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1433" y="322823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558" y="3327859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5" name="Google Shape;1415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679" y="3492185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6" name="Google Shape;1416;p1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8886" y="340149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7" name="Google Shape;1417;p1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4614" y="3640540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8" name="Google Shape;1418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5242" y="364839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p1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23697" y="381732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4919" y="307744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p1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2481" y="391126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2" name="Google Shape;1422;p1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43098" y="336765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Google Shape;1423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6260" y="346836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Google Shape;1424;p1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1724" y="372067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4746" y="351925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1426;p1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23073" y="319791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16612" y="331486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1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21011" y="305064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8560" y="381055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5845" y="292583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p1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05845" y="266053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1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59796" y="360805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" name="Google Shape;1433;p1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3885" y="2812135"/>
            <a:ext cx="180237" cy="2065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4" name="Google Shape;1434;p128"/>
          <p:cNvGrpSpPr/>
          <p:nvPr/>
        </p:nvGrpSpPr>
        <p:grpSpPr>
          <a:xfrm>
            <a:off x="2898837" y="2118465"/>
            <a:ext cx="674672" cy="812994"/>
            <a:chOff x="5608778" y="2067287"/>
            <a:chExt cx="1155854" cy="1392828"/>
          </a:xfrm>
        </p:grpSpPr>
        <p:pic>
          <p:nvPicPr>
            <p:cNvPr id="1435" name="Google Shape;1435;p12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632003" y="2729686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6" name="Google Shape;1436;p1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996311" y="3044825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7" name="Google Shape;1437;p1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96906" y="2267585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8" name="Google Shape;1438;p1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31144" y="2539728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9" name="Google Shape;1439;p1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08778" y="2239282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0" name="Google Shape;1440;p12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050739" y="2067287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1" name="Google Shape;1441;p1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07790" y="2794454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2" name="Google Shape;1442;p128"/>
          <p:cNvGrpSpPr/>
          <p:nvPr/>
        </p:nvGrpSpPr>
        <p:grpSpPr>
          <a:xfrm>
            <a:off x="2997442" y="3879505"/>
            <a:ext cx="674712" cy="776956"/>
            <a:chOff x="5536704" y="3754832"/>
            <a:chExt cx="1218991" cy="1403714"/>
          </a:xfrm>
        </p:grpSpPr>
        <p:pic>
          <p:nvPicPr>
            <p:cNvPr id="1443" name="Google Shape;1443;p1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43977" y="4743256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4" name="Google Shape;1444;p1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15525" y="3754832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5" name="Google Shape;1445;p12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689101" y="4532069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6" name="Google Shape;1446;p1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36704" y="4072695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7" name="Google Shape;1447;p1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94500" y="4486352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8" name="Google Shape;1448;p1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998259" y="4222918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9" name="Google Shape;1449;p1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98853" y="3942067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29"/>
          <p:cNvSpPr/>
          <p:nvPr/>
        </p:nvSpPr>
        <p:spPr>
          <a:xfrm>
            <a:off x="5013725" y="3654275"/>
            <a:ext cx="1099200" cy="1070100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6" name="Google Shape;1456;p129"/>
          <p:cNvSpPr/>
          <p:nvPr/>
        </p:nvSpPr>
        <p:spPr>
          <a:xfrm>
            <a:off x="5013725" y="1641850"/>
            <a:ext cx="1815300" cy="1685100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7" name="Google Shape;1457;p129"/>
          <p:cNvSpPr txBox="1"/>
          <p:nvPr>
            <p:ph idx="1" type="body"/>
          </p:nvPr>
        </p:nvSpPr>
        <p:spPr>
          <a:xfrm>
            <a:off x="473524" y="1028411"/>
            <a:ext cx="83643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1400"/>
              <a:t>Before a program starts, individuals are </a:t>
            </a:r>
            <a:r>
              <a:rPr b="1" lang="en" sz="1400"/>
              <a:t>randomly</a:t>
            </a:r>
            <a:r>
              <a:rPr b="1" lang="en" sz="1400"/>
              <a:t> assigned </a:t>
            </a:r>
            <a:r>
              <a:rPr lang="en" sz="1400"/>
              <a:t>to two groups. With enough people, we can be confident that they </a:t>
            </a:r>
            <a:r>
              <a:rPr b="1" lang="en" sz="1400"/>
              <a:t>do not differ systematically</a:t>
            </a:r>
            <a:r>
              <a:rPr lang="en" sz="1400"/>
              <a:t> at the beginning of the study.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458" name="Google Shape;1458;p129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entury Gothic"/>
              <a:buNone/>
            </a:pPr>
            <a:r>
              <a:rPr lang="en"/>
              <a:t>Randomized evaluations</a:t>
            </a:r>
            <a:endParaRPr b="0"/>
          </a:p>
        </p:txBody>
      </p:sp>
      <p:sp>
        <p:nvSpPr>
          <p:cNvPr id="1459" name="Google Shape;1459;p129"/>
          <p:cNvSpPr txBox="1"/>
          <p:nvPr/>
        </p:nvSpPr>
        <p:spPr>
          <a:xfrm>
            <a:off x="7029224" y="2495575"/>
            <a:ext cx="19071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measure outcomes of both groups. </a:t>
            </a:r>
            <a:br>
              <a:rPr b="0" i="0" lang="en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en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Any differences in outcomes can be attributed entirely </a:t>
            </a:r>
            <a:br>
              <a:rPr b="0" i="0" lang="en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program.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0" name="Google Shape;1460;p129"/>
          <p:cNvCxnSpPr/>
          <p:nvPr/>
        </p:nvCxnSpPr>
        <p:spPr>
          <a:xfrm>
            <a:off x="3936141" y="2495579"/>
            <a:ext cx="9879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61" name="Google Shape;1461;p129"/>
          <p:cNvCxnSpPr/>
          <p:nvPr/>
        </p:nvCxnSpPr>
        <p:spPr>
          <a:xfrm>
            <a:off x="3936141" y="4189330"/>
            <a:ext cx="9879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62" name="Google Shape;1462;p129"/>
          <p:cNvSpPr txBox="1"/>
          <p:nvPr/>
        </p:nvSpPr>
        <p:spPr>
          <a:xfrm>
            <a:off x="3909676" y="2150555"/>
            <a:ext cx="1023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Treatment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p129"/>
          <p:cNvSpPr txBox="1"/>
          <p:nvPr/>
        </p:nvSpPr>
        <p:spPr>
          <a:xfrm>
            <a:off x="3909676" y="3853126"/>
            <a:ext cx="10992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Comparison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p129"/>
          <p:cNvSpPr txBox="1"/>
          <p:nvPr/>
        </p:nvSpPr>
        <p:spPr>
          <a:xfrm>
            <a:off x="3636753" y="2799963"/>
            <a:ext cx="14991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only difference between the two groups is the presence of the program.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5" name="Google Shape;1465;p129"/>
          <p:cNvSpPr txBox="1"/>
          <p:nvPr>
            <p:ph idx="12" type="sldNum"/>
          </p:nvPr>
        </p:nvSpPr>
        <p:spPr>
          <a:xfrm>
            <a:off x="7834544" y="4834928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66" name="Google Shape;1466;p129"/>
          <p:cNvPicPr preferRelativeResize="0"/>
          <p:nvPr/>
        </p:nvPicPr>
        <p:blipFill rotWithShape="1">
          <a:blip r:embed="rId3">
            <a:alphaModFix/>
          </a:blip>
          <a:srcRect b="15167" l="1797" r="0" t="0"/>
          <a:stretch/>
        </p:blipFill>
        <p:spPr>
          <a:xfrm>
            <a:off x="2598486" y="3399314"/>
            <a:ext cx="1498940" cy="132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129"/>
          <p:cNvPicPr preferRelativeResize="0"/>
          <p:nvPr/>
        </p:nvPicPr>
        <p:blipFill rotWithShape="1">
          <a:blip r:embed="rId3">
            <a:alphaModFix/>
          </a:blip>
          <a:srcRect b="15167" l="1797" r="0" t="0"/>
          <a:stretch/>
        </p:blipFill>
        <p:spPr>
          <a:xfrm>
            <a:off x="2538236" y="1693889"/>
            <a:ext cx="1498940" cy="1328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8" name="Google Shape;1468;p129"/>
          <p:cNvCxnSpPr/>
          <p:nvPr/>
        </p:nvCxnSpPr>
        <p:spPr>
          <a:xfrm>
            <a:off x="2207104" y="3862930"/>
            <a:ext cx="476400" cy="1941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69" name="Google Shape;1469;p129"/>
          <p:cNvCxnSpPr/>
          <p:nvPr/>
        </p:nvCxnSpPr>
        <p:spPr>
          <a:xfrm flipH="1" rot="10800000">
            <a:off x="2198282" y="2645522"/>
            <a:ext cx="476400" cy="1941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70" name="Google Shape;1470;p129"/>
          <p:cNvSpPr txBox="1"/>
          <p:nvPr>
            <p:ph idx="12" type="sldNum"/>
          </p:nvPr>
        </p:nvSpPr>
        <p:spPr>
          <a:xfrm>
            <a:off x="1299525" y="3212933"/>
            <a:ext cx="580800" cy="11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1" name="Google Shape;1471;p129"/>
          <p:cNvSpPr/>
          <p:nvPr/>
        </p:nvSpPr>
        <p:spPr>
          <a:xfrm>
            <a:off x="457202" y="2494850"/>
            <a:ext cx="1685100" cy="1706700"/>
          </a:xfrm>
          <a:prstGeom prst="ellipse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2" name="Google Shape;1472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355" y="2756096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8886" y="2595829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4" name="Google Shape;1474;p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8544" y="3050640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5" name="Google Shape;1475;p1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8614" y="295534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p1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0089" y="286005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7" name="Google Shape;1477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8943" y="3132668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1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82481" y="292583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9" name="Google Shape;1479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2481" y="3229045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0" name="Google Shape;1480;p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2481" y="266053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1" name="Google Shape;1481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9948" y="2591498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p1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81151" y="2847058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3" name="Google Shape;1483;p1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1433" y="322823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558" y="3327859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679" y="3492185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p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8886" y="340149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7" name="Google Shape;1487;p1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4614" y="3640540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8" name="Google Shape;1488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5242" y="364839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9" name="Google Shape;1489;p1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23697" y="381732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0" name="Google Shape;1490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4919" y="307744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p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2481" y="391126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2" name="Google Shape;1492;p1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43098" y="336765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3" name="Google Shape;1493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6260" y="346836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Google Shape;1494;p1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1724" y="372067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5" name="Google Shape;1495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4746" y="351925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6" name="Google Shape;1496;p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23073" y="3197912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16612" y="331486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8" name="Google Shape;1498;p1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21011" y="305064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9" name="Google Shape;1499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8560" y="3810553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0" name="Google Shape;1500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5845" y="2925837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1" name="Google Shape;1501;p1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05845" y="2660531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2" name="Google Shape;1502;p1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59796" y="3608054"/>
            <a:ext cx="180237" cy="2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p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3885" y="2812135"/>
            <a:ext cx="180237" cy="2065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4" name="Google Shape;1504;p129"/>
          <p:cNvGrpSpPr/>
          <p:nvPr/>
        </p:nvGrpSpPr>
        <p:grpSpPr>
          <a:xfrm>
            <a:off x="2898837" y="2118465"/>
            <a:ext cx="674672" cy="812994"/>
            <a:chOff x="5608778" y="2067287"/>
            <a:chExt cx="1155854" cy="1392828"/>
          </a:xfrm>
        </p:grpSpPr>
        <p:pic>
          <p:nvPicPr>
            <p:cNvPr id="1505" name="Google Shape;1505;p12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632003" y="2729686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6" name="Google Shape;1506;p12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996311" y="3044825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7" name="Google Shape;1507;p1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96906" y="2267585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8" name="Google Shape;1508;p1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31144" y="2539728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9" name="Google Shape;1509;p1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08778" y="2239282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0" name="Google Shape;1510;p12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050739" y="2067287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1" name="Google Shape;1511;p1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07790" y="2794454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2" name="Google Shape;1512;p129"/>
          <p:cNvGrpSpPr/>
          <p:nvPr/>
        </p:nvGrpSpPr>
        <p:grpSpPr>
          <a:xfrm>
            <a:off x="2997442" y="3879505"/>
            <a:ext cx="674712" cy="776956"/>
            <a:chOff x="5536704" y="3754832"/>
            <a:chExt cx="1218991" cy="1403714"/>
          </a:xfrm>
        </p:grpSpPr>
        <p:pic>
          <p:nvPicPr>
            <p:cNvPr id="1513" name="Google Shape;1513;p1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43977" y="4743256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4" name="Google Shape;1514;p1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15525" y="3754832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5" name="Google Shape;1515;p12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689101" y="4532069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6" name="Google Shape;1516;p1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36704" y="4072695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7" name="Google Shape;1517;p1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94500" y="4486352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8" name="Google Shape;1518;p12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998259" y="4222918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9" name="Google Shape;1519;p1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98853" y="3942067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20" name="Google Shape;1520;p129"/>
          <p:cNvGrpSpPr/>
          <p:nvPr/>
        </p:nvGrpSpPr>
        <p:grpSpPr>
          <a:xfrm>
            <a:off x="5360152" y="1806114"/>
            <a:ext cx="1099218" cy="1324580"/>
            <a:chOff x="5608778" y="2067287"/>
            <a:chExt cx="1155854" cy="1392828"/>
          </a:xfrm>
        </p:grpSpPr>
        <p:pic>
          <p:nvPicPr>
            <p:cNvPr id="1521" name="Google Shape;1521;p12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632003" y="2729686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2" name="Google Shape;1522;p12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996311" y="3044825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3" name="Google Shape;1523;p1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96906" y="2267585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4" name="Google Shape;1524;p1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31144" y="2539728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5" name="Google Shape;1525;p1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08778" y="2239282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6" name="Google Shape;1526;p12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050739" y="2067287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7" name="Google Shape;1527;p1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07790" y="2794454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28" name="Google Shape;1528;p129"/>
          <p:cNvGrpSpPr/>
          <p:nvPr/>
        </p:nvGrpSpPr>
        <p:grpSpPr>
          <a:xfrm>
            <a:off x="5225967" y="3800855"/>
            <a:ext cx="674712" cy="776956"/>
            <a:chOff x="5536704" y="3754832"/>
            <a:chExt cx="1218991" cy="1403714"/>
          </a:xfrm>
        </p:grpSpPr>
        <p:pic>
          <p:nvPicPr>
            <p:cNvPr id="1529" name="Google Shape;1529;p1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43977" y="4743256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0" name="Google Shape;1530;p1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15525" y="3754832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1" name="Google Shape;1531;p12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689101" y="4532069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2" name="Google Shape;1532;p1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36704" y="4072695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3" name="Google Shape;1533;p1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94500" y="4486352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4" name="Google Shape;1534;p12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998259" y="4222918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5" name="Google Shape;1535;p1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98853" y="3942067"/>
              <a:ext cx="356842" cy="41529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130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Examples of RCTs in health care</a:t>
            </a:r>
            <a:endParaRPr/>
          </a:p>
        </p:txBody>
      </p:sp>
      <p:sp>
        <p:nvSpPr>
          <p:cNvPr id="1541" name="Google Shape;1541;p130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31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Examples of RCTs in health care</a:t>
            </a:r>
            <a:endParaRPr/>
          </a:p>
        </p:txBody>
      </p:sp>
      <p:sp>
        <p:nvSpPr>
          <p:cNvPr id="1547" name="Google Shape;1547;p131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8" name="Google Shape;1548;p131"/>
          <p:cNvSpPr/>
          <p:nvPr/>
        </p:nvSpPr>
        <p:spPr>
          <a:xfrm>
            <a:off x="457200" y="1064550"/>
            <a:ext cx="4185900" cy="1756200"/>
          </a:xfrm>
          <a:prstGeom prst="roundRect">
            <a:avLst>
              <a:gd fmla="val 16667" name="adj"/>
            </a:avLst>
          </a:prstGeom>
          <a:solidFill>
            <a:srgbClr val="2FAA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Bundled Payment 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 Reform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9" name="Google Shape;1549;p131"/>
          <p:cNvSpPr/>
          <p:nvPr/>
        </p:nvSpPr>
        <p:spPr>
          <a:xfrm>
            <a:off x="457200" y="3076750"/>
            <a:ext cx="3295800" cy="1756200"/>
          </a:xfrm>
          <a:prstGeom prst="roundRect">
            <a:avLst>
              <a:gd fmla="val 16667" name="adj"/>
            </a:avLst>
          </a:prstGeom>
          <a:solidFill>
            <a:srgbClr val="93D5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Reducing Opioid Overprescribing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0" name="Google Shape;1550;p131"/>
          <p:cNvSpPr/>
          <p:nvPr/>
        </p:nvSpPr>
        <p:spPr>
          <a:xfrm>
            <a:off x="3943350" y="1064550"/>
            <a:ext cx="4567800" cy="377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bundling payments for hip and knee replacements improve quality of care and reduce costs?</a:t>
            </a:r>
            <a:endParaRPr b="1"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132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Examples of RCTs in health care</a:t>
            </a:r>
            <a:endParaRPr/>
          </a:p>
        </p:txBody>
      </p:sp>
      <p:sp>
        <p:nvSpPr>
          <p:cNvPr id="1556" name="Google Shape;1556;p132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7" name="Google Shape;1557;p132"/>
          <p:cNvSpPr/>
          <p:nvPr/>
        </p:nvSpPr>
        <p:spPr>
          <a:xfrm>
            <a:off x="457200" y="1064550"/>
            <a:ext cx="3295800" cy="1756200"/>
          </a:xfrm>
          <a:prstGeom prst="roundRect">
            <a:avLst>
              <a:gd fmla="val 16667" name="adj"/>
            </a:avLst>
          </a:prstGeom>
          <a:solidFill>
            <a:srgbClr val="93D5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Bundled Payment 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 Reform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8" name="Google Shape;1558;p132"/>
          <p:cNvSpPr/>
          <p:nvPr/>
        </p:nvSpPr>
        <p:spPr>
          <a:xfrm>
            <a:off x="457200" y="3076750"/>
            <a:ext cx="4880400" cy="1756200"/>
          </a:xfrm>
          <a:prstGeom prst="roundRect">
            <a:avLst>
              <a:gd fmla="val 16667" name="adj"/>
            </a:avLst>
          </a:prstGeom>
          <a:solidFill>
            <a:srgbClr val="2FAA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Reducing Opioid 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Overprescribing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9" name="Google Shape;1559;p132"/>
          <p:cNvSpPr/>
          <p:nvPr/>
        </p:nvSpPr>
        <p:spPr>
          <a:xfrm>
            <a:off x="3943350" y="1064550"/>
            <a:ext cx="4567800" cy="377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strongly worded peer comparison letters change prescribing behavior?</a:t>
            </a:r>
            <a:endParaRPr b="1"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33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E35925"/>
                </a:solidFill>
              </a:rPr>
              <a:t>Achieving Medicaid goals: The role of RCTs</a:t>
            </a:r>
            <a:endParaRPr/>
          </a:p>
        </p:txBody>
      </p:sp>
      <p:sp>
        <p:nvSpPr>
          <p:cNvPr id="1565" name="Google Shape;1565;p133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34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E35925"/>
                </a:solidFill>
              </a:rPr>
              <a:t>Achieving Medicaid goals: The role of RCTs</a:t>
            </a:r>
            <a:endParaRPr/>
          </a:p>
        </p:txBody>
      </p:sp>
      <p:sp>
        <p:nvSpPr>
          <p:cNvPr id="1571" name="Google Shape;1571;p134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2" name="Google Shape;1572;p134"/>
          <p:cNvSpPr/>
          <p:nvPr/>
        </p:nvSpPr>
        <p:spPr>
          <a:xfrm>
            <a:off x="3957425" y="1015100"/>
            <a:ext cx="4394700" cy="1756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Oregon Medicaid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3" name="Google Shape;1573;p134"/>
          <p:cNvSpPr/>
          <p:nvPr/>
        </p:nvSpPr>
        <p:spPr>
          <a:xfrm>
            <a:off x="4881425" y="2925013"/>
            <a:ext cx="3470700" cy="17562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Massachusetts 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 Connector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4" name="Google Shape;1574;p134"/>
          <p:cNvSpPr/>
          <p:nvPr/>
        </p:nvSpPr>
        <p:spPr>
          <a:xfrm>
            <a:off x="360150" y="1015100"/>
            <a:ext cx="4312800" cy="3666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impacts of health insurance on health, health care use, and financial wellbeing?</a:t>
            </a:r>
            <a:endParaRPr b="1"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ibility criteria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135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Achieving Medicaid goals: The role of RCTs</a:t>
            </a:r>
            <a:endParaRPr sz="2100">
              <a:solidFill>
                <a:srgbClr val="E35925"/>
              </a:solidFill>
            </a:endParaRPr>
          </a:p>
        </p:txBody>
      </p:sp>
      <p:sp>
        <p:nvSpPr>
          <p:cNvPr id="1580" name="Google Shape;1580;p135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1" name="Google Shape;1581;p135"/>
          <p:cNvSpPr/>
          <p:nvPr/>
        </p:nvSpPr>
        <p:spPr>
          <a:xfrm>
            <a:off x="4881425" y="1015100"/>
            <a:ext cx="3470700" cy="1756200"/>
          </a:xfrm>
          <a:prstGeom prst="roundRect">
            <a:avLst>
              <a:gd fmla="val 16667" name="adj"/>
            </a:avLst>
          </a:prstGeom>
          <a:solidFill>
            <a:srgbClr val="EE98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Oregon Medicaid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2" name="Google Shape;1582;p135"/>
          <p:cNvSpPr/>
          <p:nvPr/>
        </p:nvSpPr>
        <p:spPr>
          <a:xfrm>
            <a:off x="3369200" y="2925025"/>
            <a:ext cx="4983000" cy="1756200"/>
          </a:xfrm>
          <a:prstGeom prst="roundRect">
            <a:avLst>
              <a:gd fmla="val 16667" name="adj"/>
            </a:avLst>
          </a:prstGeom>
          <a:solidFill>
            <a:srgbClr val="E359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Massachusetts 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 Connector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3" name="Google Shape;1583;p135"/>
          <p:cNvSpPr/>
          <p:nvPr/>
        </p:nvSpPr>
        <p:spPr>
          <a:xfrm>
            <a:off x="360150" y="1015100"/>
            <a:ext cx="4312800" cy="3666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E359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administrative simplifications and behavioral nudges impact enrollment in subsidized insurance plans?</a:t>
            </a:r>
            <a:endParaRPr b="1"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1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90" name="Google Shape;590;p91"/>
          <p:cNvCxnSpPr/>
          <p:nvPr/>
        </p:nvCxnSpPr>
        <p:spPr>
          <a:xfrm>
            <a:off x="4559969" y="2216218"/>
            <a:ext cx="3154800" cy="0"/>
          </a:xfrm>
          <a:prstGeom prst="straightConnector1">
            <a:avLst/>
          </a:prstGeom>
          <a:noFill/>
          <a:ln cap="flat" cmpd="sng" w="12700">
            <a:solidFill>
              <a:srgbClr val="2FAA9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91" name="Google Shape;591;p91"/>
          <p:cNvCxnSpPr/>
          <p:nvPr/>
        </p:nvCxnSpPr>
        <p:spPr>
          <a:xfrm>
            <a:off x="7646069" y="2216218"/>
            <a:ext cx="1474500" cy="0"/>
          </a:xfrm>
          <a:prstGeom prst="straightConnector1">
            <a:avLst/>
          </a:prstGeom>
          <a:noFill/>
          <a:ln cap="flat" cmpd="sng" w="12700">
            <a:solidFill>
              <a:srgbClr val="2FAA9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92" name="Google Shape;592;p91"/>
          <p:cNvCxnSpPr/>
          <p:nvPr/>
        </p:nvCxnSpPr>
        <p:spPr>
          <a:xfrm>
            <a:off x="1416718" y="2216218"/>
            <a:ext cx="3154800" cy="0"/>
          </a:xfrm>
          <a:prstGeom prst="straightConnector1">
            <a:avLst/>
          </a:prstGeom>
          <a:noFill/>
          <a:ln cap="flat" cmpd="sng" w="12700">
            <a:solidFill>
              <a:srgbClr val="2FAA9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93" name="Google Shape;593;p91"/>
          <p:cNvCxnSpPr/>
          <p:nvPr/>
        </p:nvCxnSpPr>
        <p:spPr>
          <a:xfrm>
            <a:off x="-12031" y="2216218"/>
            <a:ext cx="1474500" cy="0"/>
          </a:xfrm>
          <a:prstGeom prst="straightConnector1">
            <a:avLst/>
          </a:prstGeom>
          <a:noFill/>
          <a:ln cap="flat" cmpd="sng" w="12700">
            <a:solidFill>
              <a:srgbClr val="2FAA9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94" name="Google Shape;594;p91"/>
          <p:cNvSpPr txBox="1"/>
          <p:nvPr/>
        </p:nvSpPr>
        <p:spPr>
          <a:xfrm>
            <a:off x="459075" y="226074"/>
            <a:ext cx="82296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3592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J-PAL’s mission is to reduce poverty by ensuring that policy is informed by scientific evidence</a:t>
            </a:r>
            <a:endParaRPr sz="2400">
              <a:solidFill>
                <a:srgbClr val="E3592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95" name="Google Shape;595;p91"/>
          <p:cNvGrpSpPr/>
          <p:nvPr/>
        </p:nvGrpSpPr>
        <p:grpSpPr>
          <a:xfrm>
            <a:off x="7079184" y="1771269"/>
            <a:ext cx="857142" cy="857142"/>
            <a:chOff x="9448800" y="2189210"/>
            <a:chExt cx="1498500" cy="1498500"/>
          </a:xfrm>
        </p:grpSpPr>
        <p:sp>
          <p:nvSpPr>
            <p:cNvPr id="596" name="Google Shape;596;p91"/>
            <p:cNvSpPr/>
            <p:nvPr/>
          </p:nvSpPr>
          <p:spPr>
            <a:xfrm>
              <a:off x="9448800" y="2189210"/>
              <a:ext cx="1498500" cy="14985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2FA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597" name="Google Shape;597;p9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57716" y="2509544"/>
              <a:ext cx="893955" cy="8939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8" name="Google Shape;598;p91"/>
          <p:cNvSpPr/>
          <p:nvPr/>
        </p:nvSpPr>
        <p:spPr>
          <a:xfrm>
            <a:off x="879750" y="2819425"/>
            <a:ext cx="1876500" cy="15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</a:t>
            </a:r>
            <a:br>
              <a:rPr b="1" lang="en"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fund and run randomized evaluations across major policy areas to identify effective ways to help people experiencing poverty.</a:t>
            </a:r>
            <a:endParaRPr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99" name="Google Shape;599;p91"/>
          <p:cNvGrpSpPr/>
          <p:nvPr/>
        </p:nvGrpSpPr>
        <p:grpSpPr>
          <a:xfrm>
            <a:off x="1186434" y="1771398"/>
            <a:ext cx="857250" cy="857250"/>
            <a:chOff x="1143000" y="2544744"/>
            <a:chExt cx="1143000" cy="1143000"/>
          </a:xfrm>
        </p:grpSpPr>
        <p:sp>
          <p:nvSpPr>
            <p:cNvPr id="600" name="Google Shape;600;p91"/>
            <p:cNvSpPr/>
            <p:nvPr/>
          </p:nvSpPr>
          <p:spPr>
            <a:xfrm>
              <a:off x="1143000" y="2544744"/>
              <a:ext cx="1143000" cy="11430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2FA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01" name="Google Shape;601;p9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52848" y="2765067"/>
              <a:ext cx="678445" cy="678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2" name="Google Shape;602;p91"/>
          <p:cNvSpPr txBox="1"/>
          <p:nvPr/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8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3" name="Google Shape;603;p91"/>
          <p:cNvGrpSpPr/>
          <p:nvPr/>
        </p:nvGrpSpPr>
        <p:grpSpPr>
          <a:xfrm>
            <a:off x="4126663" y="1774147"/>
            <a:ext cx="854445" cy="854445"/>
            <a:chOff x="5337695" y="2189210"/>
            <a:chExt cx="1498500" cy="1498500"/>
          </a:xfrm>
        </p:grpSpPr>
        <p:sp>
          <p:nvSpPr>
            <p:cNvPr id="604" name="Google Shape;604;p91"/>
            <p:cNvSpPr/>
            <p:nvPr/>
          </p:nvSpPr>
          <p:spPr>
            <a:xfrm>
              <a:off x="5337695" y="2189210"/>
              <a:ext cx="1498500" cy="14985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2FA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05" name="Google Shape;605;p9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56805" y="2444402"/>
              <a:ext cx="1060315" cy="10603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36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589" name="Google Shape;1589;p136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137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595" name="Google Shape;1595;p137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6" name="Google Shape;1596;p137"/>
          <p:cNvSpPr/>
          <p:nvPr/>
        </p:nvSpPr>
        <p:spPr>
          <a:xfrm>
            <a:off x="1344325" y="1285875"/>
            <a:ext cx="7043100" cy="828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The value of evaluation and randomization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7" name="Google Shape;1597;p137"/>
          <p:cNvSpPr/>
          <p:nvPr/>
        </p:nvSpPr>
        <p:spPr>
          <a:xfrm>
            <a:off x="603975" y="1168975"/>
            <a:ext cx="1139700" cy="1081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8" name="Google Shape;1598;p137"/>
          <p:cNvSpPr/>
          <p:nvPr/>
        </p:nvSpPr>
        <p:spPr>
          <a:xfrm>
            <a:off x="1344325" y="2505075"/>
            <a:ext cx="7043100" cy="828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Randomized evaluations in health care delivery.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9" name="Google Shape;1599;p137"/>
          <p:cNvSpPr/>
          <p:nvPr/>
        </p:nvSpPr>
        <p:spPr>
          <a:xfrm>
            <a:off x="603975" y="2388175"/>
            <a:ext cx="1139700" cy="1081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0" name="Google Shape;1600;p137"/>
          <p:cNvSpPr/>
          <p:nvPr/>
        </p:nvSpPr>
        <p:spPr>
          <a:xfrm>
            <a:off x="1344325" y="3724275"/>
            <a:ext cx="7043100" cy="828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Achieving Medicaid Goals Through Test And Learn.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1" name="Google Shape;1601;p137"/>
          <p:cNvSpPr/>
          <p:nvPr/>
        </p:nvSpPr>
        <p:spPr>
          <a:xfrm>
            <a:off x="603975" y="3607375"/>
            <a:ext cx="1139700" cy="1081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38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35925"/>
                </a:solidFill>
              </a:rPr>
              <a:t>Evidence-based Solutions in Health Care Delivery</a:t>
            </a:r>
            <a:endParaRPr>
              <a:solidFill>
                <a:srgbClr val="E35925"/>
              </a:solidFill>
            </a:endParaRPr>
          </a:p>
        </p:txBody>
      </p:sp>
      <p:sp>
        <p:nvSpPr>
          <p:cNvPr id="1607" name="Google Shape;1607;p138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08" name="Google Shape;1608;p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550" y="1081729"/>
            <a:ext cx="2409825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9" name="Google Shape;1609;p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5675" y="1081725"/>
            <a:ext cx="331470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139"/>
          <p:cNvSpPr txBox="1"/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35925"/>
                </a:solidFill>
              </a:rPr>
              <a:t>Achieving Medicaid goals Through Test and Learn</a:t>
            </a:r>
            <a:endParaRPr>
              <a:solidFill>
                <a:srgbClr val="E35925"/>
              </a:solidFill>
            </a:endParaRPr>
          </a:p>
        </p:txBody>
      </p:sp>
      <p:sp>
        <p:nvSpPr>
          <p:cNvPr id="1615" name="Google Shape;1615;p139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16" name="Google Shape;1616;p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950" y="1124675"/>
            <a:ext cx="2977875" cy="29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7" name="Google Shape;1617;p139"/>
          <p:cNvSpPr txBox="1"/>
          <p:nvPr/>
        </p:nvSpPr>
        <p:spPr>
          <a:xfrm>
            <a:off x="152400" y="1524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8" name="Google Shape;1618;p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8214" y="1146301"/>
            <a:ext cx="2850875" cy="285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140"/>
          <p:cNvSpPr txBox="1"/>
          <p:nvPr>
            <p:ph type="ctrTitle"/>
          </p:nvPr>
        </p:nvSpPr>
        <p:spPr>
          <a:xfrm>
            <a:off x="632062" y="1915222"/>
            <a:ext cx="6478800" cy="1102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</a:t>
            </a:r>
            <a:r>
              <a:rPr lang="en"/>
              <a:t>o</a:t>
            </a:r>
            <a:r>
              <a:rPr lang="en"/>
              <a:t>ns?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141"/>
          <p:cNvSpPr txBox="1"/>
          <p:nvPr>
            <p:ph type="ctrTitle"/>
          </p:nvPr>
        </p:nvSpPr>
        <p:spPr>
          <a:xfrm>
            <a:off x="632062" y="1915222"/>
            <a:ext cx="6478800" cy="1102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629" name="Google Shape;1629;p141"/>
          <p:cNvSpPr txBox="1"/>
          <p:nvPr/>
        </p:nvSpPr>
        <p:spPr>
          <a:xfrm>
            <a:off x="679750" y="3348700"/>
            <a:ext cx="50076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anoriega</a:t>
            </a:r>
            <a:r>
              <a:rPr b="1" lang="en" sz="1600">
                <a:solidFill>
                  <a:schemeClr val="hlink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@povertyactionlab.org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142"/>
          <p:cNvSpPr txBox="1"/>
          <p:nvPr>
            <p:ph type="ctrTitle"/>
          </p:nvPr>
        </p:nvSpPr>
        <p:spPr>
          <a:xfrm>
            <a:off x="632062" y="1915222"/>
            <a:ext cx="6478800" cy="1102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635" name="Google Shape;1635;p142"/>
          <p:cNvSpPr txBox="1"/>
          <p:nvPr/>
        </p:nvSpPr>
        <p:spPr>
          <a:xfrm>
            <a:off x="679750" y="3348700"/>
            <a:ext cx="50076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vquan</a:t>
            </a: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@povertyactionlab.org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2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11" name="Google Shape;611;p92"/>
          <p:cNvCxnSpPr/>
          <p:nvPr/>
        </p:nvCxnSpPr>
        <p:spPr>
          <a:xfrm>
            <a:off x="4559969" y="2216218"/>
            <a:ext cx="3154800" cy="0"/>
          </a:xfrm>
          <a:prstGeom prst="straightConnector1">
            <a:avLst/>
          </a:prstGeom>
          <a:noFill/>
          <a:ln cap="flat" cmpd="sng" w="12700">
            <a:solidFill>
              <a:srgbClr val="2FAA9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12" name="Google Shape;612;p92"/>
          <p:cNvCxnSpPr/>
          <p:nvPr/>
        </p:nvCxnSpPr>
        <p:spPr>
          <a:xfrm>
            <a:off x="7646069" y="2216218"/>
            <a:ext cx="1474500" cy="0"/>
          </a:xfrm>
          <a:prstGeom prst="straightConnector1">
            <a:avLst/>
          </a:prstGeom>
          <a:noFill/>
          <a:ln cap="flat" cmpd="sng" w="12700">
            <a:solidFill>
              <a:srgbClr val="2FAA9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13" name="Google Shape;613;p92"/>
          <p:cNvCxnSpPr/>
          <p:nvPr/>
        </p:nvCxnSpPr>
        <p:spPr>
          <a:xfrm>
            <a:off x="1416718" y="2216218"/>
            <a:ext cx="3154800" cy="0"/>
          </a:xfrm>
          <a:prstGeom prst="straightConnector1">
            <a:avLst/>
          </a:prstGeom>
          <a:noFill/>
          <a:ln cap="flat" cmpd="sng" w="12700">
            <a:solidFill>
              <a:srgbClr val="2FAA9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14" name="Google Shape;614;p92"/>
          <p:cNvCxnSpPr/>
          <p:nvPr/>
        </p:nvCxnSpPr>
        <p:spPr>
          <a:xfrm>
            <a:off x="-12031" y="2216218"/>
            <a:ext cx="1474500" cy="0"/>
          </a:xfrm>
          <a:prstGeom prst="straightConnector1">
            <a:avLst/>
          </a:prstGeom>
          <a:noFill/>
          <a:ln cap="flat" cmpd="sng" w="12700">
            <a:solidFill>
              <a:srgbClr val="2FAA9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15" name="Google Shape;615;p92"/>
          <p:cNvSpPr txBox="1"/>
          <p:nvPr/>
        </p:nvSpPr>
        <p:spPr>
          <a:xfrm>
            <a:off x="459075" y="226074"/>
            <a:ext cx="82296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3592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J-PAL’s mission is to reduce poverty by ensuring that policy is informed by scientific evidence</a:t>
            </a:r>
            <a:endParaRPr sz="2400">
              <a:solidFill>
                <a:srgbClr val="E3592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6" name="Google Shape;616;p92"/>
          <p:cNvSpPr/>
          <p:nvPr/>
        </p:nvSpPr>
        <p:spPr>
          <a:xfrm>
            <a:off x="3777825" y="2834325"/>
            <a:ext cx="2157000" cy="15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Policy outreach</a:t>
            </a:r>
            <a:br>
              <a:rPr b="1" lang="en"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synthesize research results and build partnerships to inform decision-making and scale-up of proven programs.</a:t>
            </a:r>
            <a:endParaRPr b="1"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17" name="Google Shape;617;p92"/>
          <p:cNvGrpSpPr/>
          <p:nvPr/>
        </p:nvGrpSpPr>
        <p:grpSpPr>
          <a:xfrm>
            <a:off x="7079184" y="1771269"/>
            <a:ext cx="857142" cy="857142"/>
            <a:chOff x="9448800" y="2189210"/>
            <a:chExt cx="1498500" cy="1498500"/>
          </a:xfrm>
        </p:grpSpPr>
        <p:sp>
          <p:nvSpPr>
            <p:cNvPr id="618" name="Google Shape;618;p92"/>
            <p:cNvSpPr/>
            <p:nvPr/>
          </p:nvSpPr>
          <p:spPr>
            <a:xfrm>
              <a:off x="9448800" y="2189210"/>
              <a:ext cx="1498500" cy="14985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2FA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19" name="Google Shape;619;p9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57716" y="2509544"/>
              <a:ext cx="893955" cy="8939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0" name="Google Shape;620;p92"/>
          <p:cNvSpPr/>
          <p:nvPr/>
        </p:nvSpPr>
        <p:spPr>
          <a:xfrm>
            <a:off x="879750" y="2819425"/>
            <a:ext cx="1876500" cy="15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</a:t>
            </a:r>
            <a:br>
              <a:rPr b="1" lang="en"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fund and run randomized evaluations across major policy areas to identify effective ways to help people experiencing poverty.</a:t>
            </a:r>
            <a:endParaRPr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21" name="Google Shape;621;p92"/>
          <p:cNvGrpSpPr/>
          <p:nvPr/>
        </p:nvGrpSpPr>
        <p:grpSpPr>
          <a:xfrm>
            <a:off x="1186434" y="1771398"/>
            <a:ext cx="857250" cy="857250"/>
            <a:chOff x="1143000" y="2544744"/>
            <a:chExt cx="1143000" cy="1143000"/>
          </a:xfrm>
        </p:grpSpPr>
        <p:sp>
          <p:nvSpPr>
            <p:cNvPr id="622" name="Google Shape;622;p92"/>
            <p:cNvSpPr/>
            <p:nvPr/>
          </p:nvSpPr>
          <p:spPr>
            <a:xfrm>
              <a:off x="1143000" y="2544744"/>
              <a:ext cx="1143000" cy="11430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2FA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3" name="Google Shape;623;p9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52848" y="2765067"/>
              <a:ext cx="678445" cy="678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4" name="Google Shape;624;p92"/>
          <p:cNvSpPr txBox="1"/>
          <p:nvPr/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8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25" name="Google Shape;625;p92"/>
          <p:cNvGrpSpPr/>
          <p:nvPr/>
        </p:nvGrpSpPr>
        <p:grpSpPr>
          <a:xfrm>
            <a:off x="4126663" y="1774147"/>
            <a:ext cx="854445" cy="854445"/>
            <a:chOff x="5337695" y="2189210"/>
            <a:chExt cx="1498500" cy="1498500"/>
          </a:xfrm>
        </p:grpSpPr>
        <p:sp>
          <p:nvSpPr>
            <p:cNvPr id="626" name="Google Shape;626;p92"/>
            <p:cNvSpPr/>
            <p:nvPr/>
          </p:nvSpPr>
          <p:spPr>
            <a:xfrm>
              <a:off x="5337695" y="2189210"/>
              <a:ext cx="1498500" cy="14985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2FA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7" name="Google Shape;627;p9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56805" y="2444402"/>
              <a:ext cx="1060315" cy="10603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93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3" name="Google Shape;633;p93"/>
          <p:cNvCxnSpPr/>
          <p:nvPr/>
        </p:nvCxnSpPr>
        <p:spPr>
          <a:xfrm>
            <a:off x="4559969" y="2216218"/>
            <a:ext cx="3154800" cy="0"/>
          </a:xfrm>
          <a:prstGeom prst="straightConnector1">
            <a:avLst/>
          </a:prstGeom>
          <a:noFill/>
          <a:ln cap="flat" cmpd="sng" w="12700">
            <a:solidFill>
              <a:srgbClr val="2FAA9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34" name="Google Shape;634;p93"/>
          <p:cNvCxnSpPr/>
          <p:nvPr/>
        </p:nvCxnSpPr>
        <p:spPr>
          <a:xfrm>
            <a:off x="7646069" y="2216218"/>
            <a:ext cx="1474500" cy="0"/>
          </a:xfrm>
          <a:prstGeom prst="straightConnector1">
            <a:avLst/>
          </a:prstGeom>
          <a:noFill/>
          <a:ln cap="flat" cmpd="sng" w="12700">
            <a:solidFill>
              <a:srgbClr val="2FAA9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35" name="Google Shape;635;p93"/>
          <p:cNvCxnSpPr/>
          <p:nvPr/>
        </p:nvCxnSpPr>
        <p:spPr>
          <a:xfrm>
            <a:off x="1416718" y="2216218"/>
            <a:ext cx="3154800" cy="0"/>
          </a:xfrm>
          <a:prstGeom prst="straightConnector1">
            <a:avLst/>
          </a:prstGeom>
          <a:noFill/>
          <a:ln cap="flat" cmpd="sng" w="12700">
            <a:solidFill>
              <a:srgbClr val="2FAA9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36" name="Google Shape;636;p93"/>
          <p:cNvCxnSpPr/>
          <p:nvPr/>
        </p:nvCxnSpPr>
        <p:spPr>
          <a:xfrm>
            <a:off x="-12031" y="2216218"/>
            <a:ext cx="1474500" cy="0"/>
          </a:xfrm>
          <a:prstGeom prst="straightConnector1">
            <a:avLst/>
          </a:prstGeom>
          <a:noFill/>
          <a:ln cap="flat" cmpd="sng" w="12700">
            <a:solidFill>
              <a:srgbClr val="2FAA9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37" name="Google Shape;637;p93"/>
          <p:cNvSpPr txBox="1"/>
          <p:nvPr/>
        </p:nvSpPr>
        <p:spPr>
          <a:xfrm>
            <a:off x="459075" y="226074"/>
            <a:ext cx="82296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3592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J-PAL’s mission is to reduce poverty by ensuring that policy is informed by scientific evidence</a:t>
            </a:r>
            <a:endParaRPr sz="2400">
              <a:solidFill>
                <a:srgbClr val="E3592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93"/>
          <p:cNvSpPr/>
          <p:nvPr/>
        </p:nvSpPr>
        <p:spPr>
          <a:xfrm>
            <a:off x="3777825" y="2834325"/>
            <a:ext cx="2157000" cy="15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Policy outreach</a:t>
            </a:r>
            <a:br>
              <a:rPr b="1" lang="en"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synthesize research results and build partnerships to inform decision-making and scale-up of proven programs.</a:t>
            </a:r>
            <a:endParaRPr b="1"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9" name="Google Shape;639;p93"/>
          <p:cNvSpPr/>
          <p:nvPr/>
        </p:nvSpPr>
        <p:spPr>
          <a:xfrm>
            <a:off x="6824900" y="2849255"/>
            <a:ext cx="2033700" cy="16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Capacity building </a:t>
            </a:r>
            <a:br>
              <a:rPr b="1" lang="en"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lead evaluation trainings to build the capacity of organizations to generate and use evidence.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40" name="Google Shape;640;p93"/>
          <p:cNvGrpSpPr/>
          <p:nvPr/>
        </p:nvGrpSpPr>
        <p:grpSpPr>
          <a:xfrm>
            <a:off x="7079184" y="1771269"/>
            <a:ext cx="857142" cy="857142"/>
            <a:chOff x="9448800" y="2189210"/>
            <a:chExt cx="1498500" cy="1498500"/>
          </a:xfrm>
        </p:grpSpPr>
        <p:sp>
          <p:nvSpPr>
            <p:cNvPr id="641" name="Google Shape;641;p93"/>
            <p:cNvSpPr/>
            <p:nvPr/>
          </p:nvSpPr>
          <p:spPr>
            <a:xfrm>
              <a:off x="9448800" y="2189210"/>
              <a:ext cx="1498500" cy="14985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2FA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42" name="Google Shape;642;p9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57716" y="2509544"/>
              <a:ext cx="893955" cy="8939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3" name="Google Shape;643;p93"/>
          <p:cNvSpPr/>
          <p:nvPr/>
        </p:nvSpPr>
        <p:spPr>
          <a:xfrm>
            <a:off x="879750" y="2819425"/>
            <a:ext cx="1876500" cy="15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</a:t>
            </a:r>
            <a:br>
              <a:rPr b="1" lang="en"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fund and run randomized evaluations across major policy areas to identify effective ways to help people experiencing poverty.</a:t>
            </a:r>
            <a:endParaRPr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44" name="Google Shape;644;p93"/>
          <p:cNvGrpSpPr/>
          <p:nvPr/>
        </p:nvGrpSpPr>
        <p:grpSpPr>
          <a:xfrm>
            <a:off x="1186434" y="1771398"/>
            <a:ext cx="857250" cy="857250"/>
            <a:chOff x="1143000" y="2544744"/>
            <a:chExt cx="1143000" cy="1143000"/>
          </a:xfrm>
        </p:grpSpPr>
        <p:sp>
          <p:nvSpPr>
            <p:cNvPr id="645" name="Google Shape;645;p93"/>
            <p:cNvSpPr/>
            <p:nvPr/>
          </p:nvSpPr>
          <p:spPr>
            <a:xfrm>
              <a:off x="1143000" y="2544744"/>
              <a:ext cx="1143000" cy="11430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2FA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46" name="Google Shape;646;p9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52848" y="2765067"/>
              <a:ext cx="678445" cy="678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7" name="Google Shape;647;p93"/>
          <p:cNvSpPr txBox="1"/>
          <p:nvPr/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8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48" name="Google Shape;648;p93"/>
          <p:cNvGrpSpPr/>
          <p:nvPr/>
        </p:nvGrpSpPr>
        <p:grpSpPr>
          <a:xfrm>
            <a:off x="4126663" y="1774147"/>
            <a:ext cx="854445" cy="854445"/>
            <a:chOff x="5337695" y="2189210"/>
            <a:chExt cx="1498500" cy="1498500"/>
          </a:xfrm>
        </p:grpSpPr>
        <p:sp>
          <p:nvSpPr>
            <p:cNvPr id="649" name="Google Shape;649;p93"/>
            <p:cNvSpPr/>
            <p:nvPr/>
          </p:nvSpPr>
          <p:spPr>
            <a:xfrm>
              <a:off x="5337695" y="2189210"/>
              <a:ext cx="1498500" cy="14985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2FA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50" name="Google Shape;650;p9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56805" y="2444402"/>
              <a:ext cx="1060315" cy="10603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94"/>
          <p:cNvSpPr txBox="1"/>
          <p:nvPr>
            <p:ph type="title"/>
          </p:nvPr>
        </p:nvSpPr>
        <p:spPr>
          <a:xfrm>
            <a:off x="457200" y="154450"/>
            <a:ext cx="8686800" cy="864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Anchored by a global network of researchers</a:t>
            </a:r>
            <a:endParaRPr/>
          </a:p>
        </p:txBody>
      </p:sp>
      <p:pic>
        <p:nvPicPr>
          <p:cNvPr id="656" name="Google Shape;65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4147" y="3083030"/>
            <a:ext cx="1037430" cy="69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7301" y="3098651"/>
            <a:ext cx="633398" cy="660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4375" y="3308116"/>
            <a:ext cx="1086519" cy="24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5241" y="4215592"/>
            <a:ext cx="778300" cy="56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9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96475" y="2198717"/>
            <a:ext cx="1062318" cy="40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9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68980" y="1152318"/>
            <a:ext cx="781836" cy="652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9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56613" y="2189720"/>
            <a:ext cx="955556" cy="42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9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03232" y="1179863"/>
            <a:ext cx="1062318" cy="59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9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829255" y="2046181"/>
            <a:ext cx="1061286" cy="70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9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922266" y="4307413"/>
            <a:ext cx="875262" cy="381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9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146895" y="1403785"/>
            <a:ext cx="1011932" cy="14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9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584548" y="2186064"/>
            <a:ext cx="1043225" cy="427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94"/>
          <p:cNvPicPr preferRelativeResize="0"/>
          <p:nvPr/>
        </p:nvPicPr>
        <p:blipFill rotWithShape="1">
          <a:blip r:embed="rId15">
            <a:alphaModFix/>
          </a:blip>
          <a:srcRect b="37739" l="0" r="0" t="36996"/>
          <a:stretch/>
        </p:blipFill>
        <p:spPr>
          <a:xfrm>
            <a:off x="2873897" y="2271000"/>
            <a:ext cx="1020756" cy="257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9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454800" y="1384445"/>
            <a:ext cx="918399" cy="188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94"/>
          <p:cNvPicPr preferRelativeResize="0"/>
          <p:nvPr/>
        </p:nvPicPr>
        <p:blipFill rotWithShape="1">
          <a:blip r:embed="rId17">
            <a:alphaModFix/>
          </a:blip>
          <a:srcRect b="37389" l="0" r="0" t="35493"/>
          <a:stretch/>
        </p:blipFill>
        <p:spPr>
          <a:xfrm>
            <a:off x="2893917" y="4365139"/>
            <a:ext cx="980719" cy="265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94"/>
          <p:cNvPicPr preferRelativeResize="0"/>
          <p:nvPr/>
        </p:nvPicPr>
        <p:blipFill rotWithShape="1">
          <a:blip r:embed="rId18">
            <a:alphaModFix/>
          </a:blip>
          <a:srcRect b="32840" l="0" r="0" t="30661"/>
          <a:stretch/>
        </p:blipFill>
        <p:spPr>
          <a:xfrm>
            <a:off x="341125" y="3248807"/>
            <a:ext cx="986531" cy="360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94"/>
          <p:cNvPicPr preferRelativeResize="0"/>
          <p:nvPr/>
        </p:nvPicPr>
        <p:blipFill rotWithShape="1">
          <a:blip r:embed="rId19">
            <a:alphaModFix/>
          </a:blip>
          <a:srcRect b="28567" l="2466" r="53260" t="27354"/>
          <a:stretch/>
        </p:blipFill>
        <p:spPr>
          <a:xfrm>
            <a:off x="8043199" y="3113534"/>
            <a:ext cx="633400" cy="63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94"/>
          <p:cNvPicPr preferRelativeResize="0"/>
          <p:nvPr/>
        </p:nvPicPr>
        <p:blipFill rotWithShape="1">
          <a:blip r:embed="rId20">
            <a:alphaModFix/>
          </a:blip>
          <a:srcRect b="31954" l="0" r="0" t="0"/>
          <a:stretch/>
        </p:blipFill>
        <p:spPr>
          <a:xfrm>
            <a:off x="4210999" y="2223839"/>
            <a:ext cx="883725" cy="352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9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674122" y="4244849"/>
            <a:ext cx="864076" cy="506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9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481962" y="2209945"/>
            <a:ext cx="864076" cy="37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9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579352" y="4177843"/>
            <a:ext cx="669296" cy="64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9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660227" y="1327512"/>
            <a:ext cx="934816" cy="302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9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688051" y="3292452"/>
            <a:ext cx="836220" cy="272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9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6671504" y="4300349"/>
            <a:ext cx="912262" cy="39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9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872123" y="3296005"/>
            <a:ext cx="1024304" cy="265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9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4109024" y="4390145"/>
            <a:ext cx="1087678" cy="21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9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629686" y="1279655"/>
            <a:ext cx="998088" cy="397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9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865560" y="1367418"/>
            <a:ext cx="1037430" cy="222443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94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95"/>
          <p:cNvSpPr txBox="1"/>
          <p:nvPr>
            <p:ph type="title"/>
          </p:nvPr>
        </p:nvSpPr>
        <p:spPr>
          <a:xfrm>
            <a:off x="457200" y="154450"/>
            <a:ext cx="8748900" cy="864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knowledge: </a:t>
            </a:r>
            <a:r>
              <a:rPr lang="en"/>
              <a:t>2,300+</a:t>
            </a:r>
            <a:r>
              <a:rPr lang="en"/>
              <a:t> randomized evaluations in more than 95 countries</a:t>
            </a:r>
            <a:endParaRPr/>
          </a:p>
        </p:txBody>
      </p:sp>
      <p:pic>
        <p:nvPicPr>
          <p:cNvPr id="691" name="Google Shape;691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1749"/>
            <a:ext cx="7802728" cy="3813199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95"/>
          <p:cNvSpPr txBox="1"/>
          <p:nvPr/>
        </p:nvSpPr>
        <p:spPr>
          <a:xfrm>
            <a:off x="7776972" y="1179576"/>
            <a:ext cx="1262700" cy="22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Agriculture</a:t>
            </a:r>
            <a:endParaRPr sz="1100"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Crime, Violence, </a:t>
            </a:r>
            <a:br>
              <a:rPr lang="en" sz="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 Conflict</a:t>
            </a:r>
            <a:endParaRPr sz="1100"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Education</a:t>
            </a:r>
            <a:endParaRPr sz="1100"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Environment &amp; Energy</a:t>
            </a:r>
            <a:endParaRPr sz="1100"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Finance</a:t>
            </a:r>
            <a:endParaRPr sz="1100"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Firms</a:t>
            </a:r>
            <a:endParaRPr sz="1100"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Gender</a:t>
            </a:r>
            <a:endParaRPr sz="1100"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</a:t>
            </a:r>
            <a:endParaRPr sz="1100"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Labor Markets</a:t>
            </a:r>
            <a:endParaRPr sz="1100"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Political Economy </a:t>
            </a:r>
            <a:br>
              <a:rPr lang="en" sz="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 Governance</a:t>
            </a:r>
            <a:endParaRPr sz="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Protection</a:t>
            </a:r>
            <a:endParaRPr sz="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3" name="Google Shape;693;p95"/>
          <p:cNvSpPr/>
          <p:nvPr/>
        </p:nvSpPr>
        <p:spPr>
          <a:xfrm>
            <a:off x="7708392" y="1255014"/>
            <a:ext cx="68700" cy="68700"/>
          </a:xfrm>
          <a:prstGeom prst="ellipse">
            <a:avLst/>
          </a:prstGeom>
          <a:solidFill>
            <a:srgbClr val="A1D0A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4" name="Google Shape;694;p95"/>
          <p:cNvSpPr/>
          <p:nvPr/>
        </p:nvSpPr>
        <p:spPr>
          <a:xfrm>
            <a:off x="7708392" y="1449324"/>
            <a:ext cx="68700" cy="68700"/>
          </a:xfrm>
          <a:prstGeom prst="ellipse">
            <a:avLst/>
          </a:prstGeom>
          <a:solidFill>
            <a:srgbClr val="4A9C6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5" name="Google Shape;695;p95"/>
          <p:cNvSpPr/>
          <p:nvPr/>
        </p:nvSpPr>
        <p:spPr>
          <a:xfrm>
            <a:off x="7708392" y="1778508"/>
            <a:ext cx="68700" cy="68700"/>
          </a:xfrm>
          <a:prstGeom prst="ellipse">
            <a:avLst/>
          </a:prstGeom>
          <a:solidFill>
            <a:srgbClr val="8DC8C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6" name="Google Shape;696;p95"/>
          <p:cNvSpPr/>
          <p:nvPr/>
        </p:nvSpPr>
        <p:spPr>
          <a:xfrm>
            <a:off x="7708392" y="1972818"/>
            <a:ext cx="68700" cy="68700"/>
          </a:xfrm>
          <a:prstGeom prst="ellipse">
            <a:avLst/>
          </a:prstGeom>
          <a:solidFill>
            <a:srgbClr val="2FAA9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95"/>
          <p:cNvSpPr/>
          <p:nvPr/>
        </p:nvSpPr>
        <p:spPr>
          <a:xfrm>
            <a:off x="7708392" y="2180844"/>
            <a:ext cx="68700" cy="68700"/>
          </a:xfrm>
          <a:prstGeom prst="ellipse">
            <a:avLst/>
          </a:prstGeom>
          <a:solidFill>
            <a:srgbClr val="FEDB7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95"/>
          <p:cNvSpPr/>
          <p:nvPr/>
        </p:nvSpPr>
        <p:spPr>
          <a:xfrm>
            <a:off x="7708392" y="2375154"/>
            <a:ext cx="68700" cy="68700"/>
          </a:xfrm>
          <a:prstGeom prst="ellipse">
            <a:avLst/>
          </a:prstGeom>
          <a:solidFill>
            <a:srgbClr val="F0B02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95"/>
          <p:cNvSpPr/>
          <p:nvPr/>
        </p:nvSpPr>
        <p:spPr>
          <a:xfrm>
            <a:off x="7708392" y="2587752"/>
            <a:ext cx="68700" cy="68700"/>
          </a:xfrm>
          <a:prstGeom prst="ellipse">
            <a:avLst/>
          </a:prstGeom>
          <a:solidFill>
            <a:srgbClr val="EE986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95"/>
          <p:cNvSpPr/>
          <p:nvPr/>
        </p:nvSpPr>
        <p:spPr>
          <a:xfrm>
            <a:off x="7708392" y="2782062"/>
            <a:ext cx="68700" cy="68700"/>
          </a:xfrm>
          <a:prstGeom prst="ellipse">
            <a:avLst/>
          </a:prstGeom>
          <a:solidFill>
            <a:srgbClr val="E3592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95"/>
          <p:cNvSpPr/>
          <p:nvPr/>
        </p:nvSpPr>
        <p:spPr>
          <a:xfrm>
            <a:off x="7708392" y="2996946"/>
            <a:ext cx="68700" cy="68700"/>
          </a:xfrm>
          <a:prstGeom prst="ellipse">
            <a:avLst/>
          </a:prstGeom>
          <a:solidFill>
            <a:srgbClr val="798F9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95"/>
          <p:cNvSpPr/>
          <p:nvPr/>
        </p:nvSpPr>
        <p:spPr>
          <a:xfrm>
            <a:off x="7708392" y="3191256"/>
            <a:ext cx="68700" cy="68700"/>
          </a:xfrm>
          <a:prstGeom prst="ellipse">
            <a:avLst/>
          </a:prstGeom>
          <a:solidFill>
            <a:srgbClr val="2D616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95"/>
          <p:cNvSpPr/>
          <p:nvPr/>
        </p:nvSpPr>
        <p:spPr>
          <a:xfrm>
            <a:off x="7708392" y="3495281"/>
            <a:ext cx="68700" cy="68700"/>
          </a:xfrm>
          <a:prstGeom prst="ellipse">
            <a:avLst/>
          </a:prstGeom>
          <a:solidFill>
            <a:srgbClr val="64646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4" name="Google Shape;704;p95"/>
          <p:cNvSpPr txBox="1"/>
          <p:nvPr>
            <p:ph idx="12" type="sldNum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-PAL Master Slide">
  <a:themeElements>
    <a:clrScheme name="J-PAL Color Palette">
      <a:dk1>
        <a:srgbClr val="000000"/>
      </a:dk1>
      <a:lt1>
        <a:srgbClr val="FFFFFF"/>
      </a:lt1>
      <a:dk2>
        <a:srgbClr val="919191"/>
      </a:dk2>
      <a:lt2>
        <a:srgbClr val="CACACA"/>
      </a:lt2>
      <a:accent1>
        <a:srgbClr val="E35925"/>
      </a:accent1>
      <a:accent2>
        <a:srgbClr val="2FAA9F"/>
      </a:accent2>
      <a:accent3>
        <a:srgbClr val="F4C300"/>
      </a:accent3>
      <a:accent4>
        <a:srgbClr val="4A9C65"/>
      </a:accent4>
      <a:accent5>
        <a:srgbClr val="2D616E"/>
      </a:accent5>
      <a:accent6>
        <a:srgbClr val="646464"/>
      </a:accent6>
      <a:hlink>
        <a:srgbClr val="2FAA9F"/>
      </a:hlink>
      <a:folHlink>
        <a:srgbClr val="E3591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-PAL Master Slide">
  <a:themeElements>
    <a:clrScheme name="J-PAL Color Palette">
      <a:dk1>
        <a:srgbClr val="000000"/>
      </a:dk1>
      <a:lt1>
        <a:srgbClr val="FFFFFF"/>
      </a:lt1>
      <a:dk2>
        <a:srgbClr val="919191"/>
      </a:dk2>
      <a:lt2>
        <a:srgbClr val="CACACA"/>
      </a:lt2>
      <a:accent1>
        <a:srgbClr val="E35925"/>
      </a:accent1>
      <a:accent2>
        <a:srgbClr val="2FAA9F"/>
      </a:accent2>
      <a:accent3>
        <a:srgbClr val="F4C300"/>
      </a:accent3>
      <a:accent4>
        <a:srgbClr val="4A9C65"/>
      </a:accent4>
      <a:accent5>
        <a:srgbClr val="2D616E"/>
      </a:accent5>
      <a:accent6>
        <a:srgbClr val="646464"/>
      </a:accent6>
      <a:hlink>
        <a:srgbClr val="2FAA9F"/>
      </a:hlink>
      <a:folHlink>
        <a:srgbClr val="E3591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J-PAL Master Slide">
  <a:themeElements>
    <a:clrScheme name="J-PAL Color Palette">
      <a:dk1>
        <a:srgbClr val="000000"/>
      </a:dk1>
      <a:lt1>
        <a:srgbClr val="FFFFFF"/>
      </a:lt1>
      <a:dk2>
        <a:srgbClr val="919191"/>
      </a:dk2>
      <a:lt2>
        <a:srgbClr val="CACACA"/>
      </a:lt2>
      <a:accent1>
        <a:srgbClr val="E35925"/>
      </a:accent1>
      <a:accent2>
        <a:srgbClr val="2FAA9F"/>
      </a:accent2>
      <a:accent3>
        <a:srgbClr val="F4C300"/>
      </a:accent3>
      <a:accent4>
        <a:srgbClr val="4A9C65"/>
      </a:accent4>
      <a:accent5>
        <a:srgbClr val="2D616E"/>
      </a:accent5>
      <a:accent6>
        <a:srgbClr val="646464"/>
      </a:accent6>
      <a:hlink>
        <a:srgbClr val="2FAA9F"/>
      </a:hlink>
      <a:folHlink>
        <a:srgbClr val="E3591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