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17"/>
  </p:notesMasterIdLst>
  <p:sldIdLst>
    <p:sldId id="256" r:id="rId6"/>
    <p:sldId id="260" r:id="rId7"/>
    <p:sldId id="2996" r:id="rId8"/>
    <p:sldId id="3014" r:id="rId9"/>
    <p:sldId id="3013" r:id="rId10"/>
    <p:sldId id="3017" r:id="rId11"/>
    <p:sldId id="3015" r:id="rId12"/>
    <p:sldId id="3021" r:id="rId13"/>
    <p:sldId id="3020" r:id="rId14"/>
    <p:sldId id="3019" r:id="rId15"/>
    <p:sldId id="301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09"/>
    <p:restoredTop sz="75560"/>
  </p:normalViewPr>
  <p:slideViewPr>
    <p:cSldViewPr snapToGrid="0">
      <p:cViewPr varScale="1">
        <p:scale>
          <a:sx n="85" d="100"/>
          <a:sy n="85" d="100"/>
        </p:scale>
        <p:origin x="200" y="19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AA91F2-D811-9941-8358-CC7142D44A8A}"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E0D038F7-DC7F-5C41-9F1A-D8070527561E}">
      <dgm:prSet phldrT="[Text]"/>
      <dgm:spPr/>
      <dgm:t>
        <a:bodyPr/>
        <a:lstStyle/>
        <a:p>
          <a:r>
            <a:rPr lang="en-US" dirty="0"/>
            <a:t>Demonstration Waivers</a:t>
          </a:r>
        </a:p>
        <a:p>
          <a:r>
            <a:rPr lang="en-US" dirty="0"/>
            <a:t>* 1115 Health Related Social Needs; IMD; Reentry</a:t>
          </a:r>
        </a:p>
      </dgm:t>
    </dgm:pt>
    <dgm:pt modelId="{5A707F66-5FC2-BB4E-A8A1-9184C7C06538}" type="parTrans" cxnId="{A5158DDD-BA85-1D40-B621-A478099A0245}">
      <dgm:prSet/>
      <dgm:spPr/>
      <dgm:t>
        <a:bodyPr/>
        <a:lstStyle/>
        <a:p>
          <a:endParaRPr lang="en-US"/>
        </a:p>
      </dgm:t>
    </dgm:pt>
    <dgm:pt modelId="{1F245D06-15E1-A145-B65B-DAA9ED488803}" type="sibTrans" cxnId="{A5158DDD-BA85-1D40-B621-A478099A0245}">
      <dgm:prSet/>
      <dgm:spPr/>
      <dgm:t>
        <a:bodyPr/>
        <a:lstStyle/>
        <a:p>
          <a:endParaRPr lang="en-US"/>
        </a:p>
      </dgm:t>
    </dgm:pt>
    <dgm:pt modelId="{FC6A6DF9-BEF2-0F4E-9C46-477F1183088A}">
      <dgm:prSet phldrT="[Text]"/>
      <dgm:spPr/>
      <dgm:t>
        <a:bodyPr/>
        <a:lstStyle/>
        <a:p>
          <a:r>
            <a:rPr lang="en-US" dirty="0"/>
            <a:t>Managed Care </a:t>
          </a:r>
        </a:p>
      </dgm:t>
    </dgm:pt>
    <dgm:pt modelId="{2EBA3793-7299-0444-BD51-94C0B0C5CE8D}" type="parTrans" cxnId="{7767EAFF-038F-944C-9B23-87530C29FE1E}">
      <dgm:prSet/>
      <dgm:spPr/>
      <dgm:t>
        <a:bodyPr/>
        <a:lstStyle/>
        <a:p>
          <a:endParaRPr lang="en-US"/>
        </a:p>
      </dgm:t>
    </dgm:pt>
    <dgm:pt modelId="{7F54763E-26BD-A145-812D-62788D8A131B}" type="sibTrans" cxnId="{7767EAFF-038F-944C-9B23-87530C29FE1E}">
      <dgm:prSet/>
      <dgm:spPr/>
      <dgm:t>
        <a:bodyPr/>
        <a:lstStyle/>
        <a:p>
          <a:endParaRPr lang="en-US"/>
        </a:p>
      </dgm:t>
    </dgm:pt>
    <dgm:pt modelId="{03ECA2FD-93F6-BA44-A1A1-B8643F44A041}">
      <dgm:prSet phldrT="[Text]"/>
      <dgm:spPr/>
      <dgm:t>
        <a:bodyPr/>
        <a:lstStyle/>
        <a:p>
          <a:r>
            <a:rPr lang="en-US" dirty="0"/>
            <a:t>Enhanced Federal Match/set asides/planning grants</a:t>
          </a:r>
        </a:p>
      </dgm:t>
    </dgm:pt>
    <dgm:pt modelId="{76A070B6-61E5-A84E-809C-E55C03853295}" type="parTrans" cxnId="{A35E77DE-F286-1A47-8262-1DFB35719610}">
      <dgm:prSet/>
      <dgm:spPr/>
      <dgm:t>
        <a:bodyPr/>
        <a:lstStyle/>
        <a:p>
          <a:endParaRPr lang="en-US"/>
        </a:p>
      </dgm:t>
    </dgm:pt>
    <dgm:pt modelId="{9E682D92-B729-8348-B7B2-D91ECB6F231F}" type="sibTrans" cxnId="{A35E77DE-F286-1A47-8262-1DFB35719610}">
      <dgm:prSet/>
      <dgm:spPr/>
      <dgm:t>
        <a:bodyPr/>
        <a:lstStyle/>
        <a:p>
          <a:endParaRPr lang="en-US"/>
        </a:p>
      </dgm:t>
    </dgm:pt>
    <dgm:pt modelId="{FB03B975-B2F1-7444-AC08-CDF8303629A8}" type="pres">
      <dgm:prSet presAssocID="{E2AA91F2-D811-9941-8358-CC7142D44A8A}" presName="Name0" presStyleCnt="0">
        <dgm:presLayoutVars>
          <dgm:chMax val="7"/>
          <dgm:chPref val="7"/>
          <dgm:dir/>
        </dgm:presLayoutVars>
      </dgm:prSet>
      <dgm:spPr/>
    </dgm:pt>
    <dgm:pt modelId="{2E389F71-A364-8B40-BAE3-7AE527615423}" type="pres">
      <dgm:prSet presAssocID="{E2AA91F2-D811-9941-8358-CC7142D44A8A}" presName="Name1" presStyleCnt="0"/>
      <dgm:spPr/>
    </dgm:pt>
    <dgm:pt modelId="{B60D5EA2-B192-434E-B431-628F51FF1010}" type="pres">
      <dgm:prSet presAssocID="{E2AA91F2-D811-9941-8358-CC7142D44A8A}" presName="cycle" presStyleCnt="0"/>
      <dgm:spPr/>
    </dgm:pt>
    <dgm:pt modelId="{449851E6-6281-FD4F-8244-23F34C8B5BC7}" type="pres">
      <dgm:prSet presAssocID="{E2AA91F2-D811-9941-8358-CC7142D44A8A}" presName="srcNode" presStyleLbl="node1" presStyleIdx="0" presStyleCnt="3"/>
      <dgm:spPr/>
    </dgm:pt>
    <dgm:pt modelId="{6E44CA68-FDF9-104A-A4CB-E37751179D22}" type="pres">
      <dgm:prSet presAssocID="{E2AA91F2-D811-9941-8358-CC7142D44A8A}" presName="conn" presStyleLbl="parChTrans1D2" presStyleIdx="0" presStyleCnt="1"/>
      <dgm:spPr/>
    </dgm:pt>
    <dgm:pt modelId="{4A7948D7-5BFA-814D-8197-51C0FD7DF6EA}" type="pres">
      <dgm:prSet presAssocID="{E2AA91F2-D811-9941-8358-CC7142D44A8A}" presName="extraNode" presStyleLbl="node1" presStyleIdx="0" presStyleCnt="3"/>
      <dgm:spPr/>
    </dgm:pt>
    <dgm:pt modelId="{3CF9313D-6AB5-0547-9411-446528A6807C}" type="pres">
      <dgm:prSet presAssocID="{E2AA91F2-D811-9941-8358-CC7142D44A8A}" presName="dstNode" presStyleLbl="node1" presStyleIdx="0" presStyleCnt="3"/>
      <dgm:spPr/>
    </dgm:pt>
    <dgm:pt modelId="{C5889B1E-8332-3D4C-9801-995DA00B7013}" type="pres">
      <dgm:prSet presAssocID="{E0D038F7-DC7F-5C41-9F1A-D8070527561E}" presName="text_1" presStyleLbl="node1" presStyleIdx="0" presStyleCnt="3">
        <dgm:presLayoutVars>
          <dgm:bulletEnabled val="1"/>
        </dgm:presLayoutVars>
      </dgm:prSet>
      <dgm:spPr/>
    </dgm:pt>
    <dgm:pt modelId="{14B512BB-9DFC-A542-A76E-1166DC048B76}" type="pres">
      <dgm:prSet presAssocID="{E0D038F7-DC7F-5C41-9F1A-D8070527561E}" presName="accent_1" presStyleCnt="0"/>
      <dgm:spPr/>
    </dgm:pt>
    <dgm:pt modelId="{B1AF8E8F-EB15-D94F-8897-6DC7E8CFE65F}" type="pres">
      <dgm:prSet presAssocID="{E0D038F7-DC7F-5C41-9F1A-D8070527561E}" presName="accentRepeatNode" presStyleLbl="solidFgAcc1" presStyleIdx="0" presStyleCnt="3"/>
      <dgm:spPr/>
    </dgm:pt>
    <dgm:pt modelId="{F80C16DC-2F74-4940-92CD-226E338C0603}" type="pres">
      <dgm:prSet presAssocID="{FC6A6DF9-BEF2-0F4E-9C46-477F1183088A}" presName="text_2" presStyleLbl="node1" presStyleIdx="1" presStyleCnt="3">
        <dgm:presLayoutVars>
          <dgm:bulletEnabled val="1"/>
        </dgm:presLayoutVars>
      </dgm:prSet>
      <dgm:spPr/>
    </dgm:pt>
    <dgm:pt modelId="{4D35BB17-6DC6-594D-AD3B-FB6C45636FE6}" type="pres">
      <dgm:prSet presAssocID="{FC6A6DF9-BEF2-0F4E-9C46-477F1183088A}" presName="accent_2" presStyleCnt="0"/>
      <dgm:spPr/>
    </dgm:pt>
    <dgm:pt modelId="{394A5A3C-A204-D94F-8A76-592CA4975F39}" type="pres">
      <dgm:prSet presAssocID="{FC6A6DF9-BEF2-0F4E-9C46-477F1183088A}" presName="accentRepeatNode" presStyleLbl="solidFgAcc1" presStyleIdx="1" presStyleCnt="3"/>
      <dgm:spPr/>
    </dgm:pt>
    <dgm:pt modelId="{5CD9B874-75EB-0B42-92DF-2F6EDA80172E}" type="pres">
      <dgm:prSet presAssocID="{03ECA2FD-93F6-BA44-A1A1-B8643F44A041}" presName="text_3" presStyleLbl="node1" presStyleIdx="2" presStyleCnt="3">
        <dgm:presLayoutVars>
          <dgm:bulletEnabled val="1"/>
        </dgm:presLayoutVars>
      </dgm:prSet>
      <dgm:spPr/>
    </dgm:pt>
    <dgm:pt modelId="{CF1DBD5E-BE49-E742-B651-9CBC197AADE7}" type="pres">
      <dgm:prSet presAssocID="{03ECA2FD-93F6-BA44-A1A1-B8643F44A041}" presName="accent_3" presStyleCnt="0"/>
      <dgm:spPr/>
    </dgm:pt>
    <dgm:pt modelId="{97F7FBE7-6416-B34B-94AC-5E2CEB81822A}" type="pres">
      <dgm:prSet presAssocID="{03ECA2FD-93F6-BA44-A1A1-B8643F44A041}" presName="accentRepeatNode" presStyleLbl="solidFgAcc1" presStyleIdx="2" presStyleCnt="3"/>
      <dgm:spPr/>
    </dgm:pt>
  </dgm:ptLst>
  <dgm:cxnLst>
    <dgm:cxn modelId="{9C6B2515-A890-2E4E-B32F-00F6525CEE09}" type="presOf" srcId="{E2AA91F2-D811-9941-8358-CC7142D44A8A}" destId="{FB03B975-B2F1-7444-AC08-CDF8303629A8}" srcOrd="0" destOrd="0" presId="urn:microsoft.com/office/officeart/2008/layout/VerticalCurvedList"/>
    <dgm:cxn modelId="{2ABDAA2A-FA82-B64D-9D13-326A819B008E}" type="presOf" srcId="{03ECA2FD-93F6-BA44-A1A1-B8643F44A041}" destId="{5CD9B874-75EB-0B42-92DF-2F6EDA80172E}" srcOrd="0" destOrd="0" presId="urn:microsoft.com/office/officeart/2008/layout/VerticalCurvedList"/>
    <dgm:cxn modelId="{53069630-994F-8A4F-A875-6D1970DFFCC7}" type="presOf" srcId="{E0D038F7-DC7F-5C41-9F1A-D8070527561E}" destId="{C5889B1E-8332-3D4C-9801-995DA00B7013}" srcOrd="0" destOrd="0" presId="urn:microsoft.com/office/officeart/2008/layout/VerticalCurvedList"/>
    <dgm:cxn modelId="{0DD0A7B9-54A8-064F-82BC-323A071DCA43}" type="presOf" srcId="{1F245D06-15E1-A145-B65B-DAA9ED488803}" destId="{6E44CA68-FDF9-104A-A4CB-E37751179D22}" srcOrd="0" destOrd="0" presId="urn:microsoft.com/office/officeart/2008/layout/VerticalCurvedList"/>
    <dgm:cxn modelId="{FACE29CF-812C-5F49-8CB8-BAB009A5CEB7}" type="presOf" srcId="{FC6A6DF9-BEF2-0F4E-9C46-477F1183088A}" destId="{F80C16DC-2F74-4940-92CD-226E338C0603}" srcOrd="0" destOrd="0" presId="urn:microsoft.com/office/officeart/2008/layout/VerticalCurvedList"/>
    <dgm:cxn modelId="{A5158DDD-BA85-1D40-B621-A478099A0245}" srcId="{E2AA91F2-D811-9941-8358-CC7142D44A8A}" destId="{E0D038F7-DC7F-5C41-9F1A-D8070527561E}" srcOrd="0" destOrd="0" parTransId="{5A707F66-5FC2-BB4E-A8A1-9184C7C06538}" sibTransId="{1F245D06-15E1-A145-B65B-DAA9ED488803}"/>
    <dgm:cxn modelId="{A35E77DE-F286-1A47-8262-1DFB35719610}" srcId="{E2AA91F2-D811-9941-8358-CC7142D44A8A}" destId="{03ECA2FD-93F6-BA44-A1A1-B8643F44A041}" srcOrd="2" destOrd="0" parTransId="{76A070B6-61E5-A84E-809C-E55C03853295}" sibTransId="{9E682D92-B729-8348-B7B2-D91ECB6F231F}"/>
    <dgm:cxn modelId="{7767EAFF-038F-944C-9B23-87530C29FE1E}" srcId="{E2AA91F2-D811-9941-8358-CC7142D44A8A}" destId="{FC6A6DF9-BEF2-0F4E-9C46-477F1183088A}" srcOrd="1" destOrd="0" parTransId="{2EBA3793-7299-0444-BD51-94C0B0C5CE8D}" sibTransId="{7F54763E-26BD-A145-812D-62788D8A131B}"/>
    <dgm:cxn modelId="{6CCBF6B6-8E81-4D48-BB27-9EB399EA50B9}" type="presParOf" srcId="{FB03B975-B2F1-7444-AC08-CDF8303629A8}" destId="{2E389F71-A364-8B40-BAE3-7AE527615423}" srcOrd="0" destOrd="0" presId="urn:microsoft.com/office/officeart/2008/layout/VerticalCurvedList"/>
    <dgm:cxn modelId="{E3B431F5-B448-C141-873A-81924ACF5DA9}" type="presParOf" srcId="{2E389F71-A364-8B40-BAE3-7AE527615423}" destId="{B60D5EA2-B192-434E-B431-628F51FF1010}" srcOrd="0" destOrd="0" presId="urn:microsoft.com/office/officeart/2008/layout/VerticalCurvedList"/>
    <dgm:cxn modelId="{4075C6FB-A4BA-8D4A-9A93-75636CF54652}" type="presParOf" srcId="{B60D5EA2-B192-434E-B431-628F51FF1010}" destId="{449851E6-6281-FD4F-8244-23F34C8B5BC7}" srcOrd="0" destOrd="0" presId="urn:microsoft.com/office/officeart/2008/layout/VerticalCurvedList"/>
    <dgm:cxn modelId="{395079F6-FFCD-934C-9BD1-CD4ED0C2BDB9}" type="presParOf" srcId="{B60D5EA2-B192-434E-B431-628F51FF1010}" destId="{6E44CA68-FDF9-104A-A4CB-E37751179D22}" srcOrd="1" destOrd="0" presId="urn:microsoft.com/office/officeart/2008/layout/VerticalCurvedList"/>
    <dgm:cxn modelId="{BB018A59-9A73-E94F-817E-21666F76DE09}" type="presParOf" srcId="{B60D5EA2-B192-434E-B431-628F51FF1010}" destId="{4A7948D7-5BFA-814D-8197-51C0FD7DF6EA}" srcOrd="2" destOrd="0" presId="urn:microsoft.com/office/officeart/2008/layout/VerticalCurvedList"/>
    <dgm:cxn modelId="{A5B83F42-B602-2A4C-AD9B-EEF932F59572}" type="presParOf" srcId="{B60D5EA2-B192-434E-B431-628F51FF1010}" destId="{3CF9313D-6AB5-0547-9411-446528A6807C}" srcOrd="3" destOrd="0" presId="urn:microsoft.com/office/officeart/2008/layout/VerticalCurvedList"/>
    <dgm:cxn modelId="{DCC2F15C-502D-E84E-AC1E-2622D3203D1B}" type="presParOf" srcId="{2E389F71-A364-8B40-BAE3-7AE527615423}" destId="{C5889B1E-8332-3D4C-9801-995DA00B7013}" srcOrd="1" destOrd="0" presId="urn:microsoft.com/office/officeart/2008/layout/VerticalCurvedList"/>
    <dgm:cxn modelId="{D8B3391C-8C14-CF4E-A9A3-DD11911CCC1A}" type="presParOf" srcId="{2E389F71-A364-8B40-BAE3-7AE527615423}" destId="{14B512BB-9DFC-A542-A76E-1166DC048B76}" srcOrd="2" destOrd="0" presId="urn:microsoft.com/office/officeart/2008/layout/VerticalCurvedList"/>
    <dgm:cxn modelId="{12E74C9D-1A63-E94A-8208-A00C6665098E}" type="presParOf" srcId="{14B512BB-9DFC-A542-A76E-1166DC048B76}" destId="{B1AF8E8F-EB15-D94F-8897-6DC7E8CFE65F}" srcOrd="0" destOrd="0" presId="urn:microsoft.com/office/officeart/2008/layout/VerticalCurvedList"/>
    <dgm:cxn modelId="{03D2E18F-594F-214F-A2FC-8C3521BC3313}" type="presParOf" srcId="{2E389F71-A364-8B40-BAE3-7AE527615423}" destId="{F80C16DC-2F74-4940-92CD-226E338C0603}" srcOrd="3" destOrd="0" presId="urn:microsoft.com/office/officeart/2008/layout/VerticalCurvedList"/>
    <dgm:cxn modelId="{7482F703-5D73-2040-9A07-38E1DD27BC1E}" type="presParOf" srcId="{2E389F71-A364-8B40-BAE3-7AE527615423}" destId="{4D35BB17-6DC6-594D-AD3B-FB6C45636FE6}" srcOrd="4" destOrd="0" presId="urn:microsoft.com/office/officeart/2008/layout/VerticalCurvedList"/>
    <dgm:cxn modelId="{C89A2F3A-5D76-0B47-99B7-37A17A3F070E}" type="presParOf" srcId="{4D35BB17-6DC6-594D-AD3B-FB6C45636FE6}" destId="{394A5A3C-A204-D94F-8A76-592CA4975F39}" srcOrd="0" destOrd="0" presId="urn:microsoft.com/office/officeart/2008/layout/VerticalCurvedList"/>
    <dgm:cxn modelId="{46CE5565-A381-3547-A50D-84C28656ADD4}" type="presParOf" srcId="{2E389F71-A364-8B40-BAE3-7AE527615423}" destId="{5CD9B874-75EB-0B42-92DF-2F6EDA80172E}" srcOrd="5" destOrd="0" presId="urn:microsoft.com/office/officeart/2008/layout/VerticalCurvedList"/>
    <dgm:cxn modelId="{79CE59E4-6A71-E14A-ACC0-87F32F57F372}" type="presParOf" srcId="{2E389F71-A364-8B40-BAE3-7AE527615423}" destId="{CF1DBD5E-BE49-E742-B651-9CBC197AADE7}" srcOrd="6" destOrd="0" presId="urn:microsoft.com/office/officeart/2008/layout/VerticalCurvedList"/>
    <dgm:cxn modelId="{0FAD8911-728A-1A4A-AEE1-47FF63576FD4}" type="presParOf" srcId="{CF1DBD5E-BE49-E742-B651-9CBC197AADE7}" destId="{97F7FBE7-6416-B34B-94AC-5E2CEB81822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4CA68-FDF9-104A-A4CB-E37751179D22}">
      <dsp:nvSpPr>
        <dsp:cNvPr id="0" name=""/>
        <dsp:cNvSpPr/>
      </dsp:nvSpPr>
      <dsp:spPr>
        <a:xfrm>
          <a:off x="-4032348" y="-618971"/>
          <a:ext cx="4805216" cy="4805216"/>
        </a:xfrm>
        <a:prstGeom prst="blockArc">
          <a:avLst>
            <a:gd name="adj1" fmla="val 18900000"/>
            <a:gd name="adj2" fmla="val 2700000"/>
            <a:gd name="adj3" fmla="val 45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889B1E-8332-3D4C-9801-995DA00B7013}">
      <dsp:nvSpPr>
        <dsp:cNvPr id="0" name=""/>
        <dsp:cNvSpPr/>
      </dsp:nvSpPr>
      <dsp:spPr>
        <a:xfrm>
          <a:off x="497024" y="356727"/>
          <a:ext cx="5276715" cy="713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6305"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Demonstration Waivers</a:t>
          </a:r>
        </a:p>
        <a:p>
          <a:pPr marL="0" lvl="0" indent="0" algn="l" defTabSz="800100">
            <a:lnSpc>
              <a:spcPct val="90000"/>
            </a:lnSpc>
            <a:spcBef>
              <a:spcPct val="0"/>
            </a:spcBef>
            <a:spcAft>
              <a:spcPct val="35000"/>
            </a:spcAft>
            <a:buNone/>
          </a:pPr>
          <a:r>
            <a:rPr lang="en-US" sz="1800" kern="1200" dirty="0"/>
            <a:t>* 1115 Health Related Social Needs; IMD; Reentry</a:t>
          </a:r>
        </a:p>
      </dsp:txBody>
      <dsp:txXfrm>
        <a:off x="497024" y="356727"/>
        <a:ext cx="5276715" cy="713454"/>
      </dsp:txXfrm>
    </dsp:sp>
    <dsp:sp modelId="{B1AF8E8F-EB15-D94F-8897-6DC7E8CFE65F}">
      <dsp:nvSpPr>
        <dsp:cNvPr id="0" name=""/>
        <dsp:cNvSpPr/>
      </dsp:nvSpPr>
      <dsp:spPr>
        <a:xfrm>
          <a:off x="51115" y="267545"/>
          <a:ext cx="891818" cy="8918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0C16DC-2F74-4940-92CD-226E338C0603}">
      <dsp:nvSpPr>
        <dsp:cNvPr id="0" name=""/>
        <dsp:cNvSpPr/>
      </dsp:nvSpPr>
      <dsp:spPr>
        <a:xfrm>
          <a:off x="756365" y="1426909"/>
          <a:ext cx="5017375" cy="713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6305"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Managed Care </a:t>
          </a:r>
        </a:p>
      </dsp:txBody>
      <dsp:txXfrm>
        <a:off x="756365" y="1426909"/>
        <a:ext cx="5017375" cy="713454"/>
      </dsp:txXfrm>
    </dsp:sp>
    <dsp:sp modelId="{394A5A3C-A204-D94F-8A76-592CA4975F39}">
      <dsp:nvSpPr>
        <dsp:cNvPr id="0" name=""/>
        <dsp:cNvSpPr/>
      </dsp:nvSpPr>
      <dsp:spPr>
        <a:xfrm>
          <a:off x="310456" y="1337727"/>
          <a:ext cx="891818" cy="8918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D9B874-75EB-0B42-92DF-2F6EDA80172E}">
      <dsp:nvSpPr>
        <dsp:cNvPr id="0" name=""/>
        <dsp:cNvSpPr/>
      </dsp:nvSpPr>
      <dsp:spPr>
        <a:xfrm>
          <a:off x="497024" y="2497091"/>
          <a:ext cx="5276715" cy="7134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6305"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Enhanced Federal Match/set asides/planning grants</a:t>
          </a:r>
        </a:p>
      </dsp:txBody>
      <dsp:txXfrm>
        <a:off x="497024" y="2497091"/>
        <a:ext cx="5276715" cy="713454"/>
      </dsp:txXfrm>
    </dsp:sp>
    <dsp:sp modelId="{97F7FBE7-6416-B34B-94AC-5E2CEB81822A}">
      <dsp:nvSpPr>
        <dsp:cNvPr id="0" name=""/>
        <dsp:cNvSpPr/>
      </dsp:nvSpPr>
      <dsp:spPr>
        <a:xfrm>
          <a:off x="51115" y="2407909"/>
          <a:ext cx="891818" cy="891818"/>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0DA90-4103-C34C-99B0-95284AFC3E77}" type="datetimeFigureOut">
              <a:rPr lang="en-US" smtClean="0"/>
              <a:t>8/23/24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D863F-EBB7-0F4C-A8E5-AB73F11B50A6}" type="slidenum">
              <a:rPr lang="en-US" smtClean="0"/>
              <a:t>‹#›</a:t>
            </a:fld>
            <a:endParaRPr lang="en-US"/>
          </a:p>
        </p:txBody>
      </p:sp>
    </p:spTree>
    <p:extLst>
      <p:ext uri="{BB962C8B-B14F-4D97-AF65-F5344CB8AC3E}">
        <p14:creationId xmlns:p14="http://schemas.microsoft.com/office/powerpoint/2010/main" val="3683677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8CC8FEC-6A21-9B47-804D-C643B7310671}" type="slidenum">
              <a:rPr lang="en-US" smtClean="0"/>
              <a:t>1</a:t>
            </a:fld>
            <a:endParaRPr lang="en-US"/>
          </a:p>
        </p:txBody>
      </p:sp>
    </p:spTree>
    <p:extLst>
      <p:ext uri="{BB962C8B-B14F-4D97-AF65-F5344CB8AC3E}">
        <p14:creationId xmlns:p14="http://schemas.microsoft.com/office/powerpoint/2010/main" val="94417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C8FEC-6A21-9B47-804D-C643B73106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8134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3D863F-EBB7-0F4C-A8E5-AB73F11B50A6}" type="slidenum">
              <a:rPr lang="en-US" smtClean="0"/>
              <a:t>3</a:t>
            </a:fld>
            <a:endParaRPr lang="en-US"/>
          </a:p>
        </p:txBody>
      </p:sp>
    </p:spTree>
    <p:extLst>
      <p:ext uri="{BB962C8B-B14F-4D97-AF65-F5344CB8AC3E}">
        <p14:creationId xmlns:p14="http://schemas.microsoft.com/office/powerpoint/2010/main" val="2973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3D863F-EBB7-0F4C-A8E5-AB73F11B50A6}" type="slidenum">
              <a:rPr lang="en-US" smtClean="0"/>
              <a:t>5</a:t>
            </a:fld>
            <a:endParaRPr lang="en-US"/>
          </a:p>
        </p:txBody>
      </p:sp>
    </p:spTree>
    <p:extLst>
      <p:ext uri="{BB962C8B-B14F-4D97-AF65-F5344CB8AC3E}">
        <p14:creationId xmlns:p14="http://schemas.microsoft.com/office/powerpoint/2010/main" val="2352771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3D863F-EBB7-0F4C-A8E5-AB73F11B50A6}" type="slidenum">
              <a:rPr lang="en-US" smtClean="0"/>
              <a:t>11</a:t>
            </a:fld>
            <a:endParaRPr lang="en-US"/>
          </a:p>
        </p:txBody>
      </p:sp>
    </p:spTree>
    <p:extLst>
      <p:ext uri="{BB962C8B-B14F-4D97-AF65-F5344CB8AC3E}">
        <p14:creationId xmlns:p14="http://schemas.microsoft.com/office/powerpoint/2010/main" val="3000340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2.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10DD3-D893-EE90-D43A-266827C979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F4136B-9BFD-20D9-8015-6E269B94F9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BDAB41-C066-0DF1-C605-4488B174DD3C}"/>
              </a:ext>
            </a:extLst>
          </p:cNvPr>
          <p:cNvSpPr>
            <a:spLocks noGrp="1"/>
          </p:cNvSpPr>
          <p:nvPr>
            <p:ph type="dt" sz="half" idx="10"/>
          </p:nvPr>
        </p:nvSpPr>
        <p:spPr/>
        <p:txBody>
          <a:bodyPr/>
          <a:lstStyle/>
          <a:p>
            <a:fld id="{FADEE524-A1FC-6E4C-A973-36A2A0606B92}" type="datetimeFigureOut">
              <a:rPr lang="en-US" smtClean="0"/>
              <a:t>8/23/24</a:t>
            </a:fld>
            <a:endParaRPr lang="en-US"/>
          </a:p>
        </p:txBody>
      </p:sp>
      <p:sp>
        <p:nvSpPr>
          <p:cNvPr id="5" name="Footer Placeholder 4">
            <a:extLst>
              <a:ext uri="{FF2B5EF4-FFF2-40B4-BE49-F238E27FC236}">
                <a16:creationId xmlns:a16="http://schemas.microsoft.com/office/drawing/2014/main" id="{3C8080D9-4EC9-1E86-6266-5534A4942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669BB-3B20-81C0-C50F-BE4921602396}"/>
              </a:ext>
            </a:extLst>
          </p:cNvPr>
          <p:cNvSpPr>
            <a:spLocks noGrp="1"/>
          </p:cNvSpPr>
          <p:nvPr>
            <p:ph type="sldNum" sz="quarter" idx="12"/>
          </p:nvPr>
        </p:nvSpPr>
        <p:spPr/>
        <p:txBody>
          <a:bodyPr/>
          <a:lstStyle/>
          <a:p>
            <a:fld id="{EB6C9FB8-93A0-1849-84D0-71E7810D98AC}" type="slidenum">
              <a:rPr lang="en-US" smtClean="0"/>
              <a:t>‹#›</a:t>
            </a:fld>
            <a:endParaRPr lang="en-US"/>
          </a:p>
        </p:txBody>
      </p:sp>
    </p:spTree>
    <p:extLst>
      <p:ext uri="{BB962C8B-B14F-4D97-AF65-F5344CB8AC3E}">
        <p14:creationId xmlns:p14="http://schemas.microsoft.com/office/powerpoint/2010/main" val="151465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120A-D296-6B7F-7A99-6F55EB16DD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6DB566-A4D1-E47E-1605-BCC7D5688B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2E19DD-4572-A4AC-7CDB-56EA72179066}"/>
              </a:ext>
            </a:extLst>
          </p:cNvPr>
          <p:cNvSpPr>
            <a:spLocks noGrp="1"/>
          </p:cNvSpPr>
          <p:nvPr>
            <p:ph type="dt" sz="half" idx="10"/>
          </p:nvPr>
        </p:nvSpPr>
        <p:spPr/>
        <p:txBody>
          <a:bodyPr/>
          <a:lstStyle/>
          <a:p>
            <a:fld id="{FADEE524-A1FC-6E4C-A973-36A2A0606B92}" type="datetimeFigureOut">
              <a:rPr lang="en-US" smtClean="0"/>
              <a:t>8/23/24</a:t>
            </a:fld>
            <a:endParaRPr lang="en-US"/>
          </a:p>
        </p:txBody>
      </p:sp>
      <p:sp>
        <p:nvSpPr>
          <p:cNvPr id="5" name="Footer Placeholder 4">
            <a:extLst>
              <a:ext uri="{FF2B5EF4-FFF2-40B4-BE49-F238E27FC236}">
                <a16:creationId xmlns:a16="http://schemas.microsoft.com/office/drawing/2014/main" id="{06DC3A48-30B9-4A08-4902-078D8D645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6DE22-F811-68EB-AA1E-61E1E771CE73}"/>
              </a:ext>
            </a:extLst>
          </p:cNvPr>
          <p:cNvSpPr>
            <a:spLocks noGrp="1"/>
          </p:cNvSpPr>
          <p:nvPr>
            <p:ph type="sldNum" sz="quarter" idx="12"/>
          </p:nvPr>
        </p:nvSpPr>
        <p:spPr/>
        <p:txBody>
          <a:bodyPr/>
          <a:lstStyle/>
          <a:p>
            <a:fld id="{EB6C9FB8-93A0-1849-84D0-71E7810D98AC}" type="slidenum">
              <a:rPr lang="en-US" smtClean="0"/>
              <a:t>‹#›</a:t>
            </a:fld>
            <a:endParaRPr lang="en-US"/>
          </a:p>
        </p:txBody>
      </p:sp>
    </p:spTree>
    <p:extLst>
      <p:ext uri="{BB962C8B-B14F-4D97-AF65-F5344CB8AC3E}">
        <p14:creationId xmlns:p14="http://schemas.microsoft.com/office/powerpoint/2010/main" val="421986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F8CDF-8BF9-C729-ED83-3506E84357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6B2990-1C88-8C41-A8FA-A227583AA6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75174-7600-6FC4-3B45-CC141A1C338C}"/>
              </a:ext>
            </a:extLst>
          </p:cNvPr>
          <p:cNvSpPr>
            <a:spLocks noGrp="1"/>
          </p:cNvSpPr>
          <p:nvPr>
            <p:ph type="dt" sz="half" idx="10"/>
          </p:nvPr>
        </p:nvSpPr>
        <p:spPr/>
        <p:txBody>
          <a:bodyPr/>
          <a:lstStyle/>
          <a:p>
            <a:fld id="{FADEE524-A1FC-6E4C-A973-36A2A0606B92}" type="datetimeFigureOut">
              <a:rPr lang="en-US" smtClean="0"/>
              <a:t>8/23/24</a:t>
            </a:fld>
            <a:endParaRPr lang="en-US"/>
          </a:p>
        </p:txBody>
      </p:sp>
      <p:sp>
        <p:nvSpPr>
          <p:cNvPr id="5" name="Footer Placeholder 4">
            <a:extLst>
              <a:ext uri="{FF2B5EF4-FFF2-40B4-BE49-F238E27FC236}">
                <a16:creationId xmlns:a16="http://schemas.microsoft.com/office/drawing/2014/main" id="{99D8F0B4-220A-6FF5-510C-3C77B7DA91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DF0CD-6976-9A1E-A102-CF68B93296B3}"/>
              </a:ext>
            </a:extLst>
          </p:cNvPr>
          <p:cNvSpPr>
            <a:spLocks noGrp="1"/>
          </p:cNvSpPr>
          <p:nvPr>
            <p:ph type="sldNum" sz="quarter" idx="12"/>
          </p:nvPr>
        </p:nvSpPr>
        <p:spPr/>
        <p:txBody>
          <a:bodyPr/>
          <a:lstStyle/>
          <a:p>
            <a:fld id="{EB6C9FB8-93A0-1849-84D0-71E7810D98AC}" type="slidenum">
              <a:rPr lang="en-US" smtClean="0"/>
              <a:t>‹#›</a:t>
            </a:fld>
            <a:endParaRPr lang="en-US"/>
          </a:p>
        </p:txBody>
      </p:sp>
    </p:spTree>
    <p:extLst>
      <p:ext uri="{BB962C8B-B14F-4D97-AF65-F5344CB8AC3E}">
        <p14:creationId xmlns:p14="http://schemas.microsoft.com/office/powerpoint/2010/main" val="2110204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p:bg>
      <p:bgPr>
        <a:solidFill>
          <a:srgbClr val="0A5A8C"/>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F15870B-209C-234F-93CE-2C5EB0AF423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62722"/>
          <a:stretch/>
        </p:blipFill>
        <p:spPr>
          <a:xfrm rot="10800000">
            <a:off x="-291028" y="-1854430"/>
            <a:ext cx="17305491" cy="6451202"/>
          </a:xfrm>
          <a:prstGeom prst="rect">
            <a:avLst/>
          </a:prstGeom>
        </p:spPr>
      </p:pic>
      <p:sp>
        <p:nvSpPr>
          <p:cNvPr id="8" name="Rectangle 7">
            <a:extLst>
              <a:ext uri="{FF2B5EF4-FFF2-40B4-BE49-F238E27FC236}">
                <a16:creationId xmlns:a16="http://schemas.microsoft.com/office/drawing/2014/main" id="{DD3CEA1C-6C5B-1B45-AF29-28EEDA22FE44}"/>
              </a:ext>
            </a:extLst>
          </p:cNvPr>
          <p:cNvSpPr/>
          <p:nvPr/>
        </p:nvSpPr>
        <p:spPr>
          <a:xfrm>
            <a:off x="0" y="5259978"/>
            <a:ext cx="12192000" cy="161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16490" y="1271014"/>
            <a:ext cx="8680737" cy="2246811"/>
          </a:xfrm>
        </p:spPr>
        <p:txBody>
          <a:bodyPr lIns="0" tIns="0" rIns="0" bIns="0" anchor="b" anchorCtr="0">
            <a:noAutofit/>
          </a:bodyPr>
          <a:lstStyle>
            <a:lvl1pPr>
              <a:defRPr sz="5000" b="0">
                <a:solidFill>
                  <a:schemeClr val="bg1"/>
                </a:solidFill>
              </a:defRPr>
            </a:lvl1pPr>
          </a:lstStyle>
          <a:p>
            <a:r>
              <a:rPr lang="en-US"/>
              <a:t>Click to edit Master title style </a:t>
            </a:r>
          </a:p>
        </p:txBody>
      </p:sp>
      <p:pic>
        <p:nvPicPr>
          <p:cNvPr id="9" name="Graphic 8">
            <a:extLst>
              <a:ext uri="{FF2B5EF4-FFF2-40B4-BE49-F238E27FC236}">
                <a16:creationId xmlns:a16="http://schemas.microsoft.com/office/drawing/2014/main" id="{5C00454C-C7EB-5C48-BC8F-E0A004A49B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141" y="5581325"/>
            <a:ext cx="2736310" cy="865670"/>
          </a:xfrm>
          <a:prstGeom prst="rect">
            <a:avLst/>
          </a:prstGeom>
        </p:spPr>
      </p:pic>
      <p:sp>
        <p:nvSpPr>
          <p:cNvPr id="10" name="TextBox 9">
            <a:extLst>
              <a:ext uri="{FF2B5EF4-FFF2-40B4-BE49-F238E27FC236}">
                <a16:creationId xmlns:a16="http://schemas.microsoft.com/office/drawing/2014/main" id="{D1AAB91A-D360-9D44-885A-0FFCA7C9528A}"/>
              </a:ext>
            </a:extLst>
          </p:cNvPr>
          <p:cNvSpPr txBox="1"/>
          <p:nvPr/>
        </p:nvSpPr>
        <p:spPr>
          <a:xfrm>
            <a:off x="10653294" y="5903595"/>
            <a:ext cx="1138653" cy="276999"/>
          </a:xfrm>
          <a:prstGeom prst="rect">
            <a:avLst/>
          </a:prstGeom>
          <a:noFill/>
        </p:spPr>
        <p:txBody>
          <a:bodyPr wrap="square" rtlCol="0">
            <a:spAutoFit/>
          </a:bodyPr>
          <a:lstStyle/>
          <a:p>
            <a:r>
              <a:rPr lang="en-US" sz="1200" b="1">
                <a:solidFill>
                  <a:schemeClr val="tx1"/>
                </a:solidFill>
                <a:latin typeface="Arial" panose="020B0604020202020204" pitchFamily="34" charset="0"/>
                <a:cs typeface="Arial" panose="020B0604020202020204" pitchFamily="34" charset="0"/>
              </a:rPr>
              <a:t>nashp.org</a:t>
            </a:r>
          </a:p>
        </p:txBody>
      </p:sp>
      <p:sp>
        <p:nvSpPr>
          <p:cNvPr id="11" name="Content Placeholder 2">
            <a:extLst>
              <a:ext uri="{FF2B5EF4-FFF2-40B4-BE49-F238E27FC236}">
                <a16:creationId xmlns:a16="http://schemas.microsoft.com/office/drawing/2014/main" id="{0DB6490E-2129-D04B-8521-4EFC11253414}"/>
              </a:ext>
            </a:extLst>
          </p:cNvPr>
          <p:cNvSpPr>
            <a:spLocks noGrp="1"/>
          </p:cNvSpPr>
          <p:nvPr>
            <p:ph idx="1"/>
          </p:nvPr>
        </p:nvSpPr>
        <p:spPr>
          <a:xfrm>
            <a:off x="616490" y="3697220"/>
            <a:ext cx="8680737" cy="979555"/>
          </a:xfrm>
        </p:spPr>
        <p:txBody>
          <a:bodyPr lIns="0" tIns="0" rIns="0" bIns="0"/>
          <a:lstStyle>
            <a:lvl1pPr marL="0" indent="0">
              <a:buNone/>
              <a:defRPr>
                <a:solidFill>
                  <a:schemeClr val="bg1"/>
                </a:solidFill>
              </a:defRPr>
            </a:lvl1pPr>
          </a:lstStyle>
          <a:p>
            <a:pPr lvl="0"/>
            <a:r>
              <a:rPr lang="en-US"/>
              <a:t>Click to edit Master text styles</a:t>
            </a:r>
          </a:p>
        </p:txBody>
      </p:sp>
      <p:sp>
        <p:nvSpPr>
          <p:cNvPr id="13" name="Rectangle 12">
            <a:extLst>
              <a:ext uri="{FF2B5EF4-FFF2-40B4-BE49-F238E27FC236}">
                <a16:creationId xmlns:a16="http://schemas.microsoft.com/office/drawing/2014/main" id="{B0A30DBC-0566-9442-8C70-4FD47CF774C8}"/>
              </a:ext>
            </a:extLst>
          </p:cNvPr>
          <p:cNvSpPr/>
          <p:nvPr/>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3876194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p:bg>
      <p:bgPr>
        <a:solidFill>
          <a:srgbClr val="0A5A8C"/>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F15870B-209C-234F-93CE-2C5EB0AF423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62722"/>
          <a:stretch/>
        </p:blipFill>
        <p:spPr>
          <a:xfrm rot="10800000">
            <a:off x="-291028" y="-1854430"/>
            <a:ext cx="17305491" cy="6451202"/>
          </a:xfrm>
          <a:prstGeom prst="rect">
            <a:avLst/>
          </a:prstGeom>
        </p:spPr>
      </p:pic>
      <p:sp>
        <p:nvSpPr>
          <p:cNvPr id="8" name="Rectangle 7">
            <a:extLst>
              <a:ext uri="{FF2B5EF4-FFF2-40B4-BE49-F238E27FC236}">
                <a16:creationId xmlns:a16="http://schemas.microsoft.com/office/drawing/2014/main" id="{DD3CEA1C-6C5B-1B45-AF29-28EEDA22FE44}"/>
              </a:ext>
            </a:extLst>
          </p:cNvPr>
          <p:cNvSpPr/>
          <p:nvPr/>
        </p:nvSpPr>
        <p:spPr>
          <a:xfrm>
            <a:off x="0" y="5259978"/>
            <a:ext cx="12192000" cy="1611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16490" y="1271014"/>
            <a:ext cx="8680737" cy="2246811"/>
          </a:xfrm>
        </p:spPr>
        <p:txBody>
          <a:bodyPr lIns="0" tIns="0" rIns="0" bIns="0" anchor="b" anchorCtr="0">
            <a:noAutofit/>
          </a:bodyPr>
          <a:lstStyle>
            <a:lvl1pPr>
              <a:defRPr sz="5000" b="0">
                <a:solidFill>
                  <a:schemeClr val="bg1"/>
                </a:solidFill>
              </a:defRPr>
            </a:lvl1pPr>
          </a:lstStyle>
          <a:p>
            <a:r>
              <a:rPr lang="en-US"/>
              <a:t>Click to edit Master title style </a:t>
            </a:r>
          </a:p>
        </p:txBody>
      </p:sp>
      <p:pic>
        <p:nvPicPr>
          <p:cNvPr id="9" name="Graphic 8">
            <a:extLst>
              <a:ext uri="{FF2B5EF4-FFF2-40B4-BE49-F238E27FC236}">
                <a16:creationId xmlns:a16="http://schemas.microsoft.com/office/drawing/2014/main" id="{5C00454C-C7EB-5C48-BC8F-E0A004A49B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141" y="5581325"/>
            <a:ext cx="2736310" cy="865670"/>
          </a:xfrm>
          <a:prstGeom prst="rect">
            <a:avLst/>
          </a:prstGeom>
        </p:spPr>
      </p:pic>
      <p:sp>
        <p:nvSpPr>
          <p:cNvPr id="10" name="TextBox 9">
            <a:extLst>
              <a:ext uri="{FF2B5EF4-FFF2-40B4-BE49-F238E27FC236}">
                <a16:creationId xmlns:a16="http://schemas.microsoft.com/office/drawing/2014/main" id="{D1AAB91A-D360-9D44-885A-0FFCA7C9528A}"/>
              </a:ext>
            </a:extLst>
          </p:cNvPr>
          <p:cNvSpPr txBox="1"/>
          <p:nvPr/>
        </p:nvSpPr>
        <p:spPr>
          <a:xfrm>
            <a:off x="10653294" y="5903595"/>
            <a:ext cx="1138653" cy="276999"/>
          </a:xfrm>
          <a:prstGeom prst="rect">
            <a:avLst/>
          </a:prstGeom>
          <a:noFill/>
        </p:spPr>
        <p:txBody>
          <a:bodyPr wrap="square" rtlCol="0">
            <a:spAutoFit/>
          </a:bodyPr>
          <a:lstStyle/>
          <a:p>
            <a:r>
              <a:rPr lang="en-US" sz="1200" b="1">
                <a:solidFill>
                  <a:schemeClr val="tx1"/>
                </a:solidFill>
                <a:latin typeface="Arial" panose="020B0604020202020204" pitchFamily="34" charset="0"/>
                <a:cs typeface="Arial" panose="020B0604020202020204" pitchFamily="34" charset="0"/>
              </a:rPr>
              <a:t>nashp.org</a:t>
            </a:r>
          </a:p>
        </p:txBody>
      </p:sp>
      <p:sp>
        <p:nvSpPr>
          <p:cNvPr id="11" name="Content Placeholder 2">
            <a:extLst>
              <a:ext uri="{FF2B5EF4-FFF2-40B4-BE49-F238E27FC236}">
                <a16:creationId xmlns:a16="http://schemas.microsoft.com/office/drawing/2014/main" id="{0DB6490E-2129-D04B-8521-4EFC11253414}"/>
              </a:ext>
            </a:extLst>
          </p:cNvPr>
          <p:cNvSpPr>
            <a:spLocks noGrp="1"/>
          </p:cNvSpPr>
          <p:nvPr>
            <p:ph idx="1"/>
          </p:nvPr>
        </p:nvSpPr>
        <p:spPr>
          <a:xfrm>
            <a:off x="616490" y="3697220"/>
            <a:ext cx="8680737" cy="979555"/>
          </a:xfrm>
        </p:spPr>
        <p:txBody>
          <a:bodyPr lIns="0" tIns="0" rIns="0" bIns="0"/>
          <a:lstStyle>
            <a:lvl1pPr marL="0" indent="0">
              <a:buNone/>
              <a:defRPr>
                <a:solidFill>
                  <a:schemeClr val="bg1"/>
                </a:solidFill>
              </a:defRPr>
            </a:lvl1pPr>
          </a:lstStyle>
          <a:p>
            <a:pPr lvl="0"/>
            <a:r>
              <a:rPr lang="en-US"/>
              <a:t>Click to edit Master text styles</a:t>
            </a:r>
          </a:p>
        </p:txBody>
      </p:sp>
      <p:sp>
        <p:nvSpPr>
          <p:cNvPr id="13" name="Rectangle 12">
            <a:extLst>
              <a:ext uri="{FF2B5EF4-FFF2-40B4-BE49-F238E27FC236}">
                <a16:creationId xmlns:a16="http://schemas.microsoft.com/office/drawing/2014/main" id="{B0A30DBC-0566-9442-8C70-4FD47CF774C8}"/>
              </a:ext>
            </a:extLst>
          </p:cNvPr>
          <p:cNvSpPr/>
          <p:nvPr/>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3826614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with image">
    <p:bg>
      <p:bgPr>
        <a:solidFill>
          <a:srgbClr val="0A5A8C"/>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43392A8-39E4-3E44-83DC-598920090C7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62722"/>
          <a:stretch/>
        </p:blipFill>
        <p:spPr>
          <a:xfrm rot="900000">
            <a:off x="-8252693" y="1955999"/>
            <a:ext cx="17305491" cy="6451202"/>
          </a:xfrm>
          <a:prstGeom prst="rect">
            <a:avLst/>
          </a:prstGeom>
        </p:spPr>
      </p:pic>
      <p:sp>
        <p:nvSpPr>
          <p:cNvPr id="8" name="Rectangle 7">
            <a:extLst>
              <a:ext uri="{FF2B5EF4-FFF2-40B4-BE49-F238E27FC236}">
                <a16:creationId xmlns:a16="http://schemas.microsoft.com/office/drawing/2014/main" id="{DD3CEA1C-6C5B-1B45-AF29-28EEDA22FE44}"/>
              </a:ext>
            </a:extLst>
          </p:cNvPr>
          <p:cNvSpPr/>
          <p:nvPr/>
        </p:nvSpPr>
        <p:spPr>
          <a:xfrm>
            <a:off x="0" y="5259978"/>
            <a:ext cx="12192000" cy="1598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16491" y="1271014"/>
            <a:ext cx="5479510" cy="2246811"/>
          </a:xfrm>
        </p:spPr>
        <p:txBody>
          <a:bodyPr lIns="0" tIns="0" rIns="0" bIns="0" anchor="b" anchorCtr="0">
            <a:noAutofit/>
          </a:bodyPr>
          <a:lstStyle>
            <a:lvl1pPr>
              <a:defRPr sz="5000" b="0">
                <a:solidFill>
                  <a:schemeClr val="bg1"/>
                </a:solidFill>
              </a:defRPr>
            </a:lvl1pPr>
          </a:lstStyle>
          <a:p>
            <a:r>
              <a:rPr lang="en-US"/>
              <a:t>Click to edit Master title style </a:t>
            </a:r>
          </a:p>
        </p:txBody>
      </p:sp>
      <p:pic>
        <p:nvPicPr>
          <p:cNvPr id="9" name="Graphic 8">
            <a:extLst>
              <a:ext uri="{FF2B5EF4-FFF2-40B4-BE49-F238E27FC236}">
                <a16:creationId xmlns:a16="http://schemas.microsoft.com/office/drawing/2014/main" id="{5C00454C-C7EB-5C48-BC8F-E0A004A49B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141" y="5581325"/>
            <a:ext cx="2736310" cy="865670"/>
          </a:xfrm>
          <a:prstGeom prst="rect">
            <a:avLst/>
          </a:prstGeom>
        </p:spPr>
      </p:pic>
      <p:sp>
        <p:nvSpPr>
          <p:cNvPr id="10" name="TextBox 9">
            <a:extLst>
              <a:ext uri="{FF2B5EF4-FFF2-40B4-BE49-F238E27FC236}">
                <a16:creationId xmlns:a16="http://schemas.microsoft.com/office/drawing/2014/main" id="{D1AAB91A-D360-9D44-885A-0FFCA7C9528A}"/>
              </a:ext>
            </a:extLst>
          </p:cNvPr>
          <p:cNvSpPr txBox="1"/>
          <p:nvPr/>
        </p:nvSpPr>
        <p:spPr>
          <a:xfrm>
            <a:off x="10653294" y="5903595"/>
            <a:ext cx="1138653" cy="276999"/>
          </a:xfrm>
          <a:prstGeom prst="rect">
            <a:avLst/>
          </a:prstGeom>
          <a:noFill/>
        </p:spPr>
        <p:txBody>
          <a:bodyPr wrap="square" rtlCol="0">
            <a:spAutoFit/>
          </a:bodyPr>
          <a:lstStyle/>
          <a:p>
            <a:r>
              <a:rPr lang="en-US" sz="1200" b="1">
                <a:solidFill>
                  <a:schemeClr val="tx1"/>
                </a:solidFill>
                <a:latin typeface="Arial" panose="020B0604020202020204" pitchFamily="34" charset="0"/>
                <a:cs typeface="Arial" panose="020B0604020202020204" pitchFamily="34" charset="0"/>
              </a:rPr>
              <a:t>nashp.org</a:t>
            </a:r>
          </a:p>
        </p:txBody>
      </p:sp>
      <p:sp>
        <p:nvSpPr>
          <p:cNvPr id="11" name="Content Placeholder 2">
            <a:extLst>
              <a:ext uri="{FF2B5EF4-FFF2-40B4-BE49-F238E27FC236}">
                <a16:creationId xmlns:a16="http://schemas.microsoft.com/office/drawing/2014/main" id="{0DB6490E-2129-D04B-8521-4EFC11253414}"/>
              </a:ext>
            </a:extLst>
          </p:cNvPr>
          <p:cNvSpPr>
            <a:spLocks noGrp="1"/>
          </p:cNvSpPr>
          <p:nvPr>
            <p:ph idx="1"/>
          </p:nvPr>
        </p:nvSpPr>
        <p:spPr>
          <a:xfrm>
            <a:off x="616491" y="3697220"/>
            <a:ext cx="5479510" cy="979555"/>
          </a:xfrm>
        </p:spPr>
        <p:txBody>
          <a:bodyPr lIns="0" tIns="0" rIns="0" bIns="0"/>
          <a:lstStyle>
            <a:lvl1pPr marL="0" indent="0">
              <a:buNone/>
              <a:defRPr>
                <a:solidFill>
                  <a:schemeClr val="bg1"/>
                </a:solidFill>
              </a:defRPr>
            </a:lvl1pPr>
          </a:lstStyle>
          <a:p>
            <a:pPr lvl="0"/>
            <a:r>
              <a:rPr lang="en-US"/>
              <a:t>Click to edit Master text styles</a:t>
            </a:r>
          </a:p>
        </p:txBody>
      </p:sp>
      <p:sp>
        <p:nvSpPr>
          <p:cNvPr id="13" name="Rectangle 12">
            <a:extLst>
              <a:ext uri="{FF2B5EF4-FFF2-40B4-BE49-F238E27FC236}">
                <a16:creationId xmlns:a16="http://schemas.microsoft.com/office/drawing/2014/main" id="{4362A7B3-86E6-4347-99F4-6072E1129301}"/>
              </a:ext>
            </a:extLst>
          </p:cNvPr>
          <p:cNvSpPr/>
          <p:nvPr/>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3078435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p:txBody>
          <a:bodyPr lIns="0" anchor="b" anchorCtr="0"/>
          <a:lstStyle>
            <a:lvl1pPr>
              <a:defRPr b="0"/>
            </a:lvl1pPr>
          </a:lstStyle>
          <a:p>
            <a:r>
              <a:rPr lang="en-US"/>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4EC73C83-FAA9-E442-9622-670FC1F8013F}" type="slidenum">
              <a:rPr lang="en-US" smtClean="0"/>
              <a:t>‹#›</a:t>
            </a:fld>
            <a:endParaRPr lang="en-US"/>
          </a:p>
        </p:txBody>
      </p:sp>
      <p:cxnSp>
        <p:nvCxnSpPr>
          <p:cNvPr id="9" name="Straight Connector 8">
            <a:extLst>
              <a:ext uri="{FF2B5EF4-FFF2-40B4-BE49-F238E27FC236}">
                <a16:creationId xmlns:a16="http://schemas.microsoft.com/office/drawing/2014/main" id="{BB1952B3-2B32-4440-BA7C-1996F4C60A30}"/>
              </a:ext>
            </a:extLst>
          </p:cNvPr>
          <p:cNvCxnSpPr/>
          <p:nvPr/>
        </p:nvCxnSpPr>
        <p:spPr>
          <a:xfrm>
            <a:off x="545855" y="1382755"/>
            <a:ext cx="1110028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46AFA09-3F95-1641-8FAE-7C992E05D541}"/>
              </a:ext>
            </a:extLst>
          </p:cNvPr>
          <p:cNvSpPr/>
          <p:nvPr/>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1530520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p:txBody>
          <a:bodyPr lIns="0"/>
          <a:lstStyle>
            <a:lvl1pPr>
              <a:defRPr b="0"/>
            </a:lvl1pPr>
          </a:lstStyle>
          <a:p>
            <a:r>
              <a:rPr lang="en-US"/>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4EC73C83-FAA9-E442-9622-670FC1F8013F}" type="slidenum">
              <a:rPr lang="en-US" smtClean="0"/>
              <a:t>‹#›</a:t>
            </a:fld>
            <a:endParaRPr lang="en-US"/>
          </a:p>
        </p:txBody>
      </p:sp>
      <p:sp>
        <p:nvSpPr>
          <p:cNvPr id="7" name="Content Placeholder 2">
            <a:extLst>
              <a:ext uri="{FF2B5EF4-FFF2-40B4-BE49-F238E27FC236}">
                <a16:creationId xmlns:a16="http://schemas.microsoft.com/office/drawing/2014/main" id="{FC4A15B7-1B33-714A-AE7C-2E91A85B4A32}"/>
              </a:ext>
            </a:extLst>
          </p:cNvPr>
          <p:cNvSpPr>
            <a:spLocks noGrp="1"/>
          </p:cNvSpPr>
          <p:nvPr>
            <p:ph idx="13"/>
          </p:nvPr>
        </p:nvSpPr>
        <p:spPr>
          <a:xfrm>
            <a:off x="6296628"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C49B64C9-6383-2E4E-BE81-152AE9A1EF13}"/>
              </a:ext>
            </a:extLst>
          </p:cNvPr>
          <p:cNvSpPr/>
          <p:nvPr/>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cxnSp>
        <p:nvCxnSpPr>
          <p:cNvPr id="11" name="Straight Connector 10">
            <a:extLst>
              <a:ext uri="{FF2B5EF4-FFF2-40B4-BE49-F238E27FC236}">
                <a16:creationId xmlns:a16="http://schemas.microsoft.com/office/drawing/2014/main" id="{9BE536E6-F765-1941-896A-F2CDB5796E9A}"/>
              </a:ext>
            </a:extLst>
          </p:cNvPr>
          <p:cNvCxnSpPr/>
          <p:nvPr/>
        </p:nvCxnSpPr>
        <p:spPr>
          <a:xfrm>
            <a:off x="545855" y="1382755"/>
            <a:ext cx="1110028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975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p:nvPr>
        </p:nvSpPr>
        <p:spPr>
          <a:xfrm>
            <a:off x="545856" y="194013"/>
            <a:ext cx="5002456" cy="1662122"/>
          </a:xfrm>
        </p:spPr>
        <p:txBody>
          <a:bodyPr lIns="0" anchor="b" anchorCtr="0">
            <a:normAutofit/>
          </a:bodyPr>
          <a:lstStyle>
            <a:lvl1pPr>
              <a:defRPr sz="3500" b="0"/>
            </a:lvl1pPr>
          </a:lstStyle>
          <a:p>
            <a:r>
              <a:rPr lang="en-US"/>
              <a:t>Click to edit Master title style</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2325610"/>
            <a:ext cx="5002456" cy="35487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41F0913A-3E3E-1C42-9A06-DF3A849C5C9E}"/>
              </a:ext>
            </a:extLst>
          </p:cNvPr>
          <p:cNvSpPr>
            <a:spLocks noGrp="1"/>
          </p:cNvSpPr>
          <p:nvPr>
            <p:ph type="pic" sz="quarter" idx="10"/>
          </p:nvPr>
        </p:nvSpPr>
        <p:spPr>
          <a:xfrm>
            <a:off x="6096000" y="0"/>
            <a:ext cx="6096001" cy="6741666"/>
          </a:xfrm>
          <a:solidFill>
            <a:schemeClr val="bg1">
              <a:lumMod val="75000"/>
            </a:schemeClr>
          </a:solidFill>
        </p:spPr>
        <p:txBody>
          <a:bodyPr/>
          <a:lstStyle/>
          <a:p>
            <a:r>
              <a:rPr lang="en-US"/>
              <a:t>Click icon to add picture</a:t>
            </a:r>
          </a:p>
        </p:txBody>
      </p:sp>
      <p:cxnSp>
        <p:nvCxnSpPr>
          <p:cNvPr id="7" name="Straight Connector 6">
            <a:extLst>
              <a:ext uri="{FF2B5EF4-FFF2-40B4-BE49-F238E27FC236}">
                <a16:creationId xmlns:a16="http://schemas.microsoft.com/office/drawing/2014/main" id="{ED0E0E2B-ECE5-0742-B1A5-28664F0E72E6}"/>
              </a:ext>
            </a:extLst>
          </p:cNvPr>
          <p:cNvCxnSpPr>
            <a:cxnSpLocks/>
          </p:cNvCxnSpPr>
          <p:nvPr/>
        </p:nvCxnSpPr>
        <p:spPr>
          <a:xfrm>
            <a:off x="545855" y="1873408"/>
            <a:ext cx="50024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F747829-D98C-BD42-93FA-A8B6B807034C}"/>
              </a:ext>
            </a:extLst>
          </p:cNvPr>
          <p:cNvSpPr/>
          <p:nvPr/>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239015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6_Sidebar">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F4DC03F8-374A-4949-A70A-22986A398444}"/>
              </a:ext>
            </a:extLst>
          </p:cNvPr>
          <p:cNvSpPr/>
          <p:nvPr/>
        </p:nvSpPr>
        <p:spPr>
          <a:xfrm rot="10800000">
            <a:off x="7338806" y="1945590"/>
            <a:ext cx="4853194" cy="3825063"/>
          </a:xfrm>
          <a:prstGeom prst="round1Rect">
            <a:avLst>
              <a:gd name="adj" fmla="val 7949"/>
            </a:avLst>
          </a:prstGeom>
          <a:solidFill>
            <a:srgbClr val="FE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545855" y="374456"/>
            <a:ext cx="11100289" cy="1001429"/>
          </a:xfrm>
        </p:spPr>
        <p:txBody>
          <a:bodyPr lIns="0"/>
          <a:lstStyle>
            <a:lvl1pPr>
              <a:defRPr b="0"/>
            </a:lvl1pPr>
          </a:lstStyle>
          <a:p>
            <a:r>
              <a:rPr lang="en-US"/>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5" y="1834957"/>
            <a:ext cx="6163145"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751D30ED-AD52-9B41-8C2E-97A4CF81254A}"/>
              </a:ext>
            </a:extLst>
          </p:cNvPr>
          <p:cNvSpPr>
            <a:spLocks noGrp="1"/>
          </p:cNvSpPr>
          <p:nvPr>
            <p:ph type="body" sz="quarter" idx="13" hasCustomPrompt="1"/>
          </p:nvPr>
        </p:nvSpPr>
        <p:spPr>
          <a:xfrm>
            <a:off x="8295341" y="2218762"/>
            <a:ext cx="3128915" cy="775209"/>
          </a:xfrm>
          <a:noFill/>
        </p:spPr>
        <p:txBody>
          <a:bodyPr lIns="0" tIns="0" rIns="0" bIns="0" anchor="t" anchorCtr="0">
            <a:noAutofit/>
          </a:bodyPr>
          <a:lstStyle>
            <a:lvl1pPr marL="0" marR="0" indent="0" algn="l" defTabSz="914400" rtl="0" eaLnBrk="1" fontAlgn="auto" latinLnBrk="0" hangingPunct="1">
              <a:lnSpc>
                <a:spcPct val="100000"/>
              </a:lnSpc>
              <a:spcBef>
                <a:spcPts val="0"/>
              </a:spcBef>
              <a:spcAft>
                <a:spcPts val="0"/>
              </a:spcAft>
              <a:buClr>
                <a:srgbClr val="1F842F"/>
              </a:buClr>
              <a:buSzTx/>
              <a:buFont typeface="Arial" panose="020B0604020202020204" pitchFamily="34" charset="0"/>
              <a:buNone/>
              <a:tabLst/>
              <a:defRPr sz="2000" b="1">
                <a:solidFill>
                  <a:schemeClr val="tx1"/>
                </a:solidFill>
              </a:defRPr>
            </a:lvl1pPr>
          </a:lstStyle>
          <a:p>
            <a:pPr marL="0" marR="0" lvl="0" indent="0" algn="l" defTabSz="914400" rtl="0" eaLnBrk="1" fontAlgn="auto" latinLnBrk="0" hangingPunct="1">
              <a:lnSpc>
                <a:spcPct val="100000"/>
              </a:lnSpc>
              <a:spcBef>
                <a:spcPts val="600"/>
              </a:spcBef>
              <a:spcAft>
                <a:spcPts val="800"/>
              </a:spcAft>
              <a:buClr>
                <a:srgbClr val="1F842F"/>
              </a:buClr>
              <a:buSzTx/>
              <a:buFont typeface="Arial" panose="020B0604020202020204" pitchFamily="34" charset="0"/>
              <a:buNone/>
              <a:tabLst/>
              <a:defRPr/>
            </a:pPr>
            <a:r>
              <a:rPr lang="en-US"/>
              <a:t>Sidebar </a:t>
            </a:r>
            <a:r>
              <a:rPr lang="en-US" err="1"/>
              <a:t>Titledvsdvdvsvdvdvd</a:t>
            </a:r>
            <a:endParaRPr lang="en-US"/>
          </a:p>
        </p:txBody>
      </p:sp>
      <p:sp>
        <p:nvSpPr>
          <p:cNvPr id="9" name="Text Placeholder 4">
            <a:extLst>
              <a:ext uri="{FF2B5EF4-FFF2-40B4-BE49-F238E27FC236}">
                <a16:creationId xmlns:a16="http://schemas.microsoft.com/office/drawing/2014/main" id="{A5E7A804-84FA-3D4C-9EAE-D3853488EBFD}"/>
              </a:ext>
            </a:extLst>
          </p:cNvPr>
          <p:cNvSpPr>
            <a:spLocks noGrp="1"/>
          </p:cNvSpPr>
          <p:nvPr>
            <p:ph type="body" sz="quarter" idx="14"/>
          </p:nvPr>
        </p:nvSpPr>
        <p:spPr>
          <a:xfrm>
            <a:off x="8289404" y="3150527"/>
            <a:ext cx="3134810" cy="2208552"/>
          </a:xfrm>
          <a:noFill/>
        </p:spPr>
        <p:txBody>
          <a:bodyPr lIns="0" tIns="0" rIns="0" bIns="0">
            <a:noAutofit/>
          </a:bodyPr>
          <a:lstStyle>
            <a:lvl1pPr marL="0" indent="0">
              <a:spcBef>
                <a:spcPts val="0"/>
              </a:spcBef>
              <a:spcAft>
                <a:spcPts val="1200"/>
              </a:spcAft>
              <a:buClr>
                <a:srgbClr val="0A5A8C"/>
              </a:buClr>
              <a:buFont typeface="+mj-lt"/>
              <a:buNone/>
              <a:defRPr sz="1600"/>
            </a:lvl1pPr>
          </a:lstStyle>
          <a:p>
            <a:pPr lvl="0"/>
            <a:r>
              <a:rPr lang="en-US"/>
              <a:t>Click to edit Master text styles</a:t>
            </a:r>
          </a:p>
        </p:txBody>
      </p:sp>
      <p:sp>
        <p:nvSpPr>
          <p:cNvPr id="11" name="Round Single Corner Rectangle 10">
            <a:extLst>
              <a:ext uri="{FF2B5EF4-FFF2-40B4-BE49-F238E27FC236}">
                <a16:creationId xmlns:a16="http://schemas.microsoft.com/office/drawing/2014/main" id="{90BBA3F6-428D-8541-999E-E65F16A9AADD}"/>
              </a:ext>
            </a:extLst>
          </p:cNvPr>
          <p:cNvSpPr/>
          <p:nvPr/>
        </p:nvSpPr>
        <p:spPr>
          <a:xfrm rot="10800000" flipH="1">
            <a:off x="7338807" y="2218762"/>
            <a:ext cx="706055" cy="722337"/>
          </a:xfrm>
          <a:prstGeom prst="round1Rect">
            <a:avLst>
              <a:gd name="adj" fmla="val 26156"/>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2" name="Rectangle 11">
            <a:extLst>
              <a:ext uri="{FF2B5EF4-FFF2-40B4-BE49-F238E27FC236}">
                <a16:creationId xmlns:a16="http://schemas.microsoft.com/office/drawing/2014/main" id="{00D40F88-5E78-D64E-83E9-71F67EE3A772}"/>
              </a:ext>
            </a:extLst>
          </p:cNvPr>
          <p:cNvSpPr/>
          <p:nvPr/>
        </p:nvSpPr>
        <p:spPr>
          <a:xfrm>
            <a:off x="7344137" y="1834957"/>
            <a:ext cx="4847863" cy="100228"/>
          </a:xfrm>
          <a:prstGeom prst="rect">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3" name="Slide Number Placeholder 5">
            <a:extLst>
              <a:ext uri="{FF2B5EF4-FFF2-40B4-BE49-F238E27FC236}">
                <a16:creationId xmlns:a16="http://schemas.microsoft.com/office/drawing/2014/main" id="{E7AA9579-88B5-BD4D-97CD-183C8D0FF136}"/>
              </a:ext>
            </a:extLst>
          </p:cNvPr>
          <p:cNvSpPr>
            <a:spLocks noGrp="1"/>
          </p:cNvSpPr>
          <p:nvPr>
            <p:ph type="sldNum" sz="quarter" idx="12"/>
          </p:nvPr>
        </p:nvSpPr>
        <p:spPr>
          <a:xfrm>
            <a:off x="8845391" y="6104082"/>
            <a:ext cx="2800753" cy="365125"/>
          </a:xfrm>
        </p:spPr>
        <p:txBody>
          <a:bodyPr/>
          <a:lstStyle/>
          <a:p>
            <a:fld id="{4EC73C83-FAA9-E442-9622-670FC1F8013F}" type="slidenum">
              <a:rPr lang="en-US" smtClean="0"/>
              <a:t>‹#›</a:t>
            </a:fld>
            <a:endParaRPr lang="en-US"/>
          </a:p>
        </p:txBody>
      </p:sp>
      <p:cxnSp>
        <p:nvCxnSpPr>
          <p:cNvPr id="16" name="Straight Connector 15">
            <a:extLst>
              <a:ext uri="{FF2B5EF4-FFF2-40B4-BE49-F238E27FC236}">
                <a16:creationId xmlns:a16="http://schemas.microsoft.com/office/drawing/2014/main" id="{B5A85644-E2AC-4942-88B4-7E4F53782BB7}"/>
              </a:ext>
            </a:extLst>
          </p:cNvPr>
          <p:cNvCxnSpPr/>
          <p:nvPr/>
        </p:nvCxnSpPr>
        <p:spPr>
          <a:xfrm>
            <a:off x="545855" y="1382755"/>
            <a:ext cx="1110028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A63C22E-72E7-794A-8153-F58A7BCBF369}"/>
              </a:ext>
            </a:extLst>
          </p:cNvPr>
          <p:cNvSpPr/>
          <p:nvPr/>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952643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7_Graphic and Call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AC090B3-74F2-9049-B366-8B18BB3AEB8C}"/>
              </a:ext>
            </a:extLst>
          </p:cNvPr>
          <p:cNvSpPr/>
          <p:nvPr/>
        </p:nvSpPr>
        <p:spPr>
          <a:xfrm>
            <a:off x="7694340" y="0"/>
            <a:ext cx="4497657" cy="67130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8307658" y="512956"/>
            <a:ext cx="3338485" cy="5285678"/>
          </a:xfrm>
        </p:spPr>
        <p:txBody>
          <a:bodyPr lIns="0" anchor="ctr" anchorCtr="0">
            <a:normAutofit/>
          </a:bodyPr>
          <a:lstStyle>
            <a:lvl1pPr>
              <a:defRPr sz="2800" b="1" i="0">
                <a:solidFill>
                  <a:schemeClr val="bg1"/>
                </a:solidFill>
                <a:latin typeface="Arial" panose="020B0604020202020204" pitchFamily="34" charset="0"/>
                <a:cs typeface="Arial" panose="020B0604020202020204" pitchFamily="34" charset="0"/>
              </a:defRPr>
            </a:lvl1pPr>
          </a:lstStyle>
          <a:p>
            <a:r>
              <a:rPr lang="en-US"/>
              <a:t>Click to edit Master title style </a:t>
            </a:r>
          </a:p>
        </p:txBody>
      </p:sp>
      <p:sp>
        <p:nvSpPr>
          <p:cNvPr id="13" name="Slide Number Placeholder 5">
            <a:extLst>
              <a:ext uri="{FF2B5EF4-FFF2-40B4-BE49-F238E27FC236}">
                <a16:creationId xmlns:a16="http://schemas.microsoft.com/office/drawing/2014/main" id="{E7AA9579-88B5-BD4D-97CD-183C8D0FF136}"/>
              </a:ext>
            </a:extLst>
          </p:cNvPr>
          <p:cNvSpPr>
            <a:spLocks noGrp="1"/>
          </p:cNvSpPr>
          <p:nvPr>
            <p:ph type="sldNum" sz="quarter" idx="12"/>
          </p:nvPr>
        </p:nvSpPr>
        <p:spPr>
          <a:xfrm>
            <a:off x="8845391" y="6104082"/>
            <a:ext cx="2800753" cy="365125"/>
          </a:xfrm>
        </p:spPr>
        <p:txBody>
          <a:bodyPr/>
          <a:lstStyle>
            <a:lvl1pPr>
              <a:defRPr>
                <a:solidFill>
                  <a:schemeClr val="bg1"/>
                </a:solidFill>
              </a:defRPr>
            </a:lvl1pPr>
          </a:lstStyle>
          <a:p>
            <a:fld id="{4EC73C83-FAA9-E442-9622-670FC1F8013F}" type="slidenum">
              <a:rPr lang="en-US" smtClean="0"/>
              <a:t>‹#›</a:t>
            </a:fld>
            <a:endParaRPr lang="en-US"/>
          </a:p>
        </p:txBody>
      </p:sp>
      <p:pic>
        <p:nvPicPr>
          <p:cNvPr id="15" name="Graphic 14">
            <a:extLst>
              <a:ext uri="{FF2B5EF4-FFF2-40B4-BE49-F238E27FC236}">
                <a16:creationId xmlns:a16="http://schemas.microsoft.com/office/drawing/2014/main" id="{B9743015-21C3-624E-B682-076050BF2C2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4078" t="4982" r="33262" b="83876"/>
          <a:stretch/>
        </p:blipFill>
        <p:spPr>
          <a:xfrm rot="16200000">
            <a:off x="5490254" y="2204087"/>
            <a:ext cx="6690736" cy="2282560"/>
          </a:xfrm>
          <a:prstGeom prst="rect">
            <a:avLst/>
          </a:prstGeom>
        </p:spPr>
      </p:pic>
      <p:sp>
        <p:nvSpPr>
          <p:cNvPr id="17" name="Picture Placeholder 4">
            <a:extLst>
              <a:ext uri="{FF2B5EF4-FFF2-40B4-BE49-F238E27FC236}">
                <a16:creationId xmlns:a16="http://schemas.microsoft.com/office/drawing/2014/main" id="{A8A20C99-CD08-5643-9B54-D875947747A4}"/>
              </a:ext>
            </a:extLst>
          </p:cNvPr>
          <p:cNvSpPr>
            <a:spLocks noGrp="1"/>
          </p:cNvSpPr>
          <p:nvPr>
            <p:ph type="pic" sz="quarter" idx="10" hasCustomPrompt="1"/>
          </p:nvPr>
        </p:nvSpPr>
        <p:spPr>
          <a:xfrm>
            <a:off x="442332" y="512956"/>
            <a:ext cx="6805961" cy="5174166"/>
          </a:xfrm>
          <a:solidFill>
            <a:schemeClr val="bg1">
              <a:lumMod val="75000"/>
            </a:schemeClr>
          </a:solidFill>
        </p:spPr>
        <p:txBody>
          <a:bodyPr/>
          <a:lstStyle/>
          <a:p>
            <a:r>
              <a:rPr lang="en-US"/>
              <a:t>Add graphic</a:t>
            </a:r>
          </a:p>
        </p:txBody>
      </p:sp>
      <p:sp>
        <p:nvSpPr>
          <p:cNvPr id="9" name="Rectangle 8">
            <a:extLst>
              <a:ext uri="{FF2B5EF4-FFF2-40B4-BE49-F238E27FC236}">
                <a16:creationId xmlns:a16="http://schemas.microsoft.com/office/drawing/2014/main" id="{154BBE02-74D2-9B4E-AA28-803AA4A9F79F}"/>
              </a:ext>
            </a:extLst>
          </p:cNvPr>
          <p:cNvSpPr/>
          <p:nvPr/>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2850101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857E-1039-6B02-0766-20D3B101DA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78577B-57B5-677E-0312-6DB6BB686C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ED4DC7-D149-3FB5-3505-C3AA930A3150}"/>
              </a:ext>
            </a:extLst>
          </p:cNvPr>
          <p:cNvSpPr>
            <a:spLocks noGrp="1"/>
          </p:cNvSpPr>
          <p:nvPr>
            <p:ph type="dt" sz="half" idx="10"/>
          </p:nvPr>
        </p:nvSpPr>
        <p:spPr/>
        <p:txBody>
          <a:bodyPr/>
          <a:lstStyle/>
          <a:p>
            <a:fld id="{FADEE524-A1FC-6E4C-A973-36A2A0606B92}" type="datetimeFigureOut">
              <a:rPr lang="en-US" smtClean="0"/>
              <a:t>8/23/24</a:t>
            </a:fld>
            <a:endParaRPr lang="en-US"/>
          </a:p>
        </p:txBody>
      </p:sp>
      <p:sp>
        <p:nvSpPr>
          <p:cNvPr id="5" name="Footer Placeholder 4">
            <a:extLst>
              <a:ext uri="{FF2B5EF4-FFF2-40B4-BE49-F238E27FC236}">
                <a16:creationId xmlns:a16="http://schemas.microsoft.com/office/drawing/2014/main" id="{ED087772-8E24-3B2D-C50C-55B4F5C40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AF6914-059A-9B07-3B93-9F15662FCD1C}"/>
              </a:ext>
            </a:extLst>
          </p:cNvPr>
          <p:cNvSpPr>
            <a:spLocks noGrp="1"/>
          </p:cNvSpPr>
          <p:nvPr>
            <p:ph type="sldNum" sz="quarter" idx="12"/>
          </p:nvPr>
        </p:nvSpPr>
        <p:spPr/>
        <p:txBody>
          <a:bodyPr/>
          <a:lstStyle/>
          <a:p>
            <a:fld id="{EB6C9FB8-93A0-1849-84D0-71E7810D98AC}" type="slidenum">
              <a:rPr lang="en-US" smtClean="0"/>
              <a:t>‹#›</a:t>
            </a:fld>
            <a:endParaRPr lang="en-US"/>
          </a:p>
        </p:txBody>
      </p:sp>
    </p:spTree>
    <p:extLst>
      <p:ext uri="{BB962C8B-B14F-4D97-AF65-F5344CB8AC3E}">
        <p14:creationId xmlns:p14="http://schemas.microsoft.com/office/powerpoint/2010/main" val="2735263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8_Basic - Header Soli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4DF1EC-C5F0-2C49-AF2C-6AE3EC8C353C}"/>
              </a:ext>
            </a:extLst>
          </p:cNvPr>
          <p:cNvSpPr/>
          <p:nvPr/>
        </p:nvSpPr>
        <p:spPr>
          <a:xfrm>
            <a:off x="-1" y="-1"/>
            <a:ext cx="12192000" cy="1603575"/>
          </a:xfrm>
          <a:prstGeom prst="rect">
            <a:avLst/>
          </a:prstGeom>
          <a:solidFill>
            <a:srgbClr val="0A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9" name="Graphic 8">
            <a:extLst>
              <a:ext uri="{FF2B5EF4-FFF2-40B4-BE49-F238E27FC236}">
                <a16:creationId xmlns:a16="http://schemas.microsoft.com/office/drawing/2014/main" id="{0DECE67C-61DA-4540-AEF2-C6481E3D68A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8754" t="7130" b="83604"/>
          <a:stretch/>
        </p:blipFill>
        <p:spPr>
          <a:xfrm rot="10800000">
            <a:off x="1593015" y="0"/>
            <a:ext cx="10598983" cy="1603574"/>
          </a:xfrm>
          <a:prstGeom prst="rect">
            <a:avLst/>
          </a:prstGeom>
        </p:spPr>
      </p:pic>
      <p:sp>
        <p:nvSpPr>
          <p:cNvPr id="2" name="Title 1">
            <a:extLst>
              <a:ext uri="{FF2B5EF4-FFF2-40B4-BE49-F238E27FC236}">
                <a16:creationId xmlns:a16="http://schemas.microsoft.com/office/drawing/2014/main" id="{5045897C-73FE-E64D-9A14-64EB0A1F1C81}"/>
              </a:ext>
            </a:extLst>
          </p:cNvPr>
          <p:cNvSpPr>
            <a:spLocks noGrp="1"/>
          </p:cNvSpPr>
          <p:nvPr>
            <p:ph type="title"/>
          </p:nvPr>
        </p:nvSpPr>
        <p:spPr>
          <a:xfrm>
            <a:off x="545855" y="200722"/>
            <a:ext cx="11100289" cy="1171469"/>
          </a:xfrm>
        </p:spPr>
        <p:txBody>
          <a:bodyPr lIns="0" anchor="b" anchorCtr="0"/>
          <a:lstStyle>
            <a:lvl1pPr>
              <a:defRPr b="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4EC73C83-FAA9-E442-9622-670FC1F8013F}" type="slidenum">
              <a:rPr lang="en-US" smtClean="0"/>
              <a:t>‹#›</a:t>
            </a:fld>
            <a:endParaRPr lang="en-US"/>
          </a:p>
        </p:txBody>
      </p:sp>
      <p:sp>
        <p:nvSpPr>
          <p:cNvPr id="8" name="Rectangle 7">
            <a:extLst>
              <a:ext uri="{FF2B5EF4-FFF2-40B4-BE49-F238E27FC236}">
                <a16:creationId xmlns:a16="http://schemas.microsoft.com/office/drawing/2014/main" id="{AF7D79BA-8D56-3E47-AAD1-FA15C47607B0}"/>
              </a:ext>
            </a:extLst>
          </p:cNvPr>
          <p:cNvSpPr/>
          <p:nvPr/>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1726297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9_Two Column - Header Soli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4EC73C83-FAA9-E442-9622-670FC1F8013F}" type="slidenum">
              <a:rPr lang="en-US" smtClean="0"/>
              <a:t>‹#›</a:t>
            </a:fld>
            <a:endParaRPr lang="en-US"/>
          </a:p>
        </p:txBody>
      </p:sp>
      <p:sp>
        <p:nvSpPr>
          <p:cNvPr id="7" name="Content Placeholder 2">
            <a:extLst>
              <a:ext uri="{FF2B5EF4-FFF2-40B4-BE49-F238E27FC236}">
                <a16:creationId xmlns:a16="http://schemas.microsoft.com/office/drawing/2014/main" id="{FC4A15B7-1B33-714A-AE7C-2E91A85B4A32}"/>
              </a:ext>
            </a:extLst>
          </p:cNvPr>
          <p:cNvSpPr>
            <a:spLocks noGrp="1"/>
          </p:cNvSpPr>
          <p:nvPr>
            <p:ph idx="13"/>
          </p:nvPr>
        </p:nvSpPr>
        <p:spPr>
          <a:xfrm>
            <a:off x="6296628"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2C9131AB-095D-B348-8872-24C29EE931D5}"/>
              </a:ext>
            </a:extLst>
          </p:cNvPr>
          <p:cNvSpPr/>
          <p:nvPr/>
        </p:nvSpPr>
        <p:spPr>
          <a:xfrm>
            <a:off x="-1" y="-1"/>
            <a:ext cx="12192000" cy="16035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0" name="Graphic 9">
            <a:extLst>
              <a:ext uri="{FF2B5EF4-FFF2-40B4-BE49-F238E27FC236}">
                <a16:creationId xmlns:a16="http://schemas.microsoft.com/office/drawing/2014/main" id="{B28D84D2-7F04-D443-9641-948927BE61D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8754" t="7130" b="83604"/>
          <a:stretch/>
        </p:blipFill>
        <p:spPr>
          <a:xfrm rot="10800000">
            <a:off x="1593015" y="0"/>
            <a:ext cx="10598983" cy="1603574"/>
          </a:xfrm>
          <a:prstGeom prst="rect">
            <a:avLst/>
          </a:prstGeom>
        </p:spPr>
      </p:pic>
      <p:sp>
        <p:nvSpPr>
          <p:cNvPr id="11" name="Title 1">
            <a:extLst>
              <a:ext uri="{FF2B5EF4-FFF2-40B4-BE49-F238E27FC236}">
                <a16:creationId xmlns:a16="http://schemas.microsoft.com/office/drawing/2014/main" id="{390B902D-EFC4-7D4A-AEEE-DEA32CAFB634}"/>
              </a:ext>
            </a:extLst>
          </p:cNvPr>
          <p:cNvSpPr>
            <a:spLocks noGrp="1"/>
          </p:cNvSpPr>
          <p:nvPr>
            <p:ph type="title"/>
          </p:nvPr>
        </p:nvSpPr>
        <p:spPr>
          <a:xfrm>
            <a:off x="545855" y="200722"/>
            <a:ext cx="11100289" cy="1171469"/>
          </a:xfrm>
        </p:spPr>
        <p:txBody>
          <a:bodyPr lIns="0" anchor="b" anchorCtr="0"/>
          <a:lstStyle>
            <a:lvl1pPr>
              <a:defRPr b="0">
                <a:solidFill>
                  <a:schemeClr val="bg1"/>
                </a:solidFill>
              </a:defRPr>
            </a:lvl1pPr>
          </a:lstStyle>
          <a:p>
            <a:r>
              <a:rPr lang="en-US"/>
              <a:t>Click to edit Master title style</a:t>
            </a:r>
          </a:p>
        </p:txBody>
      </p:sp>
      <p:sp>
        <p:nvSpPr>
          <p:cNvPr id="9" name="Rectangle 8">
            <a:extLst>
              <a:ext uri="{FF2B5EF4-FFF2-40B4-BE49-F238E27FC236}">
                <a16:creationId xmlns:a16="http://schemas.microsoft.com/office/drawing/2014/main" id="{E8EC4708-E8CE-4140-99DA-06FE27721DF1}"/>
              </a:ext>
            </a:extLst>
          </p:cNvPr>
          <p:cNvSpPr/>
          <p:nvPr/>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228894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0_Image Right - Header Soli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2303306"/>
            <a:ext cx="5002456" cy="3361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DDB3DD6D-4025-524C-AE02-D36A27137E44}"/>
              </a:ext>
            </a:extLst>
          </p:cNvPr>
          <p:cNvSpPr/>
          <p:nvPr/>
        </p:nvSpPr>
        <p:spPr>
          <a:xfrm>
            <a:off x="0" y="0"/>
            <a:ext cx="12192000" cy="20719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9" name="Title 1">
            <a:extLst>
              <a:ext uri="{FF2B5EF4-FFF2-40B4-BE49-F238E27FC236}">
                <a16:creationId xmlns:a16="http://schemas.microsoft.com/office/drawing/2014/main" id="{980CD2FC-F833-7846-8D70-742CB5E7B396}"/>
              </a:ext>
            </a:extLst>
          </p:cNvPr>
          <p:cNvSpPr>
            <a:spLocks noGrp="1"/>
          </p:cNvSpPr>
          <p:nvPr>
            <p:ph type="title" hasCustomPrompt="1"/>
          </p:nvPr>
        </p:nvSpPr>
        <p:spPr>
          <a:xfrm>
            <a:off x="545856" y="847490"/>
            <a:ext cx="5241628" cy="993050"/>
          </a:xfrm>
        </p:spPr>
        <p:txBody>
          <a:bodyPr lIns="0" anchor="b" anchorCtr="0"/>
          <a:lstStyle>
            <a:lvl1pPr>
              <a:defRPr b="0">
                <a:solidFill>
                  <a:schemeClr val="bg1"/>
                </a:solidFill>
              </a:defRPr>
            </a:lvl1pPr>
          </a:lstStyle>
          <a:p>
            <a:r>
              <a:rPr lang="en-US"/>
              <a:t>Click to edit Master title style </a:t>
            </a:r>
          </a:p>
        </p:txBody>
      </p:sp>
      <p:sp>
        <p:nvSpPr>
          <p:cNvPr id="5" name="Picture Placeholder 4">
            <a:extLst>
              <a:ext uri="{FF2B5EF4-FFF2-40B4-BE49-F238E27FC236}">
                <a16:creationId xmlns:a16="http://schemas.microsoft.com/office/drawing/2014/main" id="{41F0913A-3E3E-1C42-9A06-DF3A849C5C9E}"/>
              </a:ext>
            </a:extLst>
          </p:cNvPr>
          <p:cNvSpPr>
            <a:spLocks noGrp="1"/>
          </p:cNvSpPr>
          <p:nvPr>
            <p:ph type="pic" sz="quarter" idx="10"/>
          </p:nvPr>
        </p:nvSpPr>
        <p:spPr>
          <a:xfrm>
            <a:off x="6096000" y="0"/>
            <a:ext cx="6096001" cy="6741666"/>
          </a:xfrm>
          <a:solidFill>
            <a:schemeClr val="bg1">
              <a:lumMod val="75000"/>
            </a:schemeClr>
          </a:solidFill>
        </p:spPr>
        <p:txBody>
          <a:bodyPr/>
          <a:lstStyle/>
          <a:p>
            <a:r>
              <a:rPr lang="en-US"/>
              <a:t>Click icon to add picture</a:t>
            </a:r>
          </a:p>
        </p:txBody>
      </p:sp>
      <p:sp>
        <p:nvSpPr>
          <p:cNvPr id="7" name="Rectangle 6">
            <a:extLst>
              <a:ext uri="{FF2B5EF4-FFF2-40B4-BE49-F238E27FC236}">
                <a16:creationId xmlns:a16="http://schemas.microsoft.com/office/drawing/2014/main" id="{26510FBC-E933-3A46-AFFC-F620F261C6A7}"/>
              </a:ext>
            </a:extLst>
          </p:cNvPr>
          <p:cNvSpPr/>
          <p:nvPr/>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1769048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1_Sidebar - Header Solid">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F4DC03F8-374A-4949-A70A-22986A398444}"/>
              </a:ext>
            </a:extLst>
          </p:cNvPr>
          <p:cNvSpPr/>
          <p:nvPr/>
        </p:nvSpPr>
        <p:spPr>
          <a:xfrm rot="10800000">
            <a:off x="7338806" y="1945590"/>
            <a:ext cx="4853194" cy="3825063"/>
          </a:xfrm>
          <a:prstGeom prst="round1Rect">
            <a:avLst>
              <a:gd name="adj" fmla="val 7949"/>
            </a:avLst>
          </a:prstGeom>
          <a:solidFill>
            <a:srgbClr val="FEF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5" y="1834957"/>
            <a:ext cx="6163145"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751D30ED-AD52-9B41-8C2E-97A4CF81254A}"/>
              </a:ext>
            </a:extLst>
          </p:cNvPr>
          <p:cNvSpPr>
            <a:spLocks noGrp="1"/>
          </p:cNvSpPr>
          <p:nvPr>
            <p:ph type="body" sz="quarter" idx="13" hasCustomPrompt="1"/>
          </p:nvPr>
        </p:nvSpPr>
        <p:spPr>
          <a:xfrm>
            <a:off x="8295341" y="2218762"/>
            <a:ext cx="3128915" cy="775209"/>
          </a:xfrm>
          <a:noFill/>
        </p:spPr>
        <p:txBody>
          <a:bodyPr lIns="0" tIns="0" rIns="0" bIns="0" anchor="t" anchorCtr="0">
            <a:noAutofit/>
          </a:bodyPr>
          <a:lstStyle>
            <a:lvl1pPr marL="0" marR="0" indent="0" algn="l" defTabSz="914400" rtl="0" eaLnBrk="1" fontAlgn="auto" latinLnBrk="0" hangingPunct="1">
              <a:lnSpc>
                <a:spcPct val="100000"/>
              </a:lnSpc>
              <a:spcBef>
                <a:spcPts val="0"/>
              </a:spcBef>
              <a:spcAft>
                <a:spcPts val="0"/>
              </a:spcAft>
              <a:buClr>
                <a:srgbClr val="1F842F"/>
              </a:buClr>
              <a:buSzTx/>
              <a:buFont typeface="Arial" panose="020B0604020202020204" pitchFamily="34" charset="0"/>
              <a:buNone/>
              <a:tabLst/>
              <a:defRPr sz="2000" b="1">
                <a:solidFill>
                  <a:schemeClr val="tx1"/>
                </a:solidFill>
              </a:defRPr>
            </a:lvl1pPr>
          </a:lstStyle>
          <a:p>
            <a:pPr marL="0" marR="0" lvl="0" indent="0" algn="l" defTabSz="914400" rtl="0" eaLnBrk="1" fontAlgn="auto" latinLnBrk="0" hangingPunct="1">
              <a:lnSpc>
                <a:spcPct val="100000"/>
              </a:lnSpc>
              <a:spcBef>
                <a:spcPts val="600"/>
              </a:spcBef>
              <a:spcAft>
                <a:spcPts val="800"/>
              </a:spcAft>
              <a:buClr>
                <a:srgbClr val="1F842F"/>
              </a:buClr>
              <a:buSzTx/>
              <a:buFont typeface="Arial" panose="020B0604020202020204" pitchFamily="34" charset="0"/>
              <a:buNone/>
              <a:tabLst/>
              <a:defRPr/>
            </a:pPr>
            <a:r>
              <a:rPr lang="en-US"/>
              <a:t>Sidebar </a:t>
            </a:r>
            <a:r>
              <a:rPr lang="en-US" err="1"/>
              <a:t>Titledvsdvdvsvdvdvd</a:t>
            </a:r>
            <a:endParaRPr lang="en-US"/>
          </a:p>
        </p:txBody>
      </p:sp>
      <p:sp>
        <p:nvSpPr>
          <p:cNvPr id="9" name="Text Placeholder 4">
            <a:extLst>
              <a:ext uri="{FF2B5EF4-FFF2-40B4-BE49-F238E27FC236}">
                <a16:creationId xmlns:a16="http://schemas.microsoft.com/office/drawing/2014/main" id="{A5E7A804-84FA-3D4C-9EAE-D3853488EBFD}"/>
              </a:ext>
            </a:extLst>
          </p:cNvPr>
          <p:cNvSpPr>
            <a:spLocks noGrp="1"/>
          </p:cNvSpPr>
          <p:nvPr>
            <p:ph type="body" sz="quarter" idx="14"/>
          </p:nvPr>
        </p:nvSpPr>
        <p:spPr>
          <a:xfrm>
            <a:off x="8289404" y="3150527"/>
            <a:ext cx="3134810" cy="2208552"/>
          </a:xfrm>
          <a:noFill/>
        </p:spPr>
        <p:txBody>
          <a:bodyPr lIns="0" tIns="0" rIns="0" bIns="0">
            <a:noAutofit/>
          </a:bodyPr>
          <a:lstStyle>
            <a:lvl1pPr marL="0" indent="0">
              <a:spcBef>
                <a:spcPts val="0"/>
              </a:spcBef>
              <a:spcAft>
                <a:spcPts val="1200"/>
              </a:spcAft>
              <a:buClr>
                <a:srgbClr val="0A5A8C"/>
              </a:buClr>
              <a:buFont typeface="+mj-lt"/>
              <a:buNone/>
              <a:defRPr sz="1600"/>
            </a:lvl1pPr>
          </a:lstStyle>
          <a:p>
            <a:pPr lvl="0"/>
            <a:r>
              <a:rPr lang="en-US"/>
              <a:t>Click to edit Master text styles</a:t>
            </a:r>
          </a:p>
        </p:txBody>
      </p:sp>
      <p:sp>
        <p:nvSpPr>
          <p:cNvPr id="11" name="Round Single Corner Rectangle 10">
            <a:extLst>
              <a:ext uri="{FF2B5EF4-FFF2-40B4-BE49-F238E27FC236}">
                <a16:creationId xmlns:a16="http://schemas.microsoft.com/office/drawing/2014/main" id="{90BBA3F6-428D-8541-999E-E65F16A9AADD}"/>
              </a:ext>
            </a:extLst>
          </p:cNvPr>
          <p:cNvSpPr/>
          <p:nvPr/>
        </p:nvSpPr>
        <p:spPr>
          <a:xfrm rot="10800000" flipH="1">
            <a:off x="7338807" y="2218762"/>
            <a:ext cx="706055" cy="722337"/>
          </a:xfrm>
          <a:prstGeom prst="round1Rect">
            <a:avLst>
              <a:gd name="adj" fmla="val 26156"/>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2" name="Rectangle 11">
            <a:extLst>
              <a:ext uri="{FF2B5EF4-FFF2-40B4-BE49-F238E27FC236}">
                <a16:creationId xmlns:a16="http://schemas.microsoft.com/office/drawing/2014/main" id="{00D40F88-5E78-D64E-83E9-71F67EE3A772}"/>
              </a:ext>
            </a:extLst>
          </p:cNvPr>
          <p:cNvSpPr/>
          <p:nvPr/>
        </p:nvSpPr>
        <p:spPr>
          <a:xfrm>
            <a:off x="7344137" y="1834957"/>
            <a:ext cx="4847863" cy="100228"/>
          </a:xfrm>
          <a:prstGeom prst="rect">
            <a:avLst/>
          </a:prstGeom>
          <a:solidFill>
            <a:srgbClr val="E8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3" name="Slide Number Placeholder 5">
            <a:extLst>
              <a:ext uri="{FF2B5EF4-FFF2-40B4-BE49-F238E27FC236}">
                <a16:creationId xmlns:a16="http://schemas.microsoft.com/office/drawing/2014/main" id="{E7AA9579-88B5-BD4D-97CD-183C8D0FF136}"/>
              </a:ext>
            </a:extLst>
          </p:cNvPr>
          <p:cNvSpPr>
            <a:spLocks noGrp="1"/>
          </p:cNvSpPr>
          <p:nvPr>
            <p:ph type="sldNum" sz="quarter" idx="12"/>
          </p:nvPr>
        </p:nvSpPr>
        <p:spPr>
          <a:xfrm>
            <a:off x="8845391" y="6104082"/>
            <a:ext cx="2800753" cy="365125"/>
          </a:xfrm>
        </p:spPr>
        <p:txBody>
          <a:bodyPr/>
          <a:lstStyle/>
          <a:p>
            <a:fld id="{4EC73C83-FAA9-E442-9622-670FC1F8013F}" type="slidenum">
              <a:rPr lang="en-US" smtClean="0"/>
              <a:t>‹#›</a:t>
            </a:fld>
            <a:endParaRPr lang="en-US"/>
          </a:p>
        </p:txBody>
      </p:sp>
      <p:sp>
        <p:nvSpPr>
          <p:cNvPr id="14" name="Rectangle 13">
            <a:extLst>
              <a:ext uri="{FF2B5EF4-FFF2-40B4-BE49-F238E27FC236}">
                <a16:creationId xmlns:a16="http://schemas.microsoft.com/office/drawing/2014/main" id="{74531B25-93C9-BB4C-B3EF-DD4DCE2EEFDD}"/>
              </a:ext>
            </a:extLst>
          </p:cNvPr>
          <p:cNvSpPr/>
          <p:nvPr/>
        </p:nvSpPr>
        <p:spPr>
          <a:xfrm>
            <a:off x="-1" y="-1"/>
            <a:ext cx="12192000" cy="16035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5" name="Graphic 14">
            <a:extLst>
              <a:ext uri="{FF2B5EF4-FFF2-40B4-BE49-F238E27FC236}">
                <a16:creationId xmlns:a16="http://schemas.microsoft.com/office/drawing/2014/main" id="{E6CE982F-F5DF-BF40-ADDA-85468FBC574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8754" t="7130" b="83604"/>
          <a:stretch/>
        </p:blipFill>
        <p:spPr>
          <a:xfrm rot="10800000">
            <a:off x="1593015" y="0"/>
            <a:ext cx="10598983" cy="1603574"/>
          </a:xfrm>
          <a:prstGeom prst="rect">
            <a:avLst/>
          </a:prstGeom>
        </p:spPr>
      </p:pic>
      <p:sp>
        <p:nvSpPr>
          <p:cNvPr id="16" name="Title 1">
            <a:extLst>
              <a:ext uri="{FF2B5EF4-FFF2-40B4-BE49-F238E27FC236}">
                <a16:creationId xmlns:a16="http://schemas.microsoft.com/office/drawing/2014/main" id="{F797B0FB-FE38-9D45-8C57-D038E350A4E8}"/>
              </a:ext>
            </a:extLst>
          </p:cNvPr>
          <p:cNvSpPr>
            <a:spLocks noGrp="1"/>
          </p:cNvSpPr>
          <p:nvPr>
            <p:ph type="title"/>
          </p:nvPr>
        </p:nvSpPr>
        <p:spPr>
          <a:xfrm>
            <a:off x="545855" y="200722"/>
            <a:ext cx="11100289" cy="1171469"/>
          </a:xfrm>
        </p:spPr>
        <p:txBody>
          <a:bodyPr lIns="0" anchor="b" anchorCtr="0"/>
          <a:lstStyle>
            <a:lvl1pPr>
              <a:defRPr b="0">
                <a:solidFill>
                  <a:schemeClr val="bg1"/>
                </a:solidFill>
              </a:defRPr>
            </a:lvl1pPr>
          </a:lstStyle>
          <a:p>
            <a:r>
              <a:rPr lang="en-US"/>
              <a:t>Click to edit Master title style</a:t>
            </a:r>
          </a:p>
        </p:txBody>
      </p:sp>
      <p:sp>
        <p:nvSpPr>
          <p:cNvPr id="18" name="Rectangle 17">
            <a:extLst>
              <a:ext uri="{FF2B5EF4-FFF2-40B4-BE49-F238E27FC236}">
                <a16:creationId xmlns:a16="http://schemas.microsoft.com/office/drawing/2014/main" id="{8D4F20A7-2395-B045-952C-71387EF8AED0}"/>
              </a:ext>
            </a:extLst>
          </p:cNvPr>
          <p:cNvSpPr/>
          <p:nvPr/>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2135759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3_Quot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1331089" y="1580775"/>
            <a:ext cx="10046825" cy="4345463"/>
          </a:xfrm>
        </p:spPr>
        <p:txBody>
          <a:bodyPr lIns="0" tIns="0" rIns="0" bIns="0" anchor="t" anchorCtr="0">
            <a:noAutofit/>
          </a:bodyPr>
          <a:lstStyle>
            <a:lvl1pPr>
              <a:lnSpc>
                <a:spcPct val="110000"/>
              </a:lnSpc>
              <a:spcAft>
                <a:spcPts val="800"/>
              </a:spcAft>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 </a:t>
            </a:r>
          </a:p>
        </p:txBody>
      </p:sp>
      <p:sp>
        <p:nvSpPr>
          <p:cNvPr id="7" name="Round Single Corner Rectangle 6">
            <a:extLst>
              <a:ext uri="{FF2B5EF4-FFF2-40B4-BE49-F238E27FC236}">
                <a16:creationId xmlns:a16="http://schemas.microsoft.com/office/drawing/2014/main" id="{4B9CB909-430D-F249-9FB6-3447B4882778}"/>
              </a:ext>
            </a:extLst>
          </p:cNvPr>
          <p:cNvSpPr/>
          <p:nvPr/>
        </p:nvSpPr>
        <p:spPr>
          <a:xfrm rot="10800000" flipH="1">
            <a:off x="1" y="1580774"/>
            <a:ext cx="902824" cy="839040"/>
          </a:xfrm>
          <a:prstGeom prst="round1Rect">
            <a:avLst>
              <a:gd name="adj" fmla="val 271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9" name="TextBox 8">
            <a:extLst>
              <a:ext uri="{FF2B5EF4-FFF2-40B4-BE49-F238E27FC236}">
                <a16:creationId xmlns:a16="http://schemas.microsoft.com/office/drawing/2014/main" id="{83999E12-F5CA-C24F-B840-8C2BAADBDDAF}"/>
              </a:ext>
            </a:extLst>
          </p:cNvPr>
          <p:cNvSpPr txBox="1"/>
          <p:nvPr/>
        </p:nvSpPr>
        <p:spPr>
          <a:xfrm>
            <a:off x="139150" y="1486076"/>
            <a:ext cx="1273215" cy="1631216"/>
          </a:xfrm>
          <a:prstGeom prst="rect">
            <a:avLst/>
          </a:prstGeom>
          <a:noFill/>
        </p:spPr>
        <p:txBody>
          <a:bodyPr wrap="square" rtlCol="0">
            <a:spAutoFit/>
          </a:bodyPr>
          <a:lstStyle/>
          <a:p>
            <a:r>
              <a:rPr lang="en-US" sz="10000">
                <a:solidFill>
                  <a:srgbClr val="1F842F"/>
                </a:solidFill>
                <a:latin typeface="Arial" panose="020B0604020202020204" pitchFamily="34" charset="0"/>
                <a:cs typeface="Arial" panose="020B0604020202020204" pitchFamily="34" charset="0"/>
              </a:rPr>
              <a:t>“</a:t>
            </a:r>
          </a:p>
        </p:txBody>
      </p:sp>
      <p:pic>
        <p:nvPicPr>
          <p:cNvPr id="10" name="Graphic 9">
            <a:extLst>
              <a:ext uri="{FF2B5EF4-FFF2-40B4-BE49-F238E27FC236}">
                <a16:creationId xmlns:a16="http://schemas.microsoft.com/office/drawing/2014/main" id="{7811FDF3-3096-964C-B011-CA6A08E99B0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6132" r="40609" b="78347"/>
          <a:stretch/>
        </p:blipFill>
        <p:spPr>
          <a:xfrm>
            <a:off x="4705815" y="3110809"/>
            <a:ext cx="7486186" cy="3747191"/>
          </a:xfrm>
          <a:prstGeom prst="rect">
            <a:avLst/>
          </a:prstGeom>
        </p:spPr>
      </p:pic>
      <p:sp>
        <p:nvSpPr>
          <p:cNvPr id="11" name="Rectangle 10">
            <a:extLst>
              <a:ext uri="{FF2B5EF4-FFF2-40B4-BE49-F238E27FC236}">
                <a16:creationId xmlns:a16="http://schemas.microsoft.com/office/drawing/2014/main" id="{E4EB0494-0133-1E4E-BA91-2150E8AADEB4}"/>
              </a:ext>
            </a:extLst>
          </p:cNvPr>
          <p:cNvSpPr/>
          <p:nvPr/>
        </p:nvSpPr>
        <p:spPr>
          <a:xfrm>
            <a:off x="0" y="6018960"/>
            <a:ext cx="2297151" cy="8390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1F842F"/>
              </a:solidFill>
              <a:latin typeface="Arial" panose="020B0604020202020204" pitchFamily="34" charset="0"/>
            </a:endParaRPr>
          </a:p>
        </p:txBody>
      </p:sp>
    </p:spTree>
    <p:extLst>
      <p:ext uri="{BB962C8B-B14F-4D97-AF65-F5344CB8AC3E}">
        <p14:creationId xmlns:p14="http://schemas.microsoft.com/office/powerpoint/2010/main" val="864728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4_Section 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3CEA1C-6C5B-1B45-AF29-28EEDA22FE44}"/>
              </a:ext>
            </a:extLst>
          </p:cNvPr>
          <p:cNvSpPr/>
          <p:nvPr/>
        </p:nvSpPr>
        <p:spPr>
          <a:xfrm>
            <a:off x="0" y="0"/>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17" name="Graphic 16">
            <a:extLst>
              <a:ext uri="{FF2B5EF4-FFF2-40B4-BE49-F238E27FC236}">
                <a16:creationId xmlns:a16="http://schemas.microsoft.com/office/drawing/2014/main" id="{12408F34-A083-044D-AF37-A00545022B7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5126" b="69300"/>
          <a:stretch/>
        </p:blipFill>
        <p:spPr>
          <a:xfrm>
            <a:off x="0" y="1545220"/>
            <a:ext cx="11226764" cy="5312780"/>
          </a:xfrm>
          <a:prstGeom prst="rect">
            <a:avLst/>
          </a:prstGeom>
        </p:spPr>
      </p:pic>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833377" y="2325189"/>
            <a:ext cx="9891229" cy="2987591"/>
          </a:xfrm>
        </p:spPr>
        <p:txBody>
          <a:bodyPr lIns="0" tIns="0" rIns="0" bIns="0" anchor="b" anchorCtr="0">
            <a:normAutofit/>
          </a:bodyPr>
          <a:lstStyle>
            <a:lvl1pPr>
              <a:defRPr sz="5000" b="0">
                <a:solidFill>
                  <a:schemeClr val="bg1"/>
                </a:solidFill>
              </a:defRPr>
            </a:lvl1pPr>
          </a:lstStyle>
          <a:p>
            <a:r>
              <a:rPr lang="en-US"/>
              <a:t>Click to edit Master title style </a:t>
            </a:r>
          </a:p>
        </p:txBody>
      </p:sp>
      <p:pic>
        <p:nvPicPr>
          <p:cNvPr id="13" name="Graphic 12">
            <a:extLst>
              <a:ext uri="{FF2B5EF4-FFF2-40B4-BE49-F238E27FC236}">
                <a16:creationId xmlns:a16="http://schemas.microsoft.com/office/drawing/2014/main" id="{704AD494-E00B-C144-84A1-6B60187A5C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3377" y="590507"/>
            <a:ext cx="1192523" cy="1192523"/>
          </a:xfrm>
          <a:prstGeom prst="rect">
            <a:avLst/>
          </a:prstGeom>
        </p:spPr>
      </p:pic>
    </p:spTree>
    <p:extLst>
      <p:ext uri="{BB962C8B-B14F-4D97-AF65-F5344CB8AC3E}">
        <p14:creationId xmlns:p14="http://schemas.microsoft.com/office/powerpoint/2010/main" val="3627452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5_Section Divider Image">
    <p:bg>
      <p:bgPr>
        <a:solidFill>
          <a:schemeClr val="accent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57F1B93-88E6-9A4B-A655-CEE9228CC14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9484" r="15290" b="83440"/>
          <a:stretch/>
        </p:blipFill>
        <p:spPr>
          <a:xfrm>
            <a:off x="-1" y="3992154"/>
            <a:ext cx="6096001" cy="2865846"/>
          </a:xfrm>
          <a:prstGeom prst="rect">
            <a:avLst/>
          </a:prstGeom>
        </p:spPr>
      </p:pic>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833377" y="2373538"/>
            <a:ext cx="4441149" cy="3170790"/>
          </a:xfrm>
        </p:spPr>
        <p:txBody>
          <a:bodyPr lIns="0" tIns="0" rIns="0" bIns="0" anchor="b" anchorCtr="0">
            <a:normAutofit/>
          </a:bodyPr>
          <a:lstStyle>
            <a:lvl1pPr>
              <a:defRPr sz="5000" b="0">
                <a:solidFill>
                  <a:schemeClr val="bg1"/>
                </a:solidFill>
              </a:defRPr>
            </a:lvl1pPr>
          </a:lstStyle>
          <a:p>
            <a:r>
              <a:rPr lang="en-US"/>
              <a:t>Click to edit Master title style </a:t>
            </a:r>
          </a:p>
        </p:txBody>
      </p:sp>
      <p:pic>
        <p:nvPicPr>
          <p:cNvPr id="22" name="Graphic 21">
            <a:extLst>
              <a:ext uri="{FF2B5EF4-FFF2-40B4-BE49-F238E27FC236}">
                <a16:creationId xmlns:a16="http://schemas.microsoft.com/office/drawing/2014/main" id="{51F8E19B-4812-6A4F-A2B5-94E8A6C606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3377" y="590507"/>
            <a:ext cx="1192523" cy="1192523"/>
          </a:xfrm>
          <a:prstGeom prst="rect">
            <a:avLst/>
          </a:prstGeom>
        </p:spPr>
      </p:pic>
      <p:sp>
        <p:nvSpPr>
          <p:cNvPr id="10" name="Picture Placeholder 4">
            <a:extLst>
              <a:ext uri="{FF2B5EF4-FFF2-40B4-BE49-F238E27FC236}">
                <a16:creationId xmlns:a16="http://schemas.microsoft.com/office/drawing/2014/main" id="{9919F1D2-EFBA-DE44-93C2-346CA3334A8B}"/>
              </a:ext>
            </a:extLst>
          </p:cNvPr>
          <p:cNvSpPr>
            <a:spLocks noGrp="1"/>
          </p:cNvSpPr>
          <p:nvPr>
            <p:ph type="pic" sz="quarter" idx="10"/>
          </p:nvPr>
        </p:nvSpPr>
        <p:spPr>
          <a:xfrm>
            <a:off x="6096000" y="0"/>
            <a:ext cx="6096001" cy="6858000"/>
          </a:xfrm>
          <a:noFill/>
        </p:spPr>
        <p:txBody>
          <a:bodyPr/>
          <a:lstStyle/>
          <a:p>
            <a:r>
              <a:rPr lang="en-US"/>
              <a:t>Click icon to add picture</a:t>
            </a:r>
          </a:p>
        </p:txBody>
      </p:sp>
      <p:sp>
        <p:nvSpPr>
          <p:cNvPr id="8" name="Rectangle 7">
            <a:extLst>
              <a:ext uri="{FF2B5EF4-FFF2-40B4-BE49-F238E27FC236}">
                <a16:creationId xmlns:a16="http://schemas.microsoft.com/office/drawing/2014/main" id="{A7F92D6D-1EA2-8742-9E35-0060CDF550C9}"/>
              </a:ext>
            </a:extLst>
          </p:cNvPr>
          <p:cNvSpPr/>
          <p:nvPr/>
        </p:nvSpPr>
        <p:spPr>
          <a:xfrm>
            <a:off x="0" y="6021238"/>
            <a:ext cx="2297151" cy="8367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1F842F"/>
              </a:solidFill>
              <a:latin typeface="Arial" panose="020B0604020202020204" pitchFamily="34" charset="0"/>
            </a:endParaRPr>
          </a:p>
        </p:txBody>
      </p:sp>
    </p:spTree>
    <p:extLst>
      <p:ext uri="{BB962C8B-B14F-4D97-AF65-F5344CB8AC3E}">
        <p14:creationId xmlns:p14="http://schemas.microsoft.com/office/powerpoint/2010/main" val="816600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6_Closing">
    <p:bg>
      <p:bgPr>
        <a:solidFill>
          <a:schemeClr val="accent2"/>
        </a:solidFill>
        <a:effectLst/>
      </p:bgPr>
    </p:bg>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2FE36A63-0FB6-D24A-8700-D5552E5C082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6596" r="16214" b="78820"/>
          <a:stretch/>
        </p:blipFill>
        <p:spPr>
          <a:xfrm rot="10800000">
            <a:off x="4025590" y="-3"/>
            <a:ext cx="8166410" cy="3665181"/>
          </a:xfrm>
          <a:prstGeom prst="rect">
            <a:avLst/>
          </a:prstGeom>
        </p:spPr>
      </p:pic>
      <p:sp>
        <p:nvSpPr>
          <p:cNvPr id="16" name="Rectangle 15">
            <a:extLst>
              <a:ext uri="{FF2B5EF4-FFF2-40B4-BE49-F238E27FC236}">
                <a16:creationId xmlns:a16="http://schemas.microsoft.com/office/drawing/2014/main" id="{D385C372-E629-8D43-8051-C1FD18C3322B}"/>
              </a:ext>
            </a:extLst>
          </p:cNvPr>
          <p:cNvSpPr/>
          <p:nvPr/>
        </p:nvSpPr>
        <p:spPr>
          <a:xfrm>
            <a:off x="-216" y="4886099"/>
            <a:ext cx="12192216" cy="1971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a:xfrm>
            <a:off x="647584" y="920304"/>
            <a:ext cx="10693205" cy="1496325"/>
          </a:xfrm>
        </p:spPr>
        <p:txBody>
          <a:bodyPr>
            <a:normAutofit/>
          </a:bodyPr>
          <a:lstStyle>
            <a:lvl1pPr>
              <a:defRPr sz="7500" b="0">
                <a:solidFill>
                  <a:schemeClr val="bg1"/>
                </a:solidFill>
              </a:defRPr>
            </a:lvl1pPr>
          </a:lstStyle>
          <a:p>
            <a:r>
              <a:rPr lang="en-US"/>
              <a:t>Thank you!</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647584" y="2783505"/>
            <a:ext cx="4961478" cy="1610006"/>
          </a:xfrm>
        </p:spPr>
        <p:txBody>
          <a:bodyPr/>
          <a:lstStyle>
            <a:lvl1pPr marL="0" indent="0">
              <a:buNone/>
              <a:defRPr>
                <a:solidFill>
                  <a:schemeClr val="bg1"/>
                </a:solidFill>
              </a:defRPr>
            </a:lvl1pPr>
            <a:lvl2pPr marL="457200" indent="0">
              <a:buNone/>
              <a:defRPr/>
            </a:lvl2pPr>
          </a:lstStyle>
          <a:p>
            <a:pPr lvl="0"/>
            <a:r>
              <a:rPr lang="en-US"/>
              <a:t>Click to edit Master text styles</a:t>
            </a:r>
          </a:p>
        </p:txBody>
      </p:sp>
      <p:pic>
        <p:nvPicPr>
          <p:cNvPr id="17" name="Graphic 16">
            <a:extLst>
              <a:ext uri="{FF2B5EF4-FFF2-40B4-BE49-F238E27FC236}">
                <a16:creationId xmlns:a16="http://schemas.microsoft.com/office/drawing/2014/main" id="{C75CDD96-E06D-7248-B17D-8933B7E19E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9340" y="5239729"/>
            <a:ext cx="3725745" cy="1178691"/>
          </a:xfrm>
          <a:prstGeom prst="rect">
            <a:avLst/>
          </a:prstGeom>
        </p:spPr>
      </p:pic>
      <p:sp>
        <p:nvSpPr>
          <p:cNvPr id="18" name="TextBox 17">
            <a:extLst>
              <a:ext uri="{FF2B5EF4-FFF2-40B4-BE49-F238E27FC236}">
                <a16:creationId xmlns:a16="http://schemas.microsoft.com/office/drawing/2014/main" id="{368165DC-A3C5-3D46-B230-E9853F89D416}"/>
              </a:ext>
            </a:extLst>
          </p:cNvPr>
          <p:cNvSpPr txBox="1"/>
          <p:nvPr/>
        </p:nvSpPr>
        <p:spPr>
          <a:xfrm>
            <a:off x="5320654" y="5656762"/>
            <a:ext cx="1138653" cy="307777"/>
          </a:xfrm>
          <a:prstGeom prst="rect">
            <a:avLst/>
          </a:prstGeom>
          <a:noFill/>
        </p:spPr>
        <p:txBody>
          <a:bodyPr wrap="square" rtlCol="0">
            <a:spAutoFit/>
          </a:bodyPr>
          <a:lstStyle/>
          <a:p>
            <a:r>
              <a:rPr lang="en-US" sz="1400" b="1">
                <a:solidFill>
                  <a:schemeClr val="tx1"/>
                </a:solidFill>
                <a:latin typeface="Arial" panose="020B0604020202020204" pitchFamily="34" charset="0"/>
                <a:cs typeface="Arial" panose="020B0604020202020204" pitchFamily="34" charset="0"/>
              </a:rPr>
              <a:t>nashp.org</a:t>
            </a:r>
          </a:p>
        </p:txBody>
      </p:sp>
      <p:sp>
        <p:nvSpPr>
          <p:cNvPr id="19" name="TextBox 18">
            <a:extLst>
              <a:ext uri="{FF2B5EF4-FFF2-40B4-BE49-F238E27FC236}">
                <a16:creationId xmlns:a16="http://schemas.microsoft.com/office/drawing/2014/main" id="{9C0C7FA9-1490-924B-B06D-06A776CB90C6}"/>
              </a:ext>
            </a:extLst>
          </p:cNvPr>
          <p:cNvSpPr txBox="1"/>
          <p:nvPr/>
        </p:nvSpPr>
        <p:spPr>
          <a:xfrm>
            <a:off x="7554851" y="5656762"/>
            <a:ext cx="1954459" cy="307777"/>
          </a:xfrm>
          <a:prstGeom prst="rect">
            <a:avLst/>
          </a:prstGeom>
          <a:noFill/>
        </p:spPr>
        <p:txBody>
          <a:bodyPr wrap="square" rtlCol="0">
            <a:spAutoFit/>
          </a:bodyPr>
          <a:lstStyle/>
          <a:p>
            <a:r>
              <a:rPr lang="en-US" sz="1400" b="0">
                <a:solidFill>
                  <a:schemeClr val="tx1"/>
                </a:solidFill>
                <a:latin typeface="Arial" panose="020B0604020202020204" pitchFamily="34" charset="0"/>
                <a:cs typeface="Arial" panose="020B0604020202020204" pitchFamily="34" charset="0"/>
              </a:rPr>
              <a:t>@NASHPhealth</a:t>
            </a:r>
          </a:p>
        </p:txBody>
      </p:sp>
      <p:sp>
        <p:nvSpPr>
          <p:cNvPr id="20" name="TextBox 19">
            <a:extLst>
              <a:ext uri="{FF2B5EF4-FFF2-40B4-BE49-F238E27FC236}">
                <a16:creationId xmlns:a16="http://schemas.microsoft.com/office/drawing/2014/main" id="{EF6E68CF-2158-9249-A47A-B7F5A5F99D08}"/>
              </a:ext>
            </a:extLst>
          </p:cNvPr>
          <p:cNvSpPr txBox="1"/>
          <p:nvPr/>
        </p:nvSpPr>
        <p:spPr>
          <a:xfrm>
            <a:off x="10141747" y="5656762"/>
            <a:ext cx="1954459" cy="307777"/>
          </a:xfrm>
          <a:prstGeom prst="rect">
            <a:avLst/>
          </a:prstGeom>
          <a:noFill/>
        </p:spPr>
        <p:txBody>
          <a:bodyPr wrap="square" rtlCol="0">
            <a:spAutoFit/>
          </a:bodyPr>
          <a:lstStyle/>
          <a:p>
            <a:r>
              <a:rPr lang="en-US" sz="1400" b="0">
                <a:solidFill>
                  <a:schemeClr val="tx1"/>
                </a:solidFill>
                <a:latin typeface="Arial" panose="020B0604020202020204" pitchFamily="34" charset="0"/>
                <a:cs typeface="Arial" panose="020B0604020202020204" pitchFamily="34" charset="0"/>
              </a:rPr>
              <a:t>@NASHP</a:t>
            </a:r>
          </a:p>
        </p:txBody>
      </p:sp>
      <p:grpSp>
        <p:nvGrpSpPr>
          <p:cNvPr id="38" name="Group 37">
            <a:extLst>
              <a:ext uri="{FF2B5EF4-FFF2-40B4-BE49-F238E27FC236}">
                <a16:creationId xmlns:a16="http://schemas.microsoft.com/office/drawing/2014/main" id="{46EFF5F6-120F-E74B-A3E1-D6EA39F8618D}"/>
              </a:ext>
            </a:extLst>
          </p:cNvPr>
          <p:cNvGrpSpPr/>
          <p:nvPr/>
        </p:nvGrpSpPr>
        <p:grpSpPr>
          <a:xfrm>
            <a:off x="9636632" y="5594963"/>
            <a:ext cx="471662" cy="471662"/>
            <a:chOff x="9681652" y="5639923"/>
            <a:chExt cx="471662" cy="471662"/>
          </a:xfrm>
        </p:grpSpPr>
        <p:sp>
          <p:nvSpPr>
            <p:cNvPr id="37" name="Oval 36">
              <a:extLst>
                <a:ext uri="{FF2B5EF4-FFF2-40B4-BE49-F238E27FC236}">
                  <a16:creationId xmlns:a16="http://schemas.microsoft.com/office/drawing/2014/main" id="{3AE90E95-2D25-D141-AF51-570D38D9AF9B}"/>
                </a:ext>
              </a:extLst>
            </p:cNvPr>
            <p:cNvSpPr/>
            <p:nvPr userDrawn="1"/>
          </p:nvSpPr>
          <p:spPr>
            <a:xfrm>
              <a:off x="9681652" y="5639923"/>
              <a:ext cx="471662" cy="471662"/>
            </a:xfrm>
            <a:prstGeom prst="ellipse">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33" name="Graphic 32">
              <a:extLst>
                <a:ext uri="{FF2B5EF4-FFF2-40B4-BE49-F238E27FC236}">
                  <a16:creationId xmlns:a16="http://schemas.microsoft.com/office/drawing/2014/main" id="{20233D2C-471E-CE44-BAC9-EDC650FD8F4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751859" y="5707849"/>
              <a:ext cx="331248" cy="331248"/>
            </a:xfrm>
            <a:prstGeom prst="rect">
              <a:avLst/>
            </a:prstGeom>
          </p:spPr>
        </p:pic>
      </p:grpSp>
      <p:grpSp>
        <p:nvGrpSpPr>
          <p:cNvPr id="39" name="Group 38">
            <a:extLst>
              <a:ext uri="{FF2B5EF4-FFF2-40B4-BE49-F238E27FC236}">
                <a16:creationId xmlns:a16="http://schemas.microsoft.com/office/drawing/2014/main" id="{323A5BFC-84D6-A646-A390-6D715B3548AF}"/>
              </a:ext>
            </a:extLst>
          </p:cNvPr>
          <p:cNvGrpSpPr/>
          <p:nvPr/>
        </p:nvGrpSpPr>
        <p:grpSpPr>
          <a:xfrm>
            <a:off x="7065779" y="5594963"/>
            <a:ext cx="471662" cy="471662"/>
            <a:chOff x="7043477" y="5606114"/>
            <a:chExt cx="471662" cy="471662"/>
          </a:xfrm>
        </p:grpSpPr>
        <p:sp>
          <p:nvSpPr>
            <p:cNvPr id="36" name="Oval 35">
              <a:extLst>
                <a:ext uri="{FF2B5EF4-FFF2-40B4-BE49-F238E27FC236}">
                  <a16:creationId xmlns:a16="http://schemas.microsoft.com/office/drawing/2014/main" id="{84D406BE-FDD2-AE4F-BBF5-5E19E34CA768}"/>
                </a:ext>
              </a:extLst>
            </p:cNvPr>
            <p:cNvSpPr/>
            <p:nvPr userDrawn="1"/>
          </p:nvSpPr>
          <p:spPr>
            <a:xfrm>
              <a:off x="7043477" y="5606114"/>
              <a:ext cx="471662" cy="471662"/>
            </a:xfrm>
            <a:prstGeom prst="ellipse">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pic>
          <p:nvPicPr>
            <p:cNvPr id="35" name="Graphic 34">
              <a:extLst>
                <a:ext uri="{FF2B5EF4-FFF2-40B4-BE49-F238E27FC236}">
                  <a16:creationId xmlns:a16="http://schemas.microsoft.com/office/drawing/2014/main" id="{B77DFF97-9681-C043-A2F3-4580D94D4A5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163201" y="5713515"/>
              <a:ext cx="252298" cy="252298"/>
            </a:xfrm>
            <a:prstGeom prst="rect">
              <a:avLst/>
            </a:prstGeom>
          </p:spPr>
        </p:pic>
      </p:grpSp>
      <p:sp>
        <p:nvSpPr>
          <p:cNvPr id="41" name="Content Placeholder 2">
            <a:extLst>
              <a:ext uri="{FF2B5EF4-FFF2-40B4-BE49-F238E27FC236}">
                <a16:creationId xmlns:a16="http://schemas.microsoft.com/office/drawing/2014/main" id="{D5625F17-7FEA-C444-A3EF-5C5D32960AB0}"/>
              </a:ext>
            </a:extLst>
          </p:cNvPr>
          <p:cNvSpPr>
            <a:spLocks noGrp="1"/>
          </p:cNvSpPr>
          <p:nvPr>
            <p:ph idx="10"/>
          </p:nvPr>
        </p:nvSpPr>
        <p:spPr>
          <a:xfrm>
            <a:off x="6095892" y="2783505"/>
            <a:ext cx="4961478" cy="1610006"/>
          </a:xfrm>
        </p:spPr>
        <p:txBody>
          <a:bodyPr/>
          <a:lstStyle>
            <a:lvl1pPr marL="0" indent="0">
              <a:buNone/>
              <a:defRPr>
                <a:solidFill>
                  <a:schemeClr val="bg1"/>
                </a:solidFill>
              </a:defRPr>
            </a:lvl1pPr>
            <a:lvl2pPr marL="457200" indent="0">
              <a:buNone/>
              <a:defRPr/>
            </a:lvl2pPr>
          </a:lstStyle>
          <a:p>
            <a:pPr lvl="0"/>
            <a:r>
              <a:rPr lang="en-US"/>
              <a:t>Click to edit Master text styles</a:t>
            </a:r>
          </a:p>
        </p:txBody>
      </p:sp>
      <p:sp>
        <p:nvSpPr>
          <p:cNvPr id="21" name="Rectangle 20">
            <a:extLst>
              <a:ext uri="{FF2B5EF4-FFF2-40B4-BE49-F238E27FC236}">
                <a16:creationId xmlns:a16="http://schemas.microsoft.com/office/drawing/2014/main" id="{20C3EC67-347F-C645-AE36-35D47F55CC5F}"/>
              </a:ext>
            </a:extLst>
          </p:cNvPr>
          <p:cNvSpPr/>
          <p:nvPr/>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4004407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B87F3-368A-253F-EF62-4858C56C10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11BA0D-036A-5CE8-5065-F608E1AEA2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870C00-5852-6478-FF6E-C5CB0903A091}"/>
              </a:ext>
            </a:extLst>
          </p:cNvPr>
          <p:cNvSpPr>
            <a:spLocks noGrp="1"/>
          </p:cNvSpPr>
          <p:nvPr>
            <p:ph type="dt" sz="half" idx="10"/>
          </p:nvPr>
        </p:nvSpPr>
        <p:spPr/>
        <p:txBody>
          <a:bodyPr/>
          <a:lstStyle/>
          <a:p>
            <a:fld id="{DAD108DF-BBA2-4C42-96E2-08C9D83DD5BF}" type="datetimeFigureOut">
              <a:rPr lang="en-US" smtClean="0"/>
              <a:t>8/23/24</a:t>
            </a:fld>
            <a:endParaRPr lang="en-US"/>
          </a:p>
        </p:txBody>
      </p:sp>
      <p:sp>
        <p:nvSpPr>
          <p:cNvPr id="5" name="Footer Placeholder 4">
            <a:extLst>
              <a:ext uri="{FF2B5EF4-FFF2-40B4-BE49-F238E27FC236}">
                <a16:creationId xmlns:a16="http://schemas.microsoft.com/office/drawing/2014/main" id="{363DE44B-D62C-19FE-C45C-38CB4FFBB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8DFE0-E090-B154-1F81-7D1BC1B24DD6}"/>
              </a:ext>
            </a:extLst>
          </p:cNvPr>
          <p:cNvSpPr>
            <a:spLocks noGrp="1"/>
          </p:cNvSpPr>
          <p:nvPr>
            <p:ph type="sldNum" sz="quarter" idx="12"/>
          </p:nvPr>
        </p:nvSpPr>
        <p:spPr/>
        <p:txBody>
          <a:bodyPr/>
          <a:lstStyle/>
          <a:p>
            <a:fld id="{4EC73C83-FAA9-E442-9622-670FC1F8013F}" type="slidenum">
              <a:rPr lang="en-US" smtClean="0"/>
              <a:t>‹#›</a:t>
            </a:fld>
            <a:endParaRPr lang="en-US"/>
          </a:p>
        </p:txBody>
      </p:sp>
    </p:spTree>
    <p:extLst>
      <p:ext uri="{BB962C8B-B14F-4D97-AF65-F5344CB8AC3E}">
        <p14:creationId xmlns:p14="http://schemas.microsoft.com/office/powerpoint/2010/main" val="561011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lan_0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2B5CF1E-87E8-4564-901B-D67353814D8E}"/>
              </a:ext>
            </a:extLst>
          </p:cNvPr>
          <p:cNvSpPr>
            <a:spLocks noGrp="1"/>
          </p:cNvSpPr>
          <p:nvPr>
            <p:ph type="pic" sz="quarter" idx="11" hasCustomPrompt="1"/>
          </p:nvPr>
        </p:nvSpPr>
        <p:spPr>
          <a:xfrm>
            <a:off x="6096000" y="0"/>
            <a:ext cx="6096000" cy="34290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9144000" h="5143500">
                <a:moveTo>
                  <a:pt x="0" y="0"/>
                </a:moveTo>
                <a:lnTo>
                  <a:pt x="9144000" y="0"/>
                </a:lnTo>
                <a:lnTo>
                  <a:pt x="9144000" y="5143500"/>
                </a:lnTo>
                <a:lnTo>
                  <a:pt x="0" y="5143500"/>
                </a:lnTo>
                <a:close/>
              </a:path>
            </a:pathLst>
          </a:custGeom>
          <a:solidFill>
            <a:schemeClr val="bg1">
              <a:lumMod val="95000"/>
            </a:schemeClr>
          </a:solidFill>
          <a:ln>
            <a:noFill/>
          </a:ln>
        </p:spPr>
        <p:txBody>
          <a:bodyPr wrap="square" bIns="457200" anchor="b">
            <a:noAutofit/>
          </a:bodyPr>
          <a:lstStyle>
            <a:lvl1pPr algn="ctr">
              <a:buNone/>
              <a:defRPr sz="16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1854979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4A70A-A83A-7BA7-AA2D-17CD8E1EB8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8AEE64-55D6-4C4E-E0A1-3DFBC332818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EABF8A-AC4C-285C-E529-FE21100E512B}"/>
              </a:ext>
            </a:extLst>
          </p:cNvPr>
          <p:cNvSpPr>
            <a:spLocks noGrp="1"/>
          </p:cNvSpPr>
          <p:nvPr>
            <p:ph type="dt" sz="half" idx="10"/>
          </p:nvPr>
        </p:nvSpPr>
        <p:spPr/>
        <p:txBody>
          <a:bodyPr/>
          <a:lstStyle/>
          <a:p>
            <a:fld id="{FADEE524-A1FC-6E4C-A973-36A2A0606B92}" type="datetimeFigureOut">
              <a:rPr lang="en-US" smtClean="0"/>
              <a:t>8/23/24</a:t>
            </a:fld>
            <a:endParaRPr lang="en-US"/>
          </a:p>
        </p:txBody>
      </p:sp>
      <p:sp>
        <p:nvSpPr>
          <p:cNvPr id="5" name="Footer Placeholder 4">
            <a:extLst>
              <a:ext uri="{FF2B5EF4-FFF2-40B4-BE49-F238E27FC236}">
                <a16:creationId xmlns:a16="http://schemas.microsoft.com/office/drawing/2014/main" id="{07867943-10A7-EA82-F357-B70E8D6982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F0BDC2-CBB2-89B6-F9B5-B95915890912}"/>
              </a:ext>
            </a:extLst>
          </p:cNvPr>
          <p:cNvSpPr>
            <a:spLocks noGrp="1"/>
          </p:cNvSpPr>
          <p:nvPr>
            <p:ph type="sldNum" sz="quarter" idx="12"/>
          </p:nvPr>
        </p:nvSpPr>
        <p:spPr/>
        <p:txBody>
          <a:bodyPr/>
          <a:lstStyle/>
          <a:p>
            <a:fld id="{EB6C9FB8-93A0-1849-84D0-71E7810D98AC}" type="slidenum">
              <a:rPr lang="en-US" smtClean="0"/>
              <a:t>‹#›</a:t>
            </a:fld>
            <a:endParaRPr lang="en-US"/>
          </a:p>
        </p:txBody>
      </p:sp>
    </p:spTree>
    <p:extLst>
      <p:ext uri="{BB962C8B-B14F-4D97-AF65-F5344CB8AC3E}">
        <p14:creationId xmlns:p14="http://schemas.microsoft.com/office/powerpoint/2010/main" val="2359109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97C-73FE-E64D-9A14-64EB0A1F1C81}"/>
              </a:ext>
            </a:extLst>
          </p:cNvPr>
          <p:cNvSpPr>
            <a:spLocks noGrp="1"/>
          </p:cNvSpPr>
          <p:nvPr>
            <p:ph type="title" hasCustomPrompt="1"/>
          </p:nvPr>
        </p:nvSpPr>
        <p:spPr/>
        <p:txBody>
          <a:bodyPr/>
          <a:lstStyle>
            <a:lvl1pPr>
              <a:defRPr b="0"/>
            </a:lvl1pPr>
          </a:lstStyle>
          <a:p>
            <a:r>
              <a:rPr lang="en-US"/>
              <a:t>Click to edit Master title style </a:t>
            </a:r>
          </a:p>
        </p:txBody>
      </p:sp>
      <p:sp>
        <p:nvSpPr>
          <p:cNvPr id="3" name="Content Placeholder 2">
            <a:extLst>
              <a:ext uri="{FF2B5EF4-FFF2-40B4-BE49-F238E27FC236}">
                <a16:creationId xmlns:a16="http://schemas.microsoft.com/office/drawing/2014/main" id="{338B7226-C7FA-B245-9E46-6ADDEC2FF667}"/>
              </a:ext>
            </a:extLst>
          </p:cNvPr>
          <p:cNvSpPr>
            <a:spLocks noGrp="1"/>
          </p:cNvSpPr>
          <p:nvPr>
            <p:ph idx="1"/>
          </p:nvPr>
        </p:nvSpPr>
        <p:spPr>
          <a:xfrm>
            <a:off x="545856"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F32F67-E712-8342-A392-548452ADD272}"/>
              </a:ext>
            </a:extLst>
          </p:cNvPr>
          <p:cNvSpPr>
            <a:spLocks noGrp="1"/>
          </p:cNvSpPr>
          <p:nvPr>
            <p:ph type="sldNum" sz="quarter" idx="12"/>
          </p:nvPr>
        </p:nvSpPr>
        <p:spPr/>
        <p:txBody>
          <a:bodyPr/>
          <a:lstStyle/>
          <a:p>
            <a:fld id="{ACB29EB7-82B4-5341-B0E4-1AC3B5901151}" type="slidenum">
              <a:rPr lang="en-US" smtClean="0"/>
              <a:t>‹#›</a:t>
            </a:fld>
            <a:endParaRPr lang="en-US"/>
          </a:p>
        </p:txBody>
      </p:sp>
      <p:sp>
        <p:nvSpPr>
          <p:cNvPr id="7" name="Content Placeholder 2">
            <a:extLst>
              <a:ext uri="{FF2B5EF4-FFF2-40B4-BE49-F238E27FC236}">
                <a16:creationId xmlns:a16="http://schemas.microsoft.com/office/drawing/2014/main" id="{FC4A15B7-1B33-714A-AE7C-2E91A85B4A32}"/>
              </a:ext>
            </a:extLst>
          </p:cNvPr>
          <p:cNvSpPr>
            <a:spLocks noGrp="1"/>
          </p:cNvSpPr>
          <p:nvPr>
            <p:ph idx="13"/>
          </p:nvPr>
        </p:nvSpPr>
        <p:spPr>
          <a:xfrm>
            <a:off x="6296628" y="1834957"/>
            <a:ext cx="5349516" cy="3825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4CFAE727-2BD4-8148-808B-65EDC5E77BB8}"/>
              </a:ext>
            </a:extLst>
          </p:cNvPr>
          <p:cNvSpPr/>
          <p:nvPr userDrawn="1"/>
        </p:nvSpPr>
        <p:spPr>
          <a:xfrm>
            <a:off x="0" y="6741666"/>
            <a:ext cx="12192000" cy="129398"/>
          </a:xfrm>
          <a:prstGeom prst="rect">
            <a:avLst/>
          </a:prstGeom>
          <a:solidFill>
            <a:srgbClr val="1F8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Tree>
    <p:extLst>
      <p:ext uri="{BB962C8B-B14F-4D97-AF65-F5344CB8AC3E}">
        <p14:creationId xmlns:p14="http://schemas.microsoft.com/office/powerpoint/2010/main" val="2241729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17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FC7630-FFFD-274A-B280-9FEBE3557D52}"/>
              </a:ext>
            </a:extLst>
          </p:cNvPr>
          <p:cNvSpPr>
            <a:spLocks noGrp="1"/>
          </p:cNvSpPr>
          <p:nvPr>
            <p:ph type="sldNum" sz="quarter" idx="12"/>
          </p:nvPr>
        </p:nvSpPr>
        <p:spPr/>
        <p:txBody>
          <a:bodyPr/>
          <a:lstStyle/>
          <a:p>
            <a:fld id="{ACB29EB7-82B4-5341-B0E4-1AC3B5901151}" type="slidenum">
              <a:rPr lang="en-US" smtClean="0"/>
              <a:t>‹#›</a:t>
            </a:fld>
            <a:endParaRPr lang="en-US"/>
          </a:p>
        </p:txBody>
      </p:sp>
    </p:spTree>
    <p:extLst>
      <p:ext uri="{BB962C8B-B14F-4D97-AF65-F5344CB8AC3E}">
        <p14:creationId xmlns:p14="http://schemas.microsoft.com/office/powerpoint/2010/main" val="108842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2E0A-1C49-E890-A326-3BD888C82A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0CE726-7458-BAA0-821E-CBE26BD7A8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BC506D-5E3D-DC0F-8BA5-B3D5BF827E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850F8B-02ED-8F70-B973-5EB64C9F855F}"/>
              </a:ext>
            </a:extLst>
          </p:cNvPr>
          <p:cNvSpPr>
            <a:spLocks noGrp="1"/>
          </p:cNvSpPr>
          <p:nvPr>
            <p:ph type="dt" sz="half" idx="10"/>
          </p:nvPr>
        </p:nvSpPr>
        <p:spPr/>
        <p:txBody>
          <a:bodyPr/>
          <a:lstStyle/>
          <a:p>
            <a:fld id="{FADEE524-A1FC-6E4C-A973-36A2A0606B92}" type="datetimeFigureOut">
              <a:rPr lang="en-US" smtClean="0"/>
              <a:t>8/23/24</a:t>
            </a:fld>
            <a:endParaRPr lang="en-US"/>
          </a:p>
        </p:txBody>
      </p:sp>
      <p:sp>
        <p:nvSpPr>
          <p:cNvPr id="6" name="Footer Placeholder 5">
            <a:extLst>
              <a:ext uri="{FF2B5EF4-FFF2-40B4-BE49-F238E27FC236}">
                <a16:creationId xmlns:a16="http://schemas.microsoft.com/office/drawing/2014/main" id="{F2AADF73-5351-680F-0526-9FC3F3BF87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29ECD9-B315-6788-2BD4-B0A663ABAA53}"/>
              </a:ext>
            </a:extLst>
          </p:cNvPr>
          <p:cNvSpPr>
            <a:spLocks noGrp="1"/>
          </p:cNvSpPr>
          <p:nvPr>
            <p:ph type="sldNum" sz="quarter" idx="12"/>
          </p:nvPr>
        </p:nvSpPr>
        <p:spPr/>
        <p:txBody>
          <a:bodyPr/>
          <a:lstStyle/>
          <a:p>
            <a:fld id="{EB6C9FB8-93A0-1849-84D0-71E7810D98AC}" type="slidenum">
              <a:rPr lang="en-US" smtClean="0"/>
              <a:t>‹#›</a:t>
            </a:fld>
            <a:endParaRPr lang="en-US"/>
          </a:p>
        </p:txBody>
      </p:sp>
    </p:spTree>
    <p:extLst>
      <p:ext uri="{BB962C8B-B14F-4D97-AF65-F5344CB8AC3E}">
        <p14:creationId xmlns:p14="http://schemas.microsoft.com/office/powerpoint/2010/main" val="360635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B366-CC2D-E272-147A-D7EB651672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37E5AD-3C7F-7CA6-572A-49EA6AFB2C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8F3AB0-C512-EE16-9CD8-34299AC8AA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5174DE-CA72-C8B0-1455-466F511EB3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D7F89F-BC4D-4252-5654-AB3DDCBBB1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0C5A1D-0DA5-4165-2BA5-FC2B521ED3A6}"/>
              </a:ext>
            </a:extLst>
          </p:cNvPr>
          <p:cNvSpPr>
            <a:spLocks noGrp="1"/>
          </p:cNvSpPr>
          <p:nvPr>
            <p:ph type="dt" sz="half" idx="10"/>
          </p:nvPr>
        </p:nvSpPr>
        <p:spPr/>
        <p:txBody>
          <a:bodyPr/>
          <a:lstStyle/>
          <a:p>
            <a:fld id="{FADEE524-A1FC-6E4C-A973-36A2A0606B92}" type="datetimeFigureOut">
              <a:rPr lang="en-US" smtClean="0"/>
              <a:t>8/23/24</a:t>
            </a:fld>
            <a:endParaRPr lang="en-US"/>
          </a:p>
        </p:txBody>
      </p:sp>
      <p:sp>
        <p:nvSpPr>
          <p:cNvPr id="8" name="Footer Placeholder 7">
            <a:extLst>
              <a:ext uri="{FF2B5EF4-FFF2-40B4-BE49-F238E27FC236}">
                <a16:creationId xmlns:a16="http://schemas.microsoft.com/office/drawing/2014/main" id="{84940194-94FA-6ECC-21AB-54D8E6C145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3FF905-1D06-B731-035D-1C2552060510}"/>
              </a:ext>
            </a:extLst>
          </p:cNvPr>
          <p:cNvSpPr>
            <a:spLocks noGrp="1"/>
          </p:cNvSpPr>
          <p:nvPr>
            <p:ph type="sldNum" sz="quarter" idx="12"/>
          </p:nvPr>
        </p:nvSpPr>
        <p:spPr/>
        <p:txBody>
          <a:bodyPr/>
          <a:lstStyle/>
          <a:p>
            <a:fld id="{EB6C9FB8-93A0-1849-84D0-71E7810D98AC}" type="slidenum">
              <a:rPr lang="en-US" smtClean="0"/>
              <a:t>‹#›</a:t>
            </a:fld>
            <a:endParaRPr lang="en-US"/>
          </a:p>
        </p:txBody>
      </p:sp>
    </p:spTree>
    <p:extLst>
      <p:ext uri="{BB962C8B-B14F-4D97-AF65-F5344CB8AC3E}">
        <p14:creationId xmlns:p14="http://schemas.microsoft.com/office/powerpoint/2010/main" val="223244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1BA6A-DD39-4B1F-1CD0-509FFC5B1C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0EF727-F2D9-2EE8-1EFA-CC15EE836E09}"/>
              </a:ext>
            </a:extLst>
          </p:cNvPr>
          <p:cNvSpPr>
            <a:spLocks noGrp="1"/>
          </p:cNvSpPr>
          <p:nvPr>
            <p:ph type="dt" sz="half" idx="10"/>
          </p:nvPr>
        </p:nvSpPr>
        <p:spPr/>
        <p:txBody>
          <a:bodyPr/>
          <a:lstStyle/>
          <a:p>
            <a:fld id="{FADEE524-A1FC-6E4C-A973-36A2A0606B92}" type="datetimeFigureOut">
              <a:rPr lang="en-US" smtClean="0"/>
              <a:t>8/23/24</a:t>
            </a:fld>
            <a:endParaRPr lang="en-US"/>
          </a:p>
        </p:txBody>
      </p:sp>
      <p:sp>
        <p:nvSpPr>
          <p:cNvPr id="4" name="Footer Placeholder 3">
            <a:extLst>
              <a:ext uri="{FF2B5EF4-FFF2-40B4-BE49-F238E27FC236}">
                <a16:creationId xmlns:a16="http://schemas.microsoft.com/office/drawing/2014/main" id="{934F87B0-8F4E-40E9-73AE-264DA85EB9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FCAB85-8F23-E02A-3779-F32DB952DE8F}"/>
              </a:ext>
            </a:extLst>
          </p:cNvPr>
          <p:cNvSpPr>
            <a:spLocks noGrp="1"/>
          </p:cNvSpPr>
          <p:nvPr>
            <p:ph type="sldNum" sz="quarter" idx="12"/>
          </p:nvPr>
        </p:nvSpPr>
        <p:spPr/>
        <p:txBody>
          <a:bodyPr/>
          <a:lstStyle/>
          <a:p>
            <a:fld id="{EB6C9FB8-93A0-1849-84D0-71E7810D98AC}" type="slidenum">
              <a:rPr lang="en-US" smtClean="0"/>
              <a:t>‹#›</a:t>
            </a:fld>
            <a:endParaRPr lang="en-US"/>
          </a:p>
        </p:txBody>
      </p:sp>
    </p:spTree>
    <p:extLst>
      <p:ext uri="{BB962C8B-B14F-4D97-AF65-F5344CB8AC3E}">
        <p14:creationId xmlns:p14="http://schemas.microsoft.com/office/powerpoint/2010/main" val="3837898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45D965-83AD-9B4F-636C-7EAF4CFC794C}"/>
              </a:ext>
            </a:extLst>
          </p:cNvPr>
          <p:cNvSpPr>
            <a:spLocks noGrp="1"/>
          </p:cNvSpPr>
          <p:nvPr>
            <p:ph type="dt" sz="half" idx="10"/>
          </p:nvPr>
        </p:nvSpPr>
        <p:spPr/>
        <p:txBody>
          <a:bodyPr/>
          <a:lstStyle/>
          <a:p>
            <a:fld id="{FADEE524-A1FC-6E4C-A973-36A2A0606B92}" type="datetimeFigureOut">
              <a:rPr lang="en-US" smtClean="0"/>
              <a:t>8/23/24</a:t>
            </a:fld>
            <a:endParaRPr lang="en-US"/>
          </a:p>
        </p:txBody>
      </p:sp>
      <p:sp>
        <p:nvSpPr>
          <p:cNvPr id="3" name="Footer Placeholder 2">
            <a:extLst>
              <a:ext uri="{FF2B5EF4-FFF2-40B4-BE49-F238E27FC236}">
                <a16:creationId xmlns:a16="http://schemas.microsoft.com/office/drawing/2014/main" id="{8AD2AB0F-D547-7F5A-A65D-2299FFC60D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601C0E-54A0-C890-1BFD-C7A82689AEE6}"/>
              </a:ext>
            </a:extLst>
          </p:cNvPr>
          <p:cNvSpPr>
            <a:spLocks noGrp="1"/>
          </p:cNvSpPr>
          <p:nvPr>
            <p:ph type="sldNum" sz="quarter" idx="12"/>
          </p:nvPr>
        </p:nvSpPr>
        <p:spPr/>
        <p:txBody>
          <a:bodyPr/>
          <a:lstStyle/>
          <a:p>
            <a:fld id="{EB6C9FB8-93A0-1849-84D0-71E7810D98AC}" type="slidenum">
              <a:rPr lang="en-US" smtClean="0"/>
              <a:t>‹#›</a:t>
            </a:fld>
            <a:endParaRPr lang="en-US"/>
          </a:p>
        </p:txBody>
      </p:sp>
    </p:spTree>
    <p:extLst>
      <p:ext uri="{BB962C8B-B14F-4D97-AF65-F5344CB8AC3E}">
        <p14:creationId xmlns:p14="http://schemas.microsoft.com/office/powerpoint/2010/main" val="3015154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CD121-3F91-AEBF-077D-32FF78E5A6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FCAED9-89B7-550F-BF16-FF923E55FE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2921F5-806A-9555-26CE-7AD0C070D6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881BC5-6ADD-E63F-D688-804DCD4CB7DA}"/>
              </a:ext>
            </a:extLst>
          </p:cNvPr>
          <p:cNvSpPr>
            <a:spLocks noGrp="1"/>
          </p:cNvSpPr>
          <p:nvPr>
            <p:ph type="dt" sz="half" idx="10"/>
          </p:nvPr>
        </p:nvSpPr>
        <p:spPr/>
        <p:txBody>
          <a:bodyPr/>
          <a:lstStyle/>
          <a:p>
            <a:fld id="{FADEE524-A1FC-6E4C-A973-36A2A0606B92}" type="datetimeFigureOut">
              <a:rPr lang="en-US" smtClean="0"/>
              <a:t>8/23/24</a:t>
            </a:fld>
            <a:endParaRPr lang="en-US"/>
          </a:p>
        </p:txBody>
      </p:sp>
      <p:sp>
        <p:nvSpPr>
          <p:cNvPr id="6" name="Footer Placeholder 5">
            <a:extLst>
              <a:ext uri="{FF2B5EF4-FFF2-40B4-BE49-F238E27FC236}">
                <a16:creationId xmlns:a16="http://schemas.microsoft.com/office/drawing/2014/main" id="{1EBBF764-A023-9270-35D0-52C5B4F379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7A3FC3-D7E7-85D6-D490-907C300ADDD0}"/>
              </a:ext>
            </a:extLst>
          </p:cNvPr>
          <p:cNvSpPr>
            <a:spLocks noGrp="1"/>
          </p:cNvSpPr>
          <p:nvPr>
            <p:ph type="sldNum" sz="quarter" idx="12"/>
          </p:nvPr>
        </p:nvSpPr>
        <p:spPr/>
        <p:txBody>
          <a:bodyPr/>
          <a:lstStyle/>
          <a:p>
            <a:fld id="{EB6C9FB8-93A0-1849-84D0-71E7810D98AC}" type="slidenum">
              <a:rPr lang="en-US" smtClean="0"/>
              <a:t>‹#›</a:t>
            </a:fld>
            <a:endParaRPr lang="en-US"/>
          </a:p>
        </p:txBody>
      </p:sp>
    </p:spTree>
    <p:extLst>
      <p:ext uri="{BB962C8B-B14F-4D97-AF65-F5344CB8AC3E}">
        <p14:creationId xmlns:p14="http://schemas.microsoft.com/office/powerpoint/2010/main" val="2490680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030BF-3834-D501-D6A6-6D8159BC8B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33F3F5-0CA2-C0E6-C175-A23F64329C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2204AA-B748-C6F3-A654-019371FB55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DCF8A6-2D07-3469-1C39-7E6C9C63E664}"/>
              </a:ext>
            </a:extLst>
          </p:cNvPr>
          <p:cNvSpPr>
            <a:spLocks noGrp="1"/>
          </p:cNvSpPr>
          <p:nvPr>
            <p:ph type="dt" sz="half" idx="10"/>
          </p:nvPr>
        </p:nvSpPr>
        <p:spPr/>
        <p:txBody>
          <a:bodyPr/>
          <a:lstStyle/>
          <a:p>
            <a:fld id="{FADEE524-A1FC-6E4C-A973-36A2A0606B92}" type="datetimeFigureOut">
              <a:rPr lang="en-US" smtClean="0"/>
              <a:t>8/23/24</a:t>
            </a:fld>
            <a:endParaRPr lang="en-US"/>
          </a:p>
        </p:txBody>
      </p:sp>
      <p:sp>
        <p:nvSpPr>
          <p:cNvPr id="6" name="Footer Placeholder 5">
            <a:extLst>
              <a:ext uri="{FF2B5EF4-FFF2-40B4-BE49-F238E27FC236}">
                <a16:creationId xmlns:a16="http://schemas.microsoft.com/office/drawing/2014/main" id="{CBAA8F3C-5406-CAD7-4459-D3D81A9422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EC83B3-F9B8-AA54-1396-BDE1FC11E93A}"/>
              </a:ext>
            </a:extLst>
          </p:cNvPr>
          <p:cNvSpPr>
            <a:spLocks noGrp="1"/>
          </p:cNvSpPr>
          <p:nvPr>
            <p:ph type="sldNum" sz="quarter" idx="12"/>
          </p:nvPr>
        </p:nvSpPr>
        <p:spPr/>
        <p:txBody>
          <a:bodyPr/>
          <a:lstStyle/>
          <a:p>
            <a:fld id="{EB6C9FB8-93A0-1849-84D0-71E7810D98AC}" type="slidenum">
              <a:rPr lang="en-US" smtClean="0"/>
              <a:t>‹#›</a:t>
            </a:fld>
            <a:endParaRPr lang="en-US"/>
          </a:p>
        </p:txBody>
      </p:sp>
    </p:spTree>
    <p:extLst>
      <p:ext uri="{BB962C8B-B14F-4D97-AF65-F5344CB8AC3E}">
        <p14:creationId xmlns:p14="http://schemas.microsoft.com/office/powerpoint/2010/main" val="423303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5.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6.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75F9DC-9CC3-BAC4-9CE0-DE2F5FCFB4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9E2570-BF63-143D-74D6-0262752F0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39C72-A33F-98F7-8F57-7C7D504FA5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ADEE524-A1FC-6E4C-A973-36A2A0606B92}" type="datetimeFigureOut">
              <a:rPr lang="en-US" smtClean="0"/>
              <a:t>8/23/24</a:t>
            </a:fld>
            <a:endParaRPr lang="en-US"/>
          </a:p>
        </p:txBody>
      </p:sp>
      <p:sp>
        <p:nvSpPr>
          <p:cNvPr id="5" name="Footer Placeholder 4">
            <a:extLst>
              <a:ext uri="{FF2B5EF4-FFF2-40B4-BE49-F238E27FC236}">
                <a16:creationId xmlns:a16="http://schemas.microsoft.com/office/drawing/2014/main" id="{345A1989-9A14-7C11-901E-5D56849611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51E4EBD-985A-45D5-A326-17715ECF90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6C9FB8-93A0-1849-84D0-71E7810D98AC}" type="slidenum">
              <a:rPr lang="en-US" smtClean="0"/>
              <a:t>‹#›</a:t>
            </a:fld>
            <a:endParaRPr lang="en-US"/>
          </a:p>
        </p:txBody>
      </p:sp>
    </p:spTree>
    <p:extLst>
      <p:ext uri="{BB962C8B-B14F-4D97-AF65-F5344CB8AC3E}">
        <p14:creationId xmlns:p14="http://schemas.microsoft.com/office/powerpoint/2010/main" val="1598056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AE0A04-6D79-CE47-9C0D-6B1B335AEFBE}"/>
              </a:ext>
            </a:extLst>
          </p:cNvPr>
          <p:cNvSpPr>
            <a:spLocks noGrp="1"/>
          </p:cNvSpPr>
          <p:nvPr>
            <p:ph type="title"/>
          </p:nvPr>
        </p:nvSpPr>
        <p:spPr>
          <a:xfrm>
            <a:off x="545855" y="194012"/>
            <a:ext cx="11100289" cy="1171469"/>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2888AF15-56A3-654D-9D0B-C3ADDA4E49D2}"/>
              </a:ext>
            </a:extLst>
          </p:cNvPr>
          <p:cNvSpPr>
            <a:spLocks noGrp="1"/>
          </p:cNvSpPr>
          <p:nvPr>
            <p:ph type="body" idx="1"/>
          </p:nvPr>
        </p:nvSpPr>
        <p:spPr>
          <a:xfrm>
            <a:off x="545855" y="1834957"/>
            <a:ext cx="11100289" cy="382506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6421D2D-CACE-1C47-BE9D-BDB2BDD5C381}"/>
              </a:ext>
            </a:extLst>
          </p:cNvPr>
          <p:cNvSpPr>
            <a:spLocks noGrp="1"/>
          </p:cNvSpPr>
          <p:nvPr>
            <p:ph type="sldNum" sz="quarter" idx="4"/>
          </p:nvPr>
        </p:nvSpPr>
        <p:spPr>
          <a:xfrm>
            <a:off x="8845391" y="6104082"/>
            <a:ext cx="2800753"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4EC73C83-FAA9-E442-9622-670FC1F8013F}" type="slidenum">
              <a:rPr lang="en-US" smtClean="0"/>
              <a:t>‹#›</a:t>
            </a:fld>
            <a:endParaRPr lang="en-US"/>
          </a:p>
        </p:txBody>
      </p:sp>
      <p:sp>
        <p:nvSpPr>
          <p:cNvPr id="10" name="TextBox 9">
            <a:extLst>
              <a:ext uri="{FF2B5EF4-FFF2-40B4-BE49-F238E27FC236}">
                <a16:creationId xmlns:a16="http://schemas.microsoft.com/office/drawing/2014/main" id="{F27C35AD-9EAA-5E48-BC70-6D487D4D7B00}"/>
              </a:ext>
            </a:extLst>
          </p:cNvPr>
          <p:cNvSpPr txBox="1"/>
          <p:nvPr/>
        </p:nvSpPr>
        <p:spPr>
          <a:xfrm>
            <a:off x="1182295" y="6155840"/>
            <a:ext cx="5736429" cy="261610"/>
          </a:xfrm>
          <a:prstGeom prst="rect">
            <a:avLst/>
          </a:prstGeom>
          <a:noFill/>
        </p:spPr>
        <p:txBody>
          <a:bodyPr wrap="square" rtlCol="0">
            <a:spAutoFit/>
          </a:bodyPr>
          <a:lstStyle/>
          <a:p>
            <a:r>
              <a:rPr lang="en-US" sz="1100">
                <a:solidFill>
                  <a:srgbClr val="002E3B"/>
                </a:solidFill>
                <a:latin typeface="Arial" panose="020B0604020202020204" pitchFamily="34" charset="0"/>
                <a:cs typeface="Arial" panose="020B0604020202020204" pitchFamily="34" charset="0"/>
              </a:rPr>
              <a:t>nashp.org</a:t>
            </a:r>
          </a:p>
        </p:txBody>
      </p:sp>
      <p:pic>
        <p:nvPicPr>
          <p:cNvPr id="7" name="Graphic 6">
            <a:extLst>
              <a:ext uri="{FF2B5EF4-FFF2-40B4-BE49-F238E27FC236}">
                <a16:creationId xmlns:a16="http://schemas.microsoft.com/office/drawing/2014/main" id="{E210BF41-1901-F94F-98E9-75E3F26E39E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90063" y="6012444"/>
            <a:ext cx="585609" cy="585609"/>
          </a:xfrm>
          <a:prstGeom prst="rect">
            <a:avLst/>
          </a:prstGeom>
        </p:spPr>
      </p:pic>
    </p:spTree>
    <p:extLst>
      <p:ext uri="{BB962C8B-B14F-4D97-AF65-F5344CB8AC3E}">
        <p14:creationId xmlns:p14="http://schemas.microsoft.com/office/powerpoint/2010/main" val="95982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35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100000"/>
        </a:lnSpc>
        <a:spcBef>
          <a:spcPts val="1000"/>
        </a:spcBef>
        <a:spcAft>
          <a:spcPts val="800"/>
        </a:spcAft>
        <a:buClr>
          <a:srgbClr val="1F842F"/>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800"/>
        </a:spcAft>
        <a:buClr>
          <a:schemeClr val="bg1">
            <a:lumMod val="85000"/>
          </a:schemeClr>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hyperlink" Target="https://nashp.org/state-actions-to-build-the-behavioral-health-crisis-continuum/" TargetMode="External"/><Relationship Id="rId3" Type="http://schemas.openxmlformats.org/officeDocument/2006/relationships/hyperlink" Target="https://nashp.org/behavioral-health-system-modernization-comprehensive-approaches-and-cross-cutting-tools/" TargetMode="External"/><Relationship Id="rId7" Type="http://schemas.openxmlformats.org/officeDocument/2006/relationships/hyperlink" Target="https://nashp.org/state-strategies-for-preventing-substance-use-and-overdose-among-youth-and-adolescents/"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hyperlink" Target="https://nashp.org/state-tracker/state-opioid-settlement-spending-decisions/" TargetMode="External"/><Relationship Id="rId5" Type="http://schemas.openxmlformats.org/officeDocument/2006/relationships/hyperlink" Target="https://nashp.org/state-tracker/medicaid-managed-care-for-children-and-youth-with-special-health-care-needs-50-state-scan/" TargetMode="External"/><Relationship Id="rId4" Type="http://schemas.openxmlformats.org/officeDocument/2006/relationships/hyperlink" Target="https://nashp.org/state-tracker/state-use-of-behavioral-health-performance-measures-in-medicaid-managed-care-contracting/" TargetMode="External"/><Relationship Id="rId9" Type="http://schemas.openxmlformats.org/officeDocument/2006/relationships/hyperlink" Target="https://nashp.org/policy/health-care-workforce/community-health-worke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s://www.google.com/imgres?imgurl=http://www.spangledwithstars.com/images/massachusetts-map-outline.png&amp;imgrefurl=http://www.spangledwithstars.com/states-and-capitals/capital-of-massachusetts.htm&amp;h=169&amp;w=280&amp;tbnid=bgIeSKNJc7OhsM&amp;source=sa.im&amp;tbnh=169&amp;tbnw=280&amp;usg=AI4_-kTDrmU2gX8yykoighF9SPdnByMqOw&amp;vet=1&amp;docid=zas3t7Dkv1b0rM" TargetMode="External"/><Relationship Id="rId3" Type="http://schemas.openxmlformats.org/officeDocument/2006/relationships/hyperlink" Target="https://www.mamh.org/assets/files/MH-Omnibus-Fact-Sheet-Chp-177-of-the-Acts-of-2022_10.26.22.pdf" TargetMode="External"/><Relationship Id="rId7" Type="http://schemas.openxmlformats.org/officeDocument/2006/relationships/hyperlink" Target="https://www.hhs.texas.gov/sites/default/files/documents/texas-statewide-behavioral-health-strategic-plan-progress-report-dec-2023.pdf" TargetMode="External"/><Relationship Id="rId2" Type="http://schemas.openxmlformats.org/officeDocument/2006/relationships/hyperlink" Target="https://www.mass.gov/roadmap-for-behavioral-health-reform" TargetMode="External"/><Relationship Id="rId1" Type="http://schemas.openxmlformats.org/officeDocument/2006/relationships/slideLayout" Target="../slideLayouts/slideLayout15.xml"/><Relationship Id="rId6" Type="http://schemas.openxmlformats.org/officeDocument/2006/relationships/hyperlink" Target="https://www.governor.ny.gov/news/governor-hochul-announces-key-mental-health-investments-all-new-yorkers-part-fy-2025-budget" TargetMode="External"/><Relationship Id="rId5" Type="http://schemas.openxmlformats.org/officeDocument/2006/relationships/hyperlink" Target="https://www.governor.ny.gov/news/governor-hochul-announces-passage-1-billion-plan-overhaul-new-york-states-continuum-mental" TargetMode="External"/><Relationship Id="rId10" Type="http://schemas.openxmlformats.org/officeDocument/2006/relationships/hyperlink" Target="https://pixabay.com/en/massachusetts-state-map-geography-43766/" TargetMode="External"/><Relationship Id="rId4" Type="http://schemas.openxmlformats.org/officeDocument/2006/relationships/hyperlink" Target="https://www.ncdhhs.gov/investing-behavioral-health-and-resilience/open" TargetMode="Externa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dbhdd.georgia.gov/recovery-transformation/cps" TargetMode="External"/><Relationship Id="rId2" Type="http://schemas.openxmlformats.org/officeDocument/2006/relationships/hyperlink" Target="https://peerrecoverynow.org/wp-content/uploads/2024-MAY-15-prcoe-prss-medicaid.pdf" TargetMode="Externa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34ABEB-F43B-13C8-A261-05B85A5D396A}"/>
              </a:ext>
            </a:extLst>
          </p:cNvPr>
          <p:cNvSpPr/>
          <p:nvPr/>
        </p:nvSpPr>
        <p:spPr>
          <a:xfrm>
            <a:off x="10586434" y="5834130"/>
            <a:ext cx="1133341" cy="386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73C0653-C5BB-1206-0CBB-33436B2425E9}"/>
              </a:ext>
            </a:extLst>
          </p:cNvPr>
          <p:cNvSpPr>
            <a:spLocks noGrp="1"/>
          </p:cNvSpPr>
          <p:nvPr>
            <p:ph type="title"/>
          </p:nvPr>
        </p:nvSpPr>
        <p:spPr>
          <a:xfrm>
            <a:off x="616489" y="624761"/>
            <a:ext cx="11103285" cy="2188939"/>
          </a:xfrm>
        </p:spPr>
        <p:txBody>
          <a:bodyPr/>
          <a:lstStyle/>
          <a:p>
            <a:r>
              <a:rPr lang="en-US" sz="3600" dirty="0">
                <a:latin typeface="Arial Black"/>
              </a:rPr>
              <a:t>Behavioral Health Modernization:</a:t>
            </a:r>
            <a:br>
              <a:rPr lang="en-US" sz="3600" dirty="0">
                <a:latin typeface="Arial Black"/>
              </a:rPr>
            </a:br>
            <a:r>
              <a:rPr lang="en-US" sz="3600" dirty="0">
                <a:latin typeface="Arial Black"/>
              </a:rPr>
              <a:t>State Medicaid Landscape and Strategies</a:t>
            </a:r>
            <a:endParaRPr lang="en-US" sz="3600" dirty="0"/>
          </a:p>
        </p:txBody>
      </p:sp>
      <p:sp>
        <p:nvSpPr>
          <p:cNvPr id="5" name="Content Placeholder 4">
            <a:extLst>
              <a:ext uri="{FF2B5EF4-FFF2-40B4-BE49-F238E27FC236}">
                <a16:creationId xmlns:a16="http://schemas.microsoft.com/office/drawing/2014/main" id="{B22F4E27-00F7-3BF7-1363-1FB1E2E63CC8}"/>
              </a:ext>
            </a:extLst>
          </p:cNvPr>
          <p:cNvSpPr>
            <a:spLocks noGrp="1"/>
          </p:cNvSpPr>
          <p:nvPr>
            <p:ph idx="1"/>
          </p:nvPr>
        </p:nvSpPr>
        <p:spPr>
          <a:xfrm>
            <a:off x="616489" y="3723790"/>
            <a:ext cx="10267100" cy="1745551"/>
          </a:xfrm>
        </p:spPr>
        <p:txBody>
          <a:bodyPr>
            <a:normAutofit/>
          </a:bodyPr>
          <a:lstStyle/>
          <a:p>
            <a:r>
              <a:rPr lang="en-US" dirty="0"/>
              <a:t>Sandra </a:t>
            </a:r>
            <a:r>
              <a:rPr lang="en-US" dirty="0" err="1"/>
              <a:t>Wilkniss</a:t>
            </a:r>
            <a:r>
              <a:rPr lang="en-US" dirty="0"/>
              <a:t>, PhD</a:t>
            </a:r>
          </a:p>
          <a:p>
            <a:r>
              <a:rPr lang="en-US" dirty="0"/>
              <a:t>Senior Director, Behavioral, Population and Public Health </a:t>
            </a:r>
          </a:p>
          <a:p>
            <a:r>
              <a:rPr lang="en-US" dirty="0"/>
              <a:t>August 29, 2024</a:t>
            </a:r>
          </a:p>
          <a:p>
            <a:endParaRPr lang="en-US" dirty="0"/>
          </a:p>
        </p:txBody>
      </p:sp>
    </p:spTree>
    <p:extLst>
      <p:ext uri="{BB962C8B-B14F-4D97-AF65-F5344CB8AC3E}">
        <p14:creationId xmlns:p14="http://schemas.microsoft.com/office/powerpoint/2010/main" val="1870570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BBF09-60C5-8AD1-69F1-2A0452A99ED6}"/>
              </a:ext>
            </a:extLst>
          </p:cNvPr>
          <p:cNvSpPr>
            <a:spLocks noGrp="1"/>
          </p:cNvSpPr>
          <p:nvPr>
            <p:ph type="title"/>
          </p:nvPr>
        </p:nvSpPr>
        <p:spPr>
          <a:xfrm>
            <a:off x="516767" y="228580"/>
            <a:ext cx="11158465" cy="875800"/>
          </a:xfrm>
          <a:solidFill>
            <a:schemeClr val="accent4"/>
          </a:solidFill>
        </p:spPr>
        <p:txBody>
          <a:bodyPr>
            <a:normAutofit fontScale="90000"/>
          </a:bodyPr>
          <a:lstStyle/>
          <a:p>
            <a:br>
              <a:rPr lang="en-US" sz="3600" b="1" dirty="0"/>
            </a:br>
            <a:br>
              <a:rPr lang="en-US" sz="3600" b="1" dirty="0"/>
            </a:br>
            <a:r>
              <a:rPr lang="en-US" sz="2700" b="1" dirty="0">
                <a:solidFill>
                  <a:schemeClr val="bg1"/>
                </a:solidFill>
              </a:rPr>
              <a:t>Medicaid Coverage of CHWs/</a:t>
            </a:r>
            <a:r>
              <a:rPr lang="en-US" sz="2700" b="1" dirty="0" err="1">
                <a:solidFill>
                  <a:schemeClr val="bg1"/>
                </a:solidFill>
              </a:rPr>
              <a:t>Promatores</a:t>
            </a:r>
            <a:endParaRPr lang="en-US" sz="2700" dirty="0">
              <a:solidFill>
                <a:schemeClr val="bg1"/>
              </a:solidFill>
            </a:endParaRPr>
          </a:p>
        </p:txBody>
      </p:sp>
      <p:pic>
        <p:nvPicPr>
          <p:cNvPr id="6" name="Content Placeholder 5">
            <a:extLst>
              <a:ext uri="{FF2B5EF4-FFF2-40B4-BE49-F238E27FC236}">
                <a16:creationId xmlns:a16="http://schemas.microsoft.com/office/drawing/2014/main" id="{3CD078C6-DCBA-1C28-C90F-067C5D08DAA4}"/>
              </a:ext>
            </a:extLst>
          </p:cNvPr>
          <p:cNvPicPr>
            <a:picLocks noGrp="1" noChangeAspect="1"/>
          </p:cNvPicPr>
          <p:nvPr>
            <p:ph idx="1"/>
          </p:nvPr>
        </p:nvPicPr>
        <p:blipFill>
          <a:blip r:embed="rId2"/>
          <a:stretch>
            <a:fillRect/>
          </a:stretch>
        </p:blipFill>
        <p:spPr>
          <a:xfrm>
            <a:off x="1187586" y="1104380"/>
            <a:ext cx="8375514" cy="5525040"/>
          </a:xfrm>
        </p:spPr>
      </p:pic>
    </p:spTree>
    <p:extLst>
      <p:ext uri="{BB962C8B-B14F-4D97-AF65-F5344CB8AC3E}">
        <p14:creationId xmlns:p14="http://schemas.microsoft.com/office/powerpoint/2010/main" val="2440946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5868-55DF-B40F-32D3-506B2D569444}"/>
              </a:ext>
            </a:extLst>
          </p:cNvPr>
          <p:cNvSpPr>
            <a:spLocks noGrp="1"/>
          </p:cNvSpPr>
          <p:nvPr>
            <p:ph type="title"/>
          </p:nvPr>
        </p:nvSpPr>
        <p:spPr/>
        <p:txBody>
          <a:bodyPr/>
          <a:lstStyle/>
          <a:p>
            <a:r>
              <a:rPr lang="en-US" dirty="0"/>
              <a:t>Select NASHP Resources</a:t>
            </a:r>
          </a:p>
        </p:txBody>
      </p:sp>
      <p:sp>
        <p:nvSpPr>
          <p:cNvPr id="3" name="Content Placeholder 2">
            <a:extLst>
              <a:ext uri="{FF2B5EF4-FFF2-40B4-BE49-F238E27FC236}">
                <a16:creationId xmlns:a16="http://schemas.microsoft.com/office/drawing/2014/main" id="{CAA8571F-CCE9-BF3A-2879-F2BDA0997244}"/>
              </a:ext>
            </a:extLst>
          </p:cNvPr>
          <p:cNvSpPr>
            <a:spLocks noGrp="1"/>
          </p:cNvSpPr>
          <p:nvPr>
            <p:ph idx="1"/>
          </p:nvPr>
        </p:nvSpPr>
        <p:spPr>
          <a:xfrm>
            <a:off x="545855" y="1668701"/>
            <a:ext cx="11646145" cy="4245803"/>
          </a:xfrm>
        </p:spPr>
        <p:txBody>
          <a:bodyPr/>
          <a:lstStyle/>
          <a:p>
            <a:pPr fontAlgn="base"/>
            <a:r>
              <a:rPr lang="en-US" sz="1400" dirty="0">
                <a:latin typeface="+mn-lt"/>
                <a:hlinkClick r:id="rId3"/>
              </a:rPr>
              <a:t>Behavioral Health System Modernization: Comprehensive Approaches and Cross-Cutting Tools</a:t>
            </a:r>
            <a:r>
              <a:rPr lang="en-US" sz="1400" dirty="0">
                <a:latin typeface="+mn-lt"/>
              </a:rPr>
              <a:t>. Provides a framework for and examples of state behavioral health modernization approaches.</a:t>
            </a:r>
          </a:p>
          <a:p>
            <a:pPr algn="l" rtl="0" fontAlgn="base">
              <a:buFont typeface="Arial" panose="020B0604020202020204" pitchFamily="34" charset="0"/>
              <a:buChar char="•"/>
            </a:pPr>
            <a:r>
              <a:rPr lang="en-US" sz="1400" dirty="0">
                <a:solidFill>
                  <a:srgbClr val="262626"/>
                </a:solidFill>
                <a:highlight>
                  <a:srgbClr val="FFFFFF"/>
                </a:highlight>
                <a:latin typeface="Calibri" panose="020F0502020204030204" pitchFamily="34" charset="0"/>
              </a:rPr>
              <a:t>N</a:t>
            </a:r>
            <a:r>
              <a:rPr lang="en-US" sz="1400" b="0" i="0" dirty="0">
                <a:solidFill>
                  <a:srgbClr val="262626"/>
                </a:solidFill>
                <a:effectLst/>
                <a:highlight>
                  <a:srgbClr val="FFFFFF"/>
                </a:highlight>
                <a:latin typeface="Calibri" panose="020F0502020204030204" pitchFamily="34" charset="0"/>
              </a:rPr>
              <a:t>ASHP resources and best practice guidelines are designed to help states implement effective managed care programs that improve quality of care and control costs. </a:t>
            </a:r>
          </a:p>
          <a:p>
            <a:pPr lvl="1" fontAlgn="base">
              <a:spcBef>
                <a:spcPts val="0"/>
              </a:spcBef>
              <a:spcAft>
                <a:spcPts val="0"/>
              </a:spcAft>
            </a:pPr>
            <a:r>
              <a:rPr lang="en-US" sz="1400" b="0" i="0" u="sng" strike="noStrike" dirty="0">
                <a:solidFill>
                  <a:srgbClr val="0563C1"/>
                </a:solidFill>
                <a:effectLst/>
                <a:highlight>
                  <a:srgbClr val="FFFFFF"/>
                </a:highlight>
                <a:latin typeface="Calibri" panose="020F0502020204030204" pitchFamily="34" charset="0"/>
                <a:hlinkClick r:id="rId4"/>
              </a:rPr>
              <a:t>State Use of Behavioral Health Performance Measures in Medicaid Managed Care Contracting</a:t>
            </a:r>
            <a:r>
              <a:rPr lang="en-US" sz="1400" b="0" i="0" dirty="0">
                <a:solidFill>
                  <a:srgbClr val="262626"/>
                </a:solidFill>
                <a:effectLst/>
                <a:highlight>
                  <a:srgbClr val="FFFFFF"/>
                </a:highlight>
                <a:latin typeface="Calibri" panose="020F0502020204030204" pitchFamily="34" charset="0"/>
              </a:rPr>
              <a:t> </a:t>
            </a:r>
          </a:p>
          <a:p>
            <a:pPr lvl="1" fontAlgn="base">
              <a:spcBef>
                <a:spcPts val="0"/>
              </a:spcBef>
              <a:spcAft>
                <a:spcPts val="0"/>
              </a:spcAft>
            </a:pPr>
            <a:r>
              <a:rPr lang="en-US" sz="1400" b="0" i="0" u="sng" strike="noStrike" dirty="0">
                <a:solidFill>
                  <a:srgbClr val="0563C1"/>
                </a:solidFill>
                <a:effectLst/>
                <a:highlight>
                  <a:srgbClr val="FFFFFF"/>
                </a:highlight>
                <a:latin typeface="Calibri" panose="020F0502020204030204" pitchFamily="34" charset="0"/>
                <a:hlinkClick r:id="rId5"/>
              </a:rPr>
              <a:t>Medicaid Managed Care for Children and Youth with Special Health Care Needs: 50-State Scan</a:t>
            </a:r>
            <a:r>
              <a:rPr lang="en-US" sz="1400" b="0" i="0" dirty="0">
                <a:solidFill>
                  <a:srgbClr val="262626"/>
                </a:solidFill>
                <a:effectLst/>
                <a:highlight>
                  <a:srgbClr val="FFFFFF"/>
                </a:highlight>
                <a:latin typeface="Calibri" panose="020F0502020204030204" pitchFamily="34" charset="0"/>
              </a:rPr>
              <a:t>  </a:t>
            </a:r>
            <a:endParaRPr lang="en-US" sz="1400" dirty="0">
              <a:latin typeface="+mn-lt"/>
            </a:endParaRPr>
          </a:p>
          <a:p>
            <a:pPr algn="l" rtl="0" fontAlgn="base">
              <a:buFont typeface="Arial" panose="020B0604020202020204" pitchFamily="34" charset="0"/>
              <a:buChar char="•"/>
            </a:pPr>
            <a:r>
              <a:rPr lang="en-US" sz="1400" b="0" i="0" u="sng" strike="noStrike" dirty="0">
                <a:solidFill>
                  <a:srgbClr val="0563C1"/>
                </a:solidFill>
                <a:effectLst/>
                <a:latin typeface="Calibri" panose="020F0502020204030204" pitchFamily="34" charset="0"/>
                <a:hlinkClick r:id="rId6"/>
              </a:rPr>
              <a:t>State Opioid Settlement Spending Decisions</a:t>
            </a:r>
            <a:r>
              <a:rPr lang="en-US" sz="1400" b="0" i="0" dirty="0">
                <a:solidFill>
                  <a:srgbClr val="262626"/>
                </a:solidFill>
                <a:effectLst/>
                <a:latin typeface="Calibri" panose="020F0502020204030204" pitchFamily="34" charset="0"/>
              </a:rPr>
              <a:t> offers a snapshot of which states have announced awards from settlement funding or published priorities to guide settlement spending, as well as context for how each state has set up their decision making and spending processes. </a:t>
            </a:r>
          </a:p>
          <a:p>
            <a:pPr algn="l" rtl="0" fontAlgn="base">
              <a:buFont typeface="Arial" panose="020B0604020202020204" pitchFamily="34" charset="0"/>
              <a:buChar char="•"/>
            </a:pPr>
            <a:r>
              <a:rPr lang="en-US" sz="1400" dirty="0">
                <a:solidFill>
                  <a:srgbClr val="262626"/>
                </a:solidFill>
                <a:latin typeface="Calibri" panose="020F0502020204030204" pitchFamily="34" charset="0"/>
                <a:hlinkClick r:id="rId7"/>
              </a:rPr>
              <a:t>State Strategies for Preventing Substance Use and Overdose Among Youth and Adolescents</a:t>
            </a:r>
            <a:r>
              <a:rPr lang="en-US" sz="1400" dirty="0">
                <a:solidFill>
                  <a:srgbClr val="262626"/>
                </a:solidFill>
                <a:latin typeface="Calibri" panose="020F0502020204030204" pitchFamily="34" charset="0"/>
              </a:rPr>
              <a:t>.</a:t>
            </a:r>
            <a:endParaRPr lang="en-US" sz="1400" b="0" i="0" dirty="0">
              <a:solidFill>
                <a:srgbClr val="262626"/>
              </a:solidFill>
              <a:effectLst/>
              <a:latin typeface="Calibri" panose="020F0502020204030204" pitchFamily="34" charset="0"/>
            </a:endParaRPr>
          </a:p>
          <a:p>
            <a:pPr algn="l" rtl="0" fontAlgn="base">
              <a:buFont typeface="Arial" panose="020B0604020202020204" pitchFamily="34" charset="0"/>
              <a:buChar char="•"/>
            </a:pPr>
            <a:r>
              <a:rPr lang="en-US" sz="1400" dirty="0">
                <a:solidFill>
                  <a:srgbClr val="262626"/>
                </a:solidFill>
                <a:latin typeface="Calibri" panose="020F0502020204030204" pitchFamily="34" charset="0"/>
                <a:hlinkClick r:id="rId7"/>
              </a:rPr>
              <a:t>State Strategies for Preventing Substance Use and Overdose Among Youth and Adolescents </a:t>
            </a:r>
            <a:r>
              <a:rPr lang="en-US" sz="1400" dirty="0">
                <a:solidFill>
                  <a:srgbClr val="262626"/>
                </a:solidFill>
                <a:latin typeface="Calibri" panose="020F0502020204030204" pitchFamily="34" charset="0"/>
              </a:rPr>
              <a:t>covers strategies, partnerships and funding.</a:t>
            </a:r>
            <a:r>
              <a:rPr lang="en-US" sz="1400" b="0" i="0" dirty="0">
                <a:solidFill>
                  <a:srgbClr val="262626"/>
                </a:solidFill>
                <a:effectLst/>
                <a:latin typeface="Calibri" panose="020F0502020204030204" pitchFamily="34" charset="0"/>
              </a:rPr>
              <a:t> </a:t>
            </a:r>
            <a:r>
              <a:rPr lang="en-US" sz="1400" b="0" i="0" dirty="0">
                <a:solidFill>
                  <a:srgbClr val="262626"/>
                </a:solidFill>
                <a:effectLst/>
                <a:highlight>
                  <a:srgbClr val="FFFFFF"/>
                </a:highlight>
                <a:latin typeface="Calibri" panose="020F0502020204030204" pitchFamily="34" charset="0"/>
              </a:rPr>
              <a:t>Medicaid Managed Care Contracting. </a:t>
            </a:r>
            <a:endParaRPr lang="en-US" sz="1400" dirty="0">
              <a:solidFill>
                <a:srgbClr val="262626"/>
              </a:solidFill>
              <a:highlight>
                <a:srgbClr val="FFFFFF"/>
              </a:highlight>
              <a:latin typeface="Calibri" panose="020F0502020204030204" pitchFamily="34" charset="0"/>
            </a:endParaRPr>
          </a:p>
          <a:p>
            <a:pPr algn="l" rtl="0" fontAlgn="base">
              <a:buFont typeface="Arial" panose="020B0604020202020204" pitchFamily="34" charset="0"/>
              <a:buChar char="•"/>
            </a:pPr>
            <a:r>
              <a:rPr lang="en-US" sz="1400" b="0" i="0" dirty="0">
                <a:solidFill>
                  <a:srgbClr val="262626"/>
                </a:solidFill>
                <a:effectLst/>
                <a:highlight>
                  <a:srgbClr val="FFFFFF"/>
                </a:highlight>
                <a:latin typeface="Calibri" panose="020F0502020204030204" pitchFamily="34" charset="0"/>
                <a:hlinkClick r:id="rId8"/>
              </a:rPr>
              <a:t>State Actions to Build the Behavioral Health Crisis Continuum</a:t>
            </a:r>
            <a:r>
              <a:rPr lang="en-US" sz="1400" b="0" i="0" dirty="0">
                <a:solidFill>
                  <a:srgbClr val="262626"/>
                </a:solidFill>
                <a:effectLst/>
                <a:highlight>
                  <a:srgbClr val="FFFFFF"/>
                </a:highlight>
                <a:latin typeface="Calibri" panose="020F0502020204030204" pitchFamily="34" charset="0"/>
              </a:rPr>
              <a:t>.</a:t>
            </a:r>
          </a:p>
          <a:p>
            <a:pPr algn="l" rtl="0" fontAlgn="base">
              <a:buFont typeface="Arial" panose="020B0604020202020204" pitchFamily="34" charset="0"/>
              <a:buChar char="•"/>
            </a:pPr>
            <a:r>
              <a:rPr lang="en-US" sz="1400" dirty="0">
                <a:solidFill>
                  <a:srgbClr val="262626"/>
                </a:solidFill>
                <a:highlight>
                  <a:srgbClr val="FFFFFF"/>
                </a:highlight>
                <a:latin typeface="Calibri" panose="020F0502020204030204" pitchFamily="34" charset="0"/>
                <a:hlinkClick r:id="rId9"/>
              </a:rPr>
              <a:t>Community Health Worker: State Medicaid Strategies </a:t>
            </a:r>
            <a:endParaRPr lang="en-US" sz="1400" b="0" i="0" dirty="0">
              <a:solidFill>
                <a:srgbClr val="262626"/>
              </a:solidFill>
              <a:effectLst/>
              <a:highlight>
                <a:srgbClr val="FFFFFF"/>
              </a:highlight>
              <a:latin typeface="Calibri" panose="020F0502020204030204" pitchFamily="34" charset="0"/>
            </a:endParaRPr>
          </a:p>
          <a:p>
            <a:pPr algn="l" rtl="0" fontAlgn="base">
              <a:buFont typeface="Arial" panose="020B0604020202020204" pitchFamily="34" charset="0"/>
              <a:buChar char="•"/>
            </a:pPr>
            <a:endParaRPr lang="en-US" sz="1800" b="0" i="0" dirty="0">
              <a:solidFill>
                <a:srgbClr val="262626"/>
              </a:solidFill>
              <a:effectLst/>
              <a:highlight>
                <a:srgbClr val="FFFFFF"/>
              </a:highlight>
              <a:latin typeface="Calibri" panose="020F0502020204030204" pitchFamily="34" charset="0"/>
            </a:endParaRPr>
          </a:p>
          <a:p>
            <a:pPr algn="l" rtl="0" fontAlgn="base">
              <a:buFont typeface="Arial" panose="020B0604020202020204" pitchFamily="34" charset="0"/>
              <a:buChar char="•"/>
            </a:pPr>
            <a:r>
              <a:rPr lang="en-US" sz="1800" b="0" i="0" dirty="0">
                <a:solidFill>
                  <a:srgbClr val="262626"/>
                </a:solidFill>
                <a:effectLst/>
                <a:highlight>
                  <a:srgbClr val="FFFFFF"/>
                </a:highlight>
                <a:latin typeface="Calibri" panose="020F0502020204030204" pitchFamily="34" charset="0"/>
              </a:rPr>
              <a:t> </a:t>
            </a:r>
            <a:endParaRPr lang="en-US" dirty="0"/>
          </a:p>
        </p:txBody>
      </p:sp>
    </p:spTree>
    <p:extLst>
      <p:ext uri="{BB962C8B-B14F-4D97-AF65-F5344CB8AC3E}">
        <p14:creationId xmlns:p14="http://schemas.microsoft.com/office/powerpoint/2010/main" val="3308942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6096000" cy="6858000"/>
          </a:xfrm>
          <a:prstGeom prst="rect">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p:cNvSpPr/>
          <p:nvPr/>
        </p:nvSpPr>
        <p:spPr>
          <a:xfrm>
            <a:off x="528592" y="2405269"/>
            <a:ext cx="5038817" cy="2298578"/>
          </a:xfrm>
          <a:prstGeom prst="rect">
            <a:avLst/>
          </a:prstGeom>
        </p:spPr>
        <p:txBody>
          <a:bodyPr wrap="square" lIns="0" tIns="0" rIns="0" bIns="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50" b="0" i="0" u="none" strike="noStrike" kern="1200" cap="none" spc="0" normalizeH="0" baseline="0" noProof="0" dirty="0">
                <a:ln>
                  <a:noFill/>
                </a:ln>
                <a:solidFill>
                  <a:srgbClr val="FFFFFF"/>
                </a:solidFill>
                <a:effectLst/>
                <a:uLnTx/>
                <a:uFillTx/>
                <a:latin typeface="Calibri" panose="020F0502020204030204"/>
                <a:ea typeface="+mn-ea"/>
                <a:cs typeface="+mn-cs"/>
              </a:rPr>
              <a:t>The National Academy for State Health Policy (NASHP) is a not-for-profit nonpartisan organization committed to developing and advancing state health policy innovations and solutions. </a:t>
            </a:r>
            <a:endParaRPr kumimoji="0" lang="en-US" sz="1867"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50" b="0" i="0" u="none" strike="noStrike" kern="1200" cap="none" spc="0" normalizeH="0" baseline="0" noProof="0" dirty="0">
                <a:ln>
                  <a:noFill/>
                </a:ln>
                <a:solidFill>
                  <a:srgbClr val="FFFFFF"/>
                </a:solidFill>
                <a:effectLst/>
                <a:uLnTx/>
                <a:uFillTx/>
                <a:latin typeface="Calibri" panose="020F0502020204030204"/>
                <a:ea typeface="+mn-ea"/>
                <a:cs typeface="+mn-cs"/>
              </a:rPr>
              <a:t>NASHP provides a unique forum for the productive exchange of strategies across state government, including the executive and legislative branches. </a:t>
            </a:r>
            <a:endParaRPr kumimoji="0" lang="en-US" sz="1850" b="0" i="0" u="none" strike="noStrike" kern="1200" cap="none" spc="0" normalizeH="0" baseline="0" noProof="0" dirty="0">
              <a:ln>
                <a:noFill/>
              </a:ln>
              <a:solidFill>
                <a:srgbClr val="FFFFFF"/>
              </a:solidFill>
              <a:effectLst/>
              <a:uLnTx/>
              <a:uFillTx/>
              <a:latin typeface="Calibri" panose="020F0502020204030204"/>
              <a:ea typeface="+mn-ea"/>
              <a:cs typeface="Calibri"/>
            </a:endParaRPr>
          </a:p>
        </p:txBody>
      </p:sp>
      <p:sp>
        <p:nvSpPr>
          <p:cNvPr id="67" name="Rectangle 66"/>
          <p:cNvSpPr/>
          <p:nvPr/>
        </p:nvSpPr>
        <p:spPr>
          <a:xfrm>
            <a:off x="558800" y="1402824"/>
            <a:ext cx="5008608" cy="574453"/>
          </a:xfrm>
          <a:prstGeom prst="rect">
            <a:avLst/>
          </a:prstGeom>
        </p:spPr>
        <p:txBody>
          <a:bodyPr wrap="squar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a:ln>
                  <a:noFill/>
                </a:ln>
                <a:solidFill>
                  <a:srgbClr val="FFFFFF"/>
                </a:solidFill>
                <a:effectLst/>
                <a:uLnTx/>
                <a:uFillTx/>
                <a:latin typeface="Calibri" panose="020F0502020204030204"/>
                <a:ea typeface="+mn-ea"/>
                <a:cs typeface="+mn-cs"/>
              </a:rPr>
              <a:t>About NASHP</a:t>
            </a:r>
          </a:p>
        </p:txBody>
      </p:sp>
      <p:grpSp>
        <p:nvGrpSpPr>
          <p:cNvPr id="155" name="Group 154"/>
          <p:cNvGrpSpPr/>
          <p:nvPr/>
        </p:nvGrpSpPr>
        <p:grpSpPr>
          <a:xfrm>
            <a:off x="558800" y="2080364"/>
            <a:ext cx="795061" cy="60960"/>
            <a:chOff x="3624143" y="1019661"/>
            <a:chExt cx="1502841" cy="115229"/>
          </a:xfrm>
        </p:grpSpPr>
        <p:sp>
          <p:nvSpPr>
            <p:cNvPr id="156" name="Oval 13"/>
            <p:cNvSpPr/>
            <p:nvPr/>
          </p:nvSpPr>
          <p:spPr bwMode="auto">
            <a:xfrm>
              <a:off x="3624143" y="1019661"/>
              <a:ext cx="115229" cy="115229"/>
            </a:xfrm>
            <a:prstGeom prst="rect">
              <a:avLst/>
            </a:prstGeom>
            <a:solidFill>
              <a:schemeClr val="accent1"/>
            </a:solidFill>
            <a:ln w="3175">
              <a:solidFill>
                <a:schemeClr val="bg1"/>
              </a:solidFill>
              <a:round/>
              <a:headEnd/>
              <a:tailEnd/>
            </a:ln>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7" name="Oval 14"/>
            <p:cNvSpPr/>
            <p:nvPr/>
          </p:nvSpPr>
          <p:spPr bwMode="auto">
            <a:xfrm>
              <a:off x="3901665" y="1019661"/>
              <a:ext cx="115229" cy="115229"/>
            </a:xfrm>
            <a:prstGeom prst="rect">
              <a:avLst/>
            </a:prstGeom>
            <a:solidFill>
              <a:schemeClr val="accent2"/>
            </a:solidFill>
            <a:ln w="3175">
              <a:solidFill>
                <a:schemeClr val="bg1"/>
              </a:solidFill>
              <a:round/>
              <a:headEnd/>
              <a:tailEnd/>
            </a:ln>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8" name="Oval 15"/>
            <p:cNvSpPr/>
            <p:nvPr/>
          </p:nvSpPr>
          <p:spPr bwMode="auto">
            <a:xfrm>
              <a:off x="4179187" y="1019661"/>
              <a:ext cx="115229" cy="115229"/>
            </a:xfrm>
            <a:prstGeom prst="rect">
              <a:avLst/>
            </a:prstGeom>
            <a:solidFill>
              <a:schemeClr val="accent3"/>
            </a:solidFill>
            <a:ln w="3175">
              <a:solidFill>
                <a:schemeClr val="bg1"/>
              </a:solidFill>
              <a:round/>
              <a:headEnd/>
              <a:tailEnd/>
            </a:ln>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9" name="Oval 16"/>
            <p:cNvSpPr/>
            <p:nvPr/>
          </p:nvSpPr>
          <p:spPr bwMode="auto">
            <a:xfrm>
              <a:off x="4456709" y="1019661"/>
              <a:ext cx="115229" cy="115229"/>
            </a:xfrm>
            <a:prstGeom prst="rect">
              <a:avLst/>
            </a:prstGeom>
            <a:solidFill>
              <a:schemeClr val="accent4"/>
            </a:solidFill>
            <a:ln w="3175">
              <a:solidFill>
                <a:schemeClr val="bg1"/>
              </a:solidFill>
              <a:round/>
              <a:headEnd/>
              <a:tailEnd/>
            </a:ln>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0" name="Oval 17"/>
            <p:cNvSpPr/>
            <p:nvPr/>
          </p:nvSpPr>
          <p:spPr bwMode="auto">
            <a:xfrm>
              <a:off x="4734231" y="1019661"/>
              <a:ext cx="115229" cy="115229"/>
            </a:xfrm>
            <a:prstGeom prst="rect">
              <a:avLst/>
            </a:prstGeom>
            <a:solidFill>
              <a:schemeClr val="accent5"/>
            </a:solidFill>
            <a:ln w="3175">
              <a:solidFill>
                <a:schemeClr val="bg1"/>
              </a:solidFill>
              <a:round/>
              <a:headEnd/>
              <a:tailEnd/>
            </a:ln>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1" name="Oval 24"/>
            <p:cNvSpPr/>
            <p:nvPr/>
          </p:nvSpPr>
          <p:spPr bwMode="auto">
            <a:xfrm>
              <a:off x="5011755" y="1019661"/>
              <a:ext cx="115229" cy="115229"/>
            </a:xfrm>
            <a:prstGeom prst="rect">
              <a:avLst/>
            </a:prstGeom>
            <a:solidFill>
              <a:schemeClr val="accent6"/>
            </a:solidFill>
            <a:ln w="3175">
              <a:solidFill>
                <a:schemeClr val="bg1"/>
              </a:solidFill>
              <a:round/>
              <a:headEnd/>
              <a:tailEnd/>
            </a:ln>
          </p:spPr>
          <p:txBody>
            <a:bodyPr vert="horz" wrap="square" lIns="121920" tIns="60960" rIns="121920" bIns="6096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47" name="Inhaltsplatzhalter 4"/>
          <p:cNvSpPr txBox="1">
            <a:spLocks/>
          </p:cNvSpPr>
          <p:nvPr/>
        </p:nvSpPr>
        <p:spPr>
          <a:xfrm>
            <a:off x="7096107" y="4445001"/>
            <a:ext cx="5095893" cy="492443"/>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00000"/>
              </a:lnSpc>
              <a:spcBef>
                <a:spcPts val="0"/>
              </a:spcBef>
              <a:spcAft>
                <a:spcPts val="1000"/>
              </a:spcAft>
              <a:buClrTx/>
              <a:buSzTx/>
              <a:buFont typeface="Wingdings" panose="05000000000000000000" pitchFamily="2" charset="2"/>
              <a:buNone/>
              <a:tabLst/>
              <a:defRPr/>
            </a:pPr>
            <a:r>
              <a:rPr kumimoji="0" lang="en-US" sz="16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To improve the health and well-being of all people across every state.</a:t>
            </a:r>
          </a:p>
        </p:txBody>
      </p:sp>
      <p:grpSp>
        <p:nvGrpSpPr>
          <p:cNvPr id="148" name="Group 147"/>
          <p:cNvGrpSpPr/>
          <p:nvPr/>
        </p:nvGrpSpPr>
        <p:grpSpPr>
          <a:xfrm rot="16200000">
            <a:off x="6709553" y="4546603"/>
            <a:ext cx="246843" cy="246840"/>
            <a:chOff x="5664200" y="5721415"/>
            <a:chExt cx="342835" cy="342835"/>
          </a:xfrm>
          <a:effectLst>
            <a:outerShdw blurRad="152400" dist="139700" dir="5400000" sx="71000" sy="71000" algn="t" rotWithShape="0">
              <a:prstClr val="black">
                <a:alpha val="40000"/>
              </a:prstClr>
            </a:outerShdw>
          </a:effectLst>
        </p:grpSpPr>
        <p:sp>
          <p:nvSpPr>
            <p:cNvPr id="149" name="Oval 148"/>
            <p:cNvSpPr/>
            <p:nvPr/>
          </p:nvSpPr>
          <p:spPr>
            <a:xfrm>
              <a:off x="5664200" y="5721415"/>
              <a:ext cx="342835" cy="3428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0" name="Freeform 5">
              <a:extLst>
                <a:ext uri="{FF2B5EF4-FFF2-40B4-BE49-F238E27FC236}">
                  <a16:creationId xmlns:a16="http://schemas.microsoft.com/office/drawing/2014/main" id="{8D47E9A8-DBEA-407E-A8E9-808ED4CD8240}"/>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900" b="0" i="0" u="none" strike="noStrike" kern="1200" cap="none" spc="0" normalizeH="0" baseline="0" noProof="0">
                <a:ln>
                  <a:noFill/>
                </a:ln>
                <a:solidFill>
                  <a:srgbClr val="000000"/>
                </a:solidFill>
                <a:effectLst/>
                <a:uLnTx/>
                <a:uFillTx/>
                <a:latin typeface="Calibri" panose="020F0502020204030204"/>
                <a:ea typeface="+mn-ea"/>
                <a:cs typeface="Cordia New" panose="020B0304020202020204" pitchFamily="34" charset="-34"/>
              </a:endParaRPr>
            </a:p>
          </p:txBody>
        </p:sp>
      </p:grpSp>
      <p:sp>
        <p:nvSpPr>
          <p:cNvPr id="151" name="Inhaltsplatzhalter 4"/>
          <p:cNvSpPr txBox="1">
            <a:spLocks/>
          </p:cNvSpPr>
          <p:nvPr/>
        </p:nvSpPr>
        <p:spPr>
          <a:xfrm>
            <a:off x="7096107" y="5064204"/>
            <a:ext cx="4994293" cy="123110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00000"/>
              </a:lnSpc>
              <a:spcBef>
                <a:spcPts val="0"/>
              </a:spcBef>
              <a:spcAft>
                <a:spcPts val="1000"/>
              </a:spcAft>
              <a:buClrTx/>
              <a:buSzTx/>
              <a:buFont typeface="Wingdings" panose="05000000000000000000" pitchFamily="2" charset="2"/>
              <a:buNone/>
              <a:tabLst/>
              <a:defRPr/>
            </a:pPr>
            <a:r>
              <a:rPr kumimoji="0" lang="en-US" sz="16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mn-cs"/>
              </a:rPr>
              <a:t>To be of, by, and for all states by providing nonpartisan support for the development of policies that promote and sustain healthy people and communities, advance high quality and affordable health care, and address health equity. </a:t>
            </a:r>
          </a:p>
        </p:txBody>
      </p:sp>
      <p:grpSp>
        <p:nvGrpSpPr>
          <p:cNvPr id="152" name="Group 151"/>
          <p:cNvGrpSpPr/>
          <p:nvPr/>
        </p:nvGrpSpPr>
        <p:grpSpPr>
          <a:xfrm rot="16200000">
            <a:off x="6709553" y="5518959"/>
            <a:ext cx="246843" cy="246840"/>
            <a:chOff x="5664200" y="5721415"/>
            <a:chExt cx="342835" cy="342835"/>
          </a:xfrm>
          <a:effectLst>
            <a:outerShdw blurRad="152400" dist="139700" dir="5400000" sx="71000" sy="71000" algn="t" rotWithShape="0">
              <a:prstClr val="black">
                <a:alpha val="40000"/>
              </a:prstClr>
            </a:outerShdw>
          </a:effectLst>
        </p:grpSpPr>
        <p:sp>
          <p:nvSpPr>
            <p:cNvPr id="153" name="Oval 152"/>
            <p:cNvSpPr/>
            <p:nvPr/>
          </p:nvSpPr>
          <p:spPr>
            <a:xfrm>
              <a:off x="5664200" y="5721415"/>
              <a:ext cx="342835" cy="3428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4" name="Freeform 5">
              <a:extLst>
                <a:ext uri="{FF2B5EF4-FFF2-40B4-BE49-F238E27FC236}">
                  <a16:creationId xmlns:a16="http://schemas.microsoft.com/office/drawing/2014/main" id="{8D47E9A8-DBEA-407E-A8E9-808ED4CD8240}"/>
                </a:ext>
              </a:extLst>
            </p:cNvPr>
            <p:cNvSpPr>
              <a:spLocks noChangeArrowheads="1"/>
            </p:cNvSpPr>
            <p:nvPr/>
          </p:nvSpPr>
          <p:spPr bwMode="auto">
            <a:xfrm rot="5400000">
              <a:off x="5783460" y="5802560"/>
              <a:ext cx="104315" cy="180543"/>
            </a:xfrm>
            <a:custGeom>
              <a:avLst/>
              <a:gdLst>
                <a:gd name="T0" fmla="*/ 2147483646 w 228"/>
                <a:gd name="T1" fmla="*/ 2147483646 h 396"/>
                <a:gd name="T2" fmla="*/ 2147483646 w 228"/>
                <a:gd name="T3" fmla="*/ 2147483646 h 396"/>
                <a:gd name="T4" fmla="*/ 2147483646 w 228"/>
                <a:gd name="T5" fmla="*/ 2147483646 h 396"/>
                <a:gd name="T6" fmla="*/ 2147483646 w 228"/>
                <a:gd name="T7" fmla="*/ 2147483646 h 396"/>
                <a:gd name="T8" fmla="*/ 2147483646 w 228"/>
                <a:gd name="T9" fmla="*/ 2147483646 h 396"/>
                <a:gd name="T10" fmla="*/ 0 w 228"/>
                <a:gd name="T11" fmla="*/ 2147483646 h 396"/>
                <a:gd name="T12" fmla="*/ 2147483646 w 228"/>
                <a:gd name="T13" fmla="*/ 2147483646 h 396"/>
                <a:gd name="T14" fmla="*/ 2147483646 w 228"/>
                <a:gd name="T15" fmla="*/ 2147483646 h 396"/>
                <a:gd name="T16" fmla="*/ 2147483646 w 228"/>
                <a:gd name="T17" fmla="*/ 2147483646 h 396"/>
                <a:gd name="T18" fmla="*/ 2147483646 w 228"/>
                <a:gd name="T19" fmla="*/ 2147483646 h 396"/>
                <a:gd name="T20" fmla="*/ 2147483646 w 228"/>
                <a:gd name="T21" fmla="*/ 2147483646 h 396"/>
                <a:gd name="T22" fmla="*/ 2147483646 w 228"/>
                <a:gd name="T23" fmla="*/ 2147483646 h 396"/>
                <a:gd name="T24" fmla="*/ 2147483646 w 228"/>
                <a:gd name="T25" fmla="*/ 2147483646 h 396"/>
                <a:gd name="T26" fmla="*/ 2147483646 w 228"/>
                <a:gd name="T27" fmla="*/ 2147483646 h 396"/>
                <a:gd name="T28" fmla="*/ 2147483646 w 228"/>
                <a:gd name="T29" fmla="*/ 2147483646 h 396"/>
                <a:gd name="T30" fmla="*/ 2147483646 w 228"/>
                <a:gd name="T31" fmla="*/ 2147483646 h 396"/>
                <a:gd name="T32" fmla="*/ 2147483646 w 228"/>
                <a:gd name="T33" fmla="*/ 2147483646 h 396"/>
                <a:gd name="T34" fmla="*/ 2147483646 w 228"/>
                <a:gd name="T35" fmla="*/ 2147483646 h 396"/>
                <a:gd name="T36" fmla="*/ 2147483646 w 228"/>
                <a:gd name="T37" fmla="*/ 0 h 396"/>
                <a:gd name="T38" fmla="*/ 0 w 228"/>
                <a:gd name="T39" fmla="*/ 2147483646 h 396"/>
                <a:gd name="T40" fmla="*/ 2147483646 w 228"/>
                <a:gd name="T41" fmla="*/ 2147483646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900" b="0" i="0" u="none" strike="noStrike" kern="1200" cap="none" spc="0" normalizeH="0" baseline="0" noProof="0">
                <a:ln>
                  <a:noFill/>
                </a:ln>
                <a:solidFill>
                  <a:srgbClr val="000000"/>
                </a:solidFill>
                <a:effectLst/>
                <a:uLnTx/>
                <a:uFillTx/>
                <a:latin typeface="Calibri" panose="020F0502020204030204"/>
                <a:ea typeface="+mn-ea"/>
                <a:cs typeface="Cordia New" panose="020B0304020202020204" pitchFamily="34" charset="-34"/>
              </a:endParaRPr>
            </a:p>
          </p:txBody>
        </p:sp>
      </p:grpSp>
      <p:pic>
        <p:nvPicPr>
          <p:cNvPr id="30" name="Content Placeholder 6" descr="Logo, company name&#10;&#10;Description automatically generated">
            <a:extLst>
              <a:ext uri="{FF2B5EF4-FFF2-40B4-BE49-F238E27FC236}">
                <a16:creationId xmlns:a16="http://schemas.microsoft.com/office/drawing/2014/main" id="{1D54FD53-79AF-9292-F5B7-EB8999B511F4}"/>
              </a:ext>
            </a:extLst>
          </p:cNvPr>
          <p:cNvPicPr>
            <a:picLocks noChangeAspect="1"/>
          </p:cNvPicPr>
          <p:nvPr/>
        </p:nvPicPr>
        <p:blipFill>
          <a:blip r:embed="rId3"/>
          <a:stretch>
            <a:fillRect/>
          </a:stretch>
        </p:blipFill>
        <p:spPr>
          <a:xfrm>
            <a:off x="7501467" y="668216"/>
            <a:ext cx="3471333" cy="3268133"/>
          </a:xfrm>
          <a:prstGeom prst="rect">
            <a:avLst/>
          </a:prstGeom>
        </p:spPr>
      </p:pic>
      <p:sp>
        <p:nvSpPr>
          <p:cNvPr id="2" name="TextBox 1">
            <a:extLst>
              <a:ext uri="{FF2B5EF4-FFF2-40B4-BE49-F238E27FC236}">
                <a16:creationId xmlns:a16="http://schemas.microsoft.com/office/drawing/2014/main" id="{41672966-FD35-814A-014C-3E26335E4868}"/>
              </a:ext>
            </a:extLst>
          </p:cNvPr>
          <p:cNvSpPr txBox="1"/>
          <p:nvPr/>
        </p:nvSpPr>
        <p:spPr>
          <a:xfrm>
            <a:off x="9484963" y="6550618"/>
            <a:ext cx="1847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A5EF0F3-75FA-3507-042A-813E5D7F7B8C}"/>
              </a:ext>
            </a:extLst>
          </p:cNvPr>
          <p:cNvSpPr txBox="1"/>
          <p:nvPr/>
        </p:nvSpPr>
        <p:spPr>
          <a:xfrm>
            <a:off x="9298983" y="6529953"/>
            <a:ext cx="1847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61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23D6C73-D63D-6035-505F-561568E55C2B}"/>
              </a:ext>
            </a:extLst>
          </p:cNvPr>
          <p:cNvPicPr>
            <a:picLocks noChangeAspect="1"/>
          </p:cNvPicPr>
          <p:nvPr/>
        </p:nvPicPr>
        <p:blipFill rotWithShape="1">
          <a:blip r:embed="rId3"/>
          <a:srcRect b="881"/>
          <a:stretch/>
        </p:blipFill>
        <p:spPr>
          <a:xfrm>
            <a:off x="20" y="10"/>
            <a:ext cx="12191980" cy="6857990"/>
          </a:xfrm>
          <a:prstGeom prst="rect">
            <a:avLst/>
          </a:prstGeom>
        </p:spPr>
      </p:pic>
      <p:cxnSp>
        <p:nvCxnSpPr>
          <p:cNvPr id="8" name="Straight Connector 7">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581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11857-318E-E1C2-6D3C-28C1B2280C7F}"/>
              </a:ext>
            </a:extLst>
          </p:cNvPr>
          <p:cNvSpPr>
            <a:spLocks noGrp="1"/>
          </p:cNvSpPr>
          <p:nvPr>
            <p:ph type="title"/>
          </p:nvPr>
        </p:nvSpPr>
        <p:spPr>
          <a:solidFill>
            <a:schemeClr val="accent1"/>
          </a:solidFill>
        </p:spPr>
        <p:txBody>
          <a:bodyPr/>
          <a:lstStyle/>
          <a:p>
            <a:r>
              <a:rPr lang="en-US" b="1" dirty="0">
                <a:solidFill>
                  <a:schemeClr val="bg1"/>
                </a:solidFill>
              </a:rPr>
              <a:t> Comprehensive Reforms &amp; Investments</a:t>
            </a:r>
            <a:br>
              <a:rPr lang="en-US" b="1" dirty="0"/>
            </a:br>
            <a:endParaRPr lang="en-US" dirty="0"/>
          </a:p>
        </p:txBody>
      </p:sp>
      <p:sp>
        <p:nvSpPr>
          <p:cNvPr id="3" name="Content Placeholder 2">
            <a:extLst>
              <a:ext uri="{FF2B5EF4-FFF2-40B4-BE49-F238E27FC236}">
                <a16:creationId xmlns:a16="http://schemas.microsoft.com/office/drawing/2014/main" id="{1F5DC5FE-57BF-3C99-08F9-6638F4FE0C01}"/>
              </a:ext>
            </a:extLst>
          </p:cNvPr>
          <p:cNvSpPr>
            <a:spLocks noGrp="1"/>
          </p:cNvSpPr>
          <p:nvPr>
            <p:ph idx="1"/>
          </p:nvPr>
        </p:nvSpPr>
        <p:spPr>
          <a:xfrm>
            <a:off x="545855" y="1687932"/>
            <a:ext cx="10749674" cy="4399888"/>
          </a:xfrm>
        </p:spPr>
        <p:txBody>
          <a:bodyPr/>
          <a:lstStyle/>
          <a:p>
            <a:pPr lvl="4"/>
            <a:r>
              <a:rPr lang="en-US" b="1" dirty="0"/>
              <a:t>Massachusetts</a:t>
            </a:r>
            <a:r>
              <a:rPr lang="en-US" dirty="0"/>
              <a:t>: </a:t>
            </a:r>
            <a:r>
              <a:rPr lang="en-US" dirty="0">
                <a:hlinkClick r:id="rId2"/>
              </a:rPr>
              <a:t>Roadmap for Behavioral Health Reform </a:t>
            </a:r>
            <a:r>
              <a:rPr lang="en-US" dirty="0"/>
              <a:t>&amp; </a:t>
            </a:r>
            <a:r>
              <a:rPr lang="en-US" b="0" i="0" u="sng" dirty="0">
                <a:solidFill>
                  <a:srgbClr val="085989"/>
                </a:solidFill>
                <a:effectLst/>
                <a:hlinkClick r:id="rId3"/>
              </a:rPr>
              <a:t>Mental Health ABC Act: Addressing Barriers to Care (’22)</a:t>
            </a:r>
            <a:endParaRPr lang="en-US" b="0" i="0" u="sng" dirty="0">
              <a:solidFill>
                <a:srgbClr val="085989"/>
              </a:solidFill>
              <a:effectLst/>
            </a:endParaRPr>
          </a:p>
          <a:p>
            <a:pPr lvl="4"/>
            <a:endParaRPr lang="en-US" b="0" i="0" u="sng" dirty="0">
              <a:solidFill>
                <a:srgbClr val="085989"/>
              </a:solidFill>
              <a:effectLst/>
            </a:endParaRPr>
          </a:p>
          <a:p>
            <a:pPr lvl="4"/>
            <a:r>
              <a:rPr lang="en-US" b="1" dirty="0"/>
              <a:t>North Carolina</a:t>
            </a:r>
            <a:r>
              <a:rPr lang="en-US" dirty="0"/>
              <a:t>: </a:t>
            </a:r>
            <a:r>
              <a:rPr lang="en-US" dirty="0">
                <a:hlinkClick r:id="rId4"/>
              </a:rPr>
              <a:t>Investing in Behavioral Health and Resilience</a:t>
            </a:r>
            <a:endParaRPr lang="en-US" dirty="0"/>
          </a:p>
          <a:p>
            <a:pPr lvl="4"/>
            <a:endParaRPr lang="en-US" dirty="0"/>
          </a:p>
          <a:p>
            <a:pPr lvl="4"/>
            <a:r>
              <a:rPr lang="en-US" b="1" dirty="0"/>
              <a:t>New York</a:t>
            </a:r>
            <a:r>
              <a:rPr lang="en-US" dirty="0"/>
              <a:t>: Governor</a:t>
            </a:r>
            <a:r>
              <a:rPr lang="en-US" dirty="0">
                <a:hlinkClick r:id="rId5"/>
              </a:rPr>
              <a:t>’s 2024</a:t>
            </a:r>
            <a:r>
              <a:rPr lang="en-US" dirty="0"/>
              <a:t> &amp; </a:t>
            </a:r>
            <a:r>
              <a:rPr lang="en-US" dirty="0">
                <a:hlinkClick r:id="rId6"/>
              </a:rPr>
              <a:t>2025</a:t>
            </a:r>
            <a:r>
              <a:rPr lang="en-US" dirty="0"/>
              <a:t> Investments</a:t>
            </a:r>
          </a:p>
          <a:p>
            <a:pPr marL="1828800" lvl="4" indent="0">
              <a:buNone/>
            </a:pPr>
            <a:endParaRPr lang="en-US" dirty="0"/>
          </a:p>
          <a:p>
            <a:pPr lvl="4"/>
            <a:r>
              <a:rPr lang="en-US" b="1" dirty="0"/>
              <a:t>Texas</a:t>
            </a:r>
            <a:r>
              <a:rPr lang="en-US" dirty="0"/>
              <a:t>: </a:t>
            </a:r>
            <a:r>
              <a:rPr lang="en-US" dirty="0">
                <a:hlinkClick r:id="rId7"/>
              </a:rPr>
              <a:t>Statewide Behavioral Health Strategic Plan</a:t>
            </a:r>
            <a:endParaRPr lang="en-US" dirty="0"/>
          </a:p>
          <a:p>
            <a:pPr marL="1828800" lvl="4" indent="0">
              <a:buNone/>
            </a:pPr>
            <a:endParaRPr lang="en-US" dirty="0"/>
          </a:p>
          <a:p>
            <a:pPr marL="1828800" lvl="4" indent="0">
              <a:buNone/>
            </a:pPr>
            <a:endParaRPr lang="en-US" u="sng" dirty="0">
              <a:solidFill>
                <a:srgbClr val="008FB9"/>
              </a:solidFill>
              <a:hlinkClick r:id="rId8">
                <a:extLst>
                  <a:ext uri="{A12FA001-AC4F-418D-AE19-62706E023703}">
                    <ahyp:hlinkClr xmlns:ahyp="http://schemas.microsoft.com/office/drawing/2018/hyperlinkcolor" val="tx"/>
                  </a:ext>
                </a:extLst>
              </a:hlinkClick>
            </a:endParaRPr>
          </a:p>
          <a:p>
            <a:pPr marL="1828800" lvl="4" indent="0">
              <a:buNone/>
            </a:pPr>
            <a:endParaRPr lang="en-US" dirty="0">
              <a:hlinkClick r:id="rId8">
                <a:extLst>
                  <a:ext uri="{A12FA001-AC4F-418D-AE19-62706E023703}">
                    <ahyp:hlinkClr xmlns:ahyp="http://schemas.microsoft.com/office/drawing/2018/hyperlinkcolor" val="tx"/>
                  </a:ext>
                </a:extLst>
              </a:hlinkClick>
            </a:endParaRPr>
          </a:p>
          <a:p>
            <a:endParaRPr lang="en-US" dirty="0"/>
          </a:p>
        </p:txBody>
      </p:sp>
      <p:pic>
        <p:nvPicPr>
          <p:cNvPr id="5" name="Picture 4">
            <a:extLst>
              <a:ext uri="{FF2B5EF4-FFF2-40B4-BE49-F238E27FC236}">
                <a16:creationId xmlns:a16="http://schemas.microsoft.com/office/drawing/2014/main" id="{C21E3B45-0497-6C18-B45A-8BB9198A2000}"/>
              </a:ext>
            </a:extLst>
          </p:cNvPr>
          <p:cNvPicPr>
            <a:picLocks noChangeAspect="1"/>
          </p:cNvPicPr>
          <p:nvPr/>
        </p:nvPicPr>
        <p:blipFill>
          <a:blip r:embed="rId9">
            <a:extLst>
              <a:ext uri="{837473B0-CC2E-450A-ABE3-18F120FF3D39}">
                <a1611:picAttrSrcUrl xmlns:a1611="http://schemas.microsoft.com/office/drawing/2016/11/main" r:id="rId10"/>
              </a:ext>
            </a:extLst>
          </a:blip>
          <a:srcRect/>
          <a:stretch/>
        </p:blipFill>
        <p:spPr>
          <a:xfrm>
            <a:off x="3714750" y="-24053488"/>
            <a:ext cx="45630680" cy="22815340"/>
          </a:xfrm>
          <a:prstGeom prst="rect">
            <a:avLst/>
          </a:prstGeom>
        </p:spPr>
      </p:pic>
      <p:sp>
        <p:nvSpPr>
          <p:cNvPr id="11" name="Sun 10">
            <a:extLst>
              <a:ext uri="{FF2B5EF4-FFF2-40B4-BE49-F238E27FC236}">
                <a16:creationId xmlns:a16="http://schemas.microsoft.com/office/drawing/2014/main" id="{09B6EF0D-645E-DD2A-7E44-933EDF815B7C}"/>
              </a:ext>
            </a:extLst>
          </p:cNvPr>
          <p:cNvSpPr/>
          <p:nvPr/>
        </p:nvSpPr>
        <p:spPr>
          <a:xfrm>
            <a:off x="282388" y="1687932"/>
            <a:ext cx="2205318" cy="2219417"/>
          </a:xfrm>
          <a:prstGeom prst="su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Billion dollar plans</a:t>
            </a:r>
          </a:p>
        </p:txBody>
      </p:sp>
    </p:spTree>
    <p:extLst>
      <p:ext uri="{BB962C8B-B14F-4D97-AF65-F5344CB8AC3E}">
        <p14:creationId xmlns:p14="http://schemas.microsoft.com/office/powerpoint/2010/main" val="1466396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2593-536E-A0F0-E413-7F87D973D4B9}"/>
              </a:ext>
            </a:extLst>
          </p:cNvPr>
          <p:cNvSpPr>
            <a:spLocks noGrp="1"/>
          </p:cNvSpPr>
          <p:nvPr>
            <p:ph type="title"/>
          </p:nvPr>
        </p:nvSpPr>
        <p:spPr>
          <a:solidFill>
            <a:schemeClr val="accent5"/>
          </a:solidFill>
        </p:spPr>
        <p:txBody>
          <a:bodyPr/>
          <a:lstStyle/>
          <a:p>
            <a:r>
              <a:rPr lang="en-US" sz="3200" b="1" dirty="0">
                <a:solidFill>
                  <a:schemeClr val="bg1"/>
                </a:solidFill>
              </a:rPr>
              <a:t> Medicaid</a:t>
            </a:r>
            <a:r>
              <a:rPr lang="en-US" sz="3600" b="1" dirty="0">
                <a:solidFill>
                  <a:schemeClr val="bg1"/>
                </a:solidFill>
              </a:rPr>
              <a:t> Strategies &amp; Select Influences</a:t>
            </a:r>
            <a:br>
              <a:rPr lang="en-US" sz="3600" b="1" dirty="0"/>
            </a:br>
            <a:endParaRPr lang="en-US" dirty="0"/>
          </a:p>
        </p:txBody>
      </p:sp>
      <p:sp>
        <p:nvSpPr>
          <p:cNvPr id="3" name="Content Placeholder 2">
            <a:extLst>
              <a:ext uri="{FF2B5EF4-FFF2-40B4-BE49-F238E27FC236}">
                <a16:creationId xmlns:a16="http://schemas.microsoft.com/office/drawing/2014/main" id="{7B2A54BB-5B2B-34D6-B4EB-DDC606A891C5}"/>
              </a:ext>
            </a:extLst>
          </p:cNvPr>
          <p:cNvSpPr>
            <a:spLocks noGrp="1"/>
          </p:cNvSpPr>
          <p:nvPr>
            <p:ph idx="1"/>
          </p:nvPr>
        </p:nvSpPr>
        <p:spPr>
          <a:xfrm>
            <a:off x="545856" y="1725121"/>
            <a:ext cx="4969983" cy="4044737"/>
          </a:xfrm>
        </p:spPr>
        <p:txBody>
          <a:bodyPr vert="horz" lIns="91440" tIns="45720" rIns="91440" bIns="45720" rtlCol="0" anchor="t">
            <a:noAutofit/>
          </a:bodyPr>
          <a:lstStyle/>
          <a:p>
            <a:pPr lvl="0" algn="l"/>
            <a:r>
              <a:rPr lang="en-US" b="0" dirty="0">
                <a:latin typeface="Arial"/>
                <a:cs typeface="Arial"/>
              </a:rPr>
              <a:t>Increasing reimbursement rates</a:t>
            </a:r>
          </a:p>
          <a:p>
            <a:pPr lvl="0" algn="l"/>
            <a:r>
              <a:rPr lang="en-US" dirty="0">
                <a:latin typeface="Arial"/>
                <a:cs typeface="Arial"/>
              </a:rPr>
              <a:t>Covering new provider types</a:t>
            </a:r>
          </a:p>
          <a:p>
            <a:pPr lvl="0" algn="l"/>
            <a:r>
              <a:rPr lang="en-US" dirty="0">
                <a:latin typeface="Arial"/>
                <a:cs typeface="Arial"/>
              </a:rPr>
              <a:t>Reducing administrative burdens</a:t>
            </a:r>
          </a:p>
          <a:p>
            <a:pPr lvl="0" algn="l"/>
            <a:r>
              <a:rPr lang="en-US" dirty="0">
                <a:latin typeface="Arial"/>
                <a:cs typeface="Arial"/>
              </a:rPr>
              <a:t>Incentivizing provider participation</a:t>
            </a:r>
          </a:p>
          <a:p>
            <a:pPr lvl="0" algn="l"/>
            <a:r>
              <a:rPr lang="en-US" dirty="0">
                <a:latin typeface="Arial"/>
                <a:cs typeface="Arial"/>
              </a:rPr>
              <a:t>Provider capacity building</a:t>
            </a:r>
          </a:p>
          <a:p>
            <a:pPr lvl="0" algn="l"/>
            <a:r>
              <a:rPr lang="en-US" dirty="0">
                <a:latin typeface="Arial"/>
                <a:cs typeface="Arial"/>
              </a:rPr>
              <a:t>Alternative payment approaches</a:t>
            </a:r>
          </a:p>
          <a:p>
            <a:pPr marL="0" lvl="0" indent="0" algn="l">
              <a:buNone/>
            </a:pPr>
            <a:endParaRPr lang="en-US" dirty="0"/>
          </a:p>
          <a:p>
            <a:endParaRPr lang="en-US" dirty="0"/>
          </a:p>
        </p:txBody>
      </p:sp>
      <p:graphicFrame>
        <p:nvGraphicFramePr>
          <p:cNvPr id="4" name="Diagram 3">
            <a:extLst>
              <a:ext uri="{FF2B5EF4-FFF2-40B4-BE49-F238E27FC236}">
                <a16:creationId xmlns:a16="http://schemas.microsoft.com/office/drawing/2014/main" id="{7B51607F-73C7-EA97-60F3-9D7E67FCAA0C}"/>
              </a:ext>
            </a:extLst>
          </p:cNvPr>
          <p:cNvGraphicFramePr/>
          <p:nvPr>
            <p:extLst>
              <p:ext uri="{D42A27DB-BD31-4B8C-83A1-F6EECF244321}">
                <p14:modId xmlns:p14="http://schemas.microsoft.com/office/powerpoint/2010/main" val="2847220526"/>
              </p:ext>
            </p:extLst>
          </p:nvPr>
        </p:nvGraphicFramePr>
        <p:xfrm>
          <a:off x="5272741" y="1577167"/>
          <a:ext cx="5821082" cy="3567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5423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BBF09-60C5-8AD1-69F1-2A0452A99ED6}"/>
              </a:ext>
            </a:extLst>
          </p:cNvPr>
          <p:cNvSpPr>
            <a:spLocks noGrp="1"/>
          </p:cNvSpPr>
          <p:nvPr>
            <p:ph type="title"/>
          </p:nvPr>
        </p:nvSpPr>
        <p:spPr>
          <a:xfrm>
            <a:off x="525535" y="173692"/>
            <a:ext cx="11100289" cy="1171469"/>
          </a:xfrm>
          <a:solidFill>
            <a:schemeClr val="accent4"/>
          </a:solidFill>
        </p:spPr>
        <p:txBody>
          <a:bodyPr>
            <a:normAutofit fontScale="90000"/>
          </a:bodyPr>
          <a:lstStyle/>
          <a:p>
            <a:br>
              <a:rPr lang="en-US" sz="3600" b="1" dirty="0"/>
            </a:br>
            <a:br>
              <a:rPr lang="en-US" sz="3600" b="1" dirty="0"/>
            </a:br>
            <a:br>
              <a:rPr lang="en-US" sz="3600" b="1" dirty="0"/>
            </a:br>
            <a:r>
              <a:rPr lang="en-US" sz="3600" b="1" dirty="0"/>
              <a:t> </a:t>
            </a:r>
            <a:r>
              <a:rPr lang="en-US" sz="3600" b="1" dirty="0">
                <a:solidFill>
                  <a:schemeClr val="bg1"/>
                </a:solidFill>
              </a:rPr>
              <a:t>Advancing team-based, evidence-based models </a:t>
            </a:r>
            <a:br>
              <a:rPr lang="en-US" sz="3600" b="1" dirty="0">
                <a:solidFill>
                  <a:schemeClr val="bg1"/>
                </a:solidFill>
              </a:rPr>
            </a:br>
            <a:r>
              <a:rPr lang="en-US" sz="3600" b="1" dirty="0">
                <a:solidFill>
                  <a:schemeClr val="bg1"/>
                </a:solidFill>
              </a:rPr>
              <a:t> in community; matched to needs</a:t>
            </a:r>
            <a:endParaRPr lang="en-US" dirty="0">
              <a:solidFill>
                <a:schemeClr val="bg1"/>
              </a:solidFill>
            </a:endParaRPr>
          </a:p>
        </p:txBody>
      </p:sp>
      <p:sp>
        <p:nvSpPr>
          <p:cNvPr id="3" name="Content Placeholder 2">
            <a:extLst>
              <a:ext uri="{FF2B5EF4-FFF2-40B4-BE49-F238E27FC236}">
                <a16:creationId xmlns:a16="http://schemas.microsoft.com/office/drawing/2014/main" id="{786C7C4E-906F-D817-9E0E-BF7583586A12}"/>
              </a:ext>
            </a:extLst>
          </p:cNvPr>
          <p:cNvSpPr>
            <a:spLocks noGrp="1"/>
          </p:cNvSpPr>
          <p:nvPr>
            <p:ph idx="1"/>
          </p:nvPr>
        </p:nvSpPr>
        <p:spPr>
          <a:xfrm>
            <a:off x="1480878" y="1536230"/>
            <a:ext cx="11100289" cy="4172143"/>
          </a:xfrm>
        </p:spPr>
        <p:txBody>
          <a:bodyPr vert="horz" lIns="91440" tIns="45720" rIns="91440" bIns="45720" rtlCol="0" anchor="t">
            <a:noAutofit/>
          </a:bodyPr>
          <a:lstStyle/>
          <a:p>
            <a:r>
              <a:rPr lang="en-US" sz="1800" b="1" dirty="0"/>
              <a:t>Models</a:t>
            </a:r>
          </a:p>
          <a:p>
            <a:pPr lvl="1"/>
            <a:r>
              <a:rPr lang="en-US" sz="1800" dirty="0"/>
              <a:t>Collaborative Care Model (</a:t>
            </a:r>
            <a:r>
              <a:rPr lang="en-US" sz="1800" dirty="0" err="1"/>
              <a:t>CoCM</a:t>
            </a:r>
            <a:r>
              <a:rPr lang="en-US" sz="1800" dirty="0"/>
              <a:t>) </a:t>
            </a:r>
          </a:p>
          <a:p>
            <a:pPr lvl="1"/>
            <a:r>
              <a:rPr lang="en-US" sz="1800" dirty="0">
                <a:latin typeface="Arial"/>
                <a:cs typeface="Arial"/>
              </a:rPr>
              <a:t>Certified Community Behavioral Health Clinics, FQHCs</a:t>
            </a:r>
          </a:p>
          <a:p>
            <a:pPr lvl="1"/>
            <a:r>
              <a:rPr lang="en-US" sz="1800" dirty="0"/>
              <a:t>School-based interventions and Systems of Care for children and youth</a:t>
            </a:r>
          </a:p>
          <a:p>
            <a:pPr lvl="1"/>
            <a:r>
              <a:rPr lang="en-US" sz="1800" dirty="0"/>
              <a:t>Coordinated Specialty Care (for Serious Mental Illness)</a:t>
            </a:r>
          </a:p>
          <a:p>
            <a:pPr lvl="1"/>
            <a:r>
              <a:rPr lang="en-US" sz="1800" dirty="0"/>
              <a:t>Social Drivers:  Housing, Employment, Justice-involved</a:t>
            </a:r>
          </a:p>
          <a:p>
            <a:r>
              <a:rPr lang="en-US" sz="1800" b="1" dirty="0"/>
              <a:t>Building Workforce</a:t>
            </a:r>
          </a:p>
          <a:p>
            <a:pPr lvl="1"/>
            <a:r>
              <a:rPr lang="en-US" sz="1800" dirty="0">
                <a:latin typeface="Arial"/>
                <a:cs typeface="Arial"/>
              </a:rPr>
              <a:t>peer &amp; recovery support specialists</a:t>
            </a:r>
          </a:p>
          <a:p>
            <a:pPr lvl="2"/>
            <a:r>
              <a:rPr lang="en-US" sz="1800" dirty="0">
                <a:hlinkClick r:id="rId2"/>
              </a:rPr>
              <a:t>48 state reimburse in Medicaid</a:t>
            </a:r>
            <a:r>
              <a:rPr lang="en-US" sz="1800" dirty="0"/>
              <a:t> (38 for mental health and substance use)</a:t>
            </a:r>
          </a:p>
          <a:p>
            <a:pPr lvl="2"/>
            <a:r>
              <a:rPr lang="en-US" sz="1800" dirty="0">
                <a:hlinkClick r:id="rId3"/>
              </a:rPr>
              <a:t>Georgia’s</a:t>
            </a:r>
            <a:r>
              <a:rPr lang="en-US" sz="1800" dirty="0"/>
              <a:t> approach – across the care continuum </a:t>
            </a:r>
          </a:p>
          <a:p>
            <a:pPr lvl="1"/>
            <a:r>
              <a:rPr lang="en-US" sz="1800" dirty="0">
                <a:latin typeface="Arial"/>
                <a:cs typeface="Arial"/>
              </a:rPr>
              <a:t>Community based workforce:  Community Health Workers/</a:t>
            </a:r>
            <a:r>
              <a:rPr lang="en-US" sz="1800" dirty="0" err="1">
                <a:latin typeface="Arial"/>
                <a:cs typeface="Arial"/>
              </a:rPr>
              <a:t>Promatores</a:t>
            </a:r>
            <a:endParaRPr lang="en-US" sz="1800" dirty="0">
              <a:latin typeface="Arial"/>
              <a:cs typeface="Arial"/>
            </a:endParaRPr>
          </a:p>
        </p:txBody>
      </p:sp>
    </p:spTree>
    <p:extLst>
      <p:ext uri="{BB962C8B-B14F-4D97-AF65-F5344CB8AC3E}">
        <p14:creationId xmlns:p14="http://schemas.microsoft.com/office/powerpoint/2010/main" val="1337030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48B8A-8EBA-D4F1-9300-2DF7AB79B1C8}"/>
              </a:ext>
            </a:extLst>
          </p:cNvPr>
          <p:cNvSpPr>
            <a:spLocks noGrp="1"/>
          </p:cNvSpPr>
          <p:nvPr>
            <p:ph type="title"/>
          </p:nvPr>
        </p:nvSpPr>
        <p:spPr>
          <a:solidFill>
            <a:schemeClr val="accent3"/>
          </a:solidFill>
        </p:spPr>
        <p:txBody>
          <a:bodyPr/>
          <a:lstStyle/>
          <a:p>
            <a:r>
              <a:rPr lang="en-US" sz="3600" b="1" dirty="0">
                <a:solidFill>
                  <a:schemeClr val="bg1"/>
                </a:solidFill>
                <a:latin typeface="Arial Black"/>
              </a:rPr>
              <a:t> Managed Care Approaches</a:t>
            </a:r>
            <a:br>
              <a:rPr lang="en-US" sz="3600" dirty="0"/>
            </a:br>
            <a:endParaRPr lang="en-US" dirty="0"/>
          </a:p>
        </p:txBody>
      </p:sp>
      <p:pic>
        <p:nvPicPr>
          <p:cNvPr id="5" name="Content Placeholder 4">
            <a:extLst>
              <a:ext uri="{FF2B5EF4-FFF2-40B4-BE49-F238E27FC236}">
                <a16:creationId xmlns:a16="http://schemas.microsoft.com/office/drawing/2014/main" id="{2CA6B7D4-7AD3-ABD7-4F3D-1A10654621BD}"/>
              </a:ext>
            </a:extLst>
          </p:cNvPr>
          <p:cNvPicPr>
            <a:picLocks noGrp="1" noChangeAspect="1"/>
          </p:cNvPicPr>
          <p:nvPr>
            <p:ph idx="1"/>
          </p:nvPr>
        </p:nvPicPr>
        <p:blipFill>
          <a:blip r:embed="rId2"/>
          <a:stretch>
            <a:fillRect/>
          </a:stretch>
        </p:blipFill>
        <p:spPr>
          <a:xfrm>
            <a:off x="1992356" y="1553061"/>
            <a:ext cx="8207285" cy="4797753"/>
          </a:xfrm>
        </p:spPr>
      </p:pic>
    </p:spTree>
    <p:extLst>
      <p:ext uri="{BB962C8B-B14F-4D97-AF65-F5344CB8AC3E}">
        <p14:creationId xmlns:p14="http://schemas.microsoft.com/office/powerpoint/2010/main" val="142631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6E4EE7C-307F-EDCB-4033-659A0DF09275}"/>
              </a:ext>
            </a:extLst>
          </p:cNvPr>
          <p:cNvPicPr>
            <a:picLocks noGrp="1" noChangeAspect="1"/>
          </p:cNvPicPr>
          <p:nvPr>
            <p:ph idx="1"/>
          </p:nvPr>
        </p:nvPicPr>
        <p:blipFill>
          <a:blip r:embed="rId2"/>
          <a:stretch>
            <a:fillRect/>
          </a:stretch>
        </p:blipFill>
        <p:spPr>
          <a:xfrm>
            <a:off x="2060814" y="194012"/>
            <a:ext cx="6564571" cy="6469976"/>
          </a:xfrm>
          <a:prstGeom prst="rect">
            <a:avLst/>
          </a:prstGeom>
        </p:spPr>
      </p:pic>
    </p:spTree>
    <p:extLst>
      <p:ext uri="{BB962C8B-B14F-4D97-AF65-F5344CB8AC3E}">
        <p14:creationId xmlns:p14="http://schemas.microsoft.com/office/powerpoint/2010/main" val="1986720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48B8A-8EBA-D4F1-9300-2DF7AB79B1C8}"/>
              </a:ext>
            </a:extLst>
          </p:cNvPr>
          <p:cNvSpPr>
            <a:spLocks noGrp="1"/>
          </p:cNvSpPr>
          <p:nvPr>
            <p:ph type="title"/>
          </p:nvPr>
        </p:nvSpPr>
        <p:spPr>
          <a:solidFill>
            <a:schemeClr val="accent3"/>
          </a:solidFill>
        </p:spPr>
        <p:txBody>
          <a:bodyPr>
            <a:normAutofit/>
          </a:bodyPr>
          <a:lstStyle/>
          <a:p>
            <a:r>
              <a:rPr lang="en-US" sz="3600" b="1" dirty="0">
                <a:solidFill>
                  <a:schemeClr val="bg1"/>
                </a:solidFill>
                <a:latin typeface="Arial Black"/>
              </a:rPr>
              <a:t> Managed Care Approaches: Linking Payment to Performance</a:t>
            </a:r>
            <a:endParaRPr lang="en-US" dirty="0"/>
          </a:p>
        </p:txBody>
      </p:sp>
      <p:sp>
        <p:nvSpPr>
          <p:cNvPr id="4" name="Content Placeholder 3">
            <a:extLst>
              <a:ext uri="{FF2B5EF4-FFF2-40B4-BE49-F238E27FC236}">
                <a16:creationId xmlns:a16="http://schemas.microsoft.com/office/drawing/2014/main" id="{1EB2B4D5-1102-76AE-8637-EF2B2C653789}"/>
              </a:ext>
            </a:extLst>
          </p:cNvPr>
          <p:cNvSpPr>
            <a:spLocks noGrp="1"/>
          </p:cNvSpPr>
          <p:nvPr>
            <p:ph idx="1"/>
          </p:nvPr>
        </p:nvSpPr>
        <p:spPr/>
        <p:txBody>
          <a:bodyPr/>
          <a:lstStyle/>
          <a:p>
            <a:r>
              <a:rPr lang="en-US" dirty="0"/>
              <a:t>Most states factor plan performance on at least on BH measure into MCO payment and into Prepaid Inpatient Health Plans</a:t>
            </a:r>
          </a:p>
          <a:p>
            <a:r>
              <a:rPr lang="en-US" dirty="0"/>
              <a:t>Payment Approaches:</a:t>
            </a:r>
          </a:p>
          <a:p>
            <a:pPr lvl="1"/>
            <a:r>
              <a:rPr lang="en-US" dirty="0"/>
              <a:t>Incentive payments funded by capitation withhold</a:t>
            </a:r>
          </a:p>
          <a:p>
            <a:pPr lvl="1"/>
            <a:r>
              <a:rPr lang="en-US" dirty="0"/>
              <a:t>Leveraging Medical Loss Ratio</a:t>
            </a:r>
          </a:p>
          <a:p>
            <a:pPr lvl="1"/>
            <a:r>
              <a:rPr lang="en-US" dirty="0"/>
              <a:t>Value based payment</a:t>
            </a:r>
          </a:p>
        </p:txBody>
      </p:sp>
    </p:spTree>
    <p:extLst>
      <p:ext uri="{BB962C8B-B14F-4D97-AF65-F5344CB8AC3E}">
        <p14:creationId xmlns:p14="http://schemas.microsoft.com/office/powerpoint/2010/main" val="3981335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NASHP Blue">
  <a:themeElements>
    <a:clrScheme name="NASHP 2">
      <a:dk1>
        <a:srgbClr val="000000"/>
      </a:dk1>
      <a:lt1>
        <a:srgbClr val="FFFFFF"/>
      </a:lt1>
      <a:dk2>
        <a:srgbClr val="44546A"/>
      </a:dk2>
      <a:lt2>
        <a:srgbClr val="E7E6E6"/>
      </a:lt2>
      <a:accent1>
        <a:srgbClr val="1F832F"/>
      </a:accent1>
      <a:accent2>
        <a:srgbClr val="0A598C"/>
      </a:accent2>
      <a:accent3>
        <a:srgbClr val="E88603"/>
      </a:accent3>
      <a:accent4>
        <a:srgbClr val="DEB803"/>
      </a:accent4>
      <a:accent5>
        <a:srgbClr val="008FB9"/>
      </a:accent5>
      <a:accent6>
        <a:srgbClr val="8DC109"/>
      </a:accent6>
      <a:hlink>
        <a:srgbClr val="008FB9"/>
      </a:hlink>
      <a:folHlink>
        <a:srgbClr val="008F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viewedRA xmlns="8abfe622-663b-4a02-801f-84bc61e2299a">true</ReviewedRA>
    <lcf76f155ced4ddcb4097134ff3c332f xmlns="8abfe622-663b-4a02-801f-84bc61e2299a">
      <Terms xmlns="http://schemas.microsoft.com/office/infopath/2007/PartnerControls"/>
    </lcf76f155ced4ddcb4097134ff3c332f>
    <Reviewed_x0020_for_x0020_RA xmlns="8abfe622-663b-4a02-801f-84bc61e2299a" xsi:nil="true"/>
    <Y_x002f_N xmlns="8abfe622-663b-4a02-801f-84bc61e2299a">true</Y_x002f_N>
    <TaxCatchAll xmlns="b4ca7606-c918-4595-bd59-8c4ec440dd1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C2B02D08292041B658F032B7C496BE" ma:contentTypeVersion="23" ma:contentTypeDescription="Create a new document." ma:contentTypeScope="" ma:versionID="99cfc584d374889325d88543d32ac079">
  <xsd:schema xmlns:xsd="http://www.w3.org/2001/XMLSchema" xmlns:xs="http://www.w3.org/2001/XMLSchema" xmlns:p="http://schemas.microsoft.com/office/2006/metadata/properties" xmlns:ns2="8abfe622-663b-4a02-801f-84bc61e2299a" xmlns:ns3="b4ca7606-c918-4595-bd59-8c4ec440dd12" targetNamespace="http://schemas.microsoft.com/office/2006/metadata/properties" ma:root="true" ma:fieldsID="25ecda9ed6cbd4fb3ec2fe3a6375c4d4" ns2:_="" ns3:_="">
    <xsd:import namespace="8abfe622-663b-4a02-801f-84bc61e2299a"/>
    <xsd:import namespace="b4ca7606-c918-4595-bd59-8c4ec440dd1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Reviewed_x0020_for_x0020_RA" minOccurs="0"/>
                <xsd:element ref="ns2:ReviewedRA" minOccurs="0"/>
                <xsd:element ref="ns2:MediaLengthInSeconds" minOccurs="0"/>
                <xsd:element ref="ns2:lcf76f155ced4ddcb4097134ff3c332f" minOccurs="0"/>
                <xsd:element ref="ns3:TaxCatchAll" minOccurs="0"/>
                <xsd:element ref="ns2:MediaServiceObjectDetectorVersions" minOccurs="0"/>
                <xsd:element ref="ns2:Y_x002f_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bfe622-663b-4a02-801f-84bc61e229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Reviewed_x0020_for_x0020_RA" ma:index="20" nillable="true" ma:displayName="Reviewed for RA" ma:internalName="Reviewed_x0020_for_x0020_RA">
      <xsd:simpleType>
        <xsd:restriction base="dms:Text">
          <xsd:maxLength value="255"/>
        </xsd:restriction>
      </xsd:simpleType>
    </xsd:element>
    <xsd:element name="ReviewedRA" ma:index="21" nillable="true" ma:displayName="Reviewed RA" ma:default="1" ma:format="Dropdown" ma:internalName="ReviewedRA">
      <xsd:simpleType>
        <xsd:restriction base="dms:Boolean"/>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default="" ma:fieldId="{5cf76f15-5ced-4ddc-b409-7134ff3c332f}" ma:taxonomyMulti="true" ma:sspId="45e5ee79-a0d5-4599-a710-4b5df4c104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Y_x002f_N" ma:index="27" nillable="true" ma:displayName="Y/N" ma:default="1" ma:format="Dropdown" ma:internalName="Y_x002f_N">
      <xsd:simpleType>
        <xsd:restriction base="dms:Boolean"/>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ca7606-c918-4595-bd59-8c4ec440dd1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3c3dfb2-c01c-43d6-88fd-d2845f220f20}" ma:internalName="TaxCatchAll" ma:showField="CatchAllData" ma:web="b4ca7606-c918-4595-bd59-8c4ec440dd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7D9DDD-E643-428D-B632-78D340D6FEED}">
  <ds:schemaRefs>
    <ds:schemaRef ds:uri="http://schemas.microsoft.com/office/2006/documentManagement/types"/>
    <ds:schemaRef ds:uri="http://schemas.microsoft.com/office/2006/metadata/properties"/>
    <ds:schemaRef ds:uri="http://purl.org/dc/terms/"/>
    <ds:schemaRef ds:uri="8abfe622-663b-4a02-801f-84bc61e2299a"/>
    <ds:schemaRef ds:uri="http://purl.org/dc/elements/1.1/"/>
    <ds:schemaRef ds:uri="http://schemas.microsoft.com/office/infopath/2007/PartnerControls"/>
    <ds:schemaRef ds:uri="http://purl.org/dc/dcmitype/"/>
    <ds:schemaRef ds:uri="http://schemas.openxmlformats.org/package/2006/metadata/core-properties"/>
    <ds:schemaRef ds:uri="b4ca7606-c918-4595-bd59-8c4ec440dd12"/>
    <ds:schemaRef ds:uri="http://www.w3.org/XML/1998/namespace"/>
  </ds:schemaRefs>
</ds:datastoreItem>
</file>

<file path=customXml/itemProps2.xml><?xml version="1.0" encoding="utf-8"?>
<ds:datastoreItem xmlns:ds="http://schemas.openxmlformats.org/officeDocument/2006/customXml" ds:itemID="{470113D6-EEEE-43BD-8C66-19ACD57351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bfe622-663b-4a02-801f-84bc61e2299a"/>
    <ds:schemaRef ds:uri="b4ca7606-c918-4595-bd59-8c4ec440dd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1A2DF5-D6EF-4347-BD52-BE930E0225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5874</TotalTime>
  <Words>569</Words>
  <Application>Microsoft Macintosh PowerPoint</Application>
  <PresentationFormat>Widescreen</PresentationFormat>
  <Paragraphs>69</Paragraphs>
  <Slides>11</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Aptos</vt:lpstr>
      <vt:lpstr>Aptos Display</vt:lpstr>
      <vt:lpstr>Arial</vt:lpstr>
      <vt:lpstr>Arial Black</vt:lpstr>
      <vt:lpstr>Calibri</vt:lpstr>
      <vt:lpstr>Wingdings</vt:lpstr>
      <vt:lpstr>Office Theme</vt:lpstr>
      <vt:lpstr>NASHP Blue</vt:lpstr>
      <vt:lpstr>Behavioral Health Modernization: State Medicaid Landscape and Strategies</vt:lpstr>
      <vt:lpstr>PowerPoint Presentation</vt:lpstr>
      <vt:lpstr>PowerPoint Presentation</vt:lpstr>
      <vt:lpstr> Comprehensive Reforms &amp; Investments </vt:lpstr>
      <vt:lpstr> Medicaid Strategies &amp; Select Influences </vt:lpstr>
      <vt:lpstr>    Advancing team-based, evidence-based models   in community; matched to needs</vt:lpstr>
      <vt:lpstr> Managed Care Approaches </vt:lpstr>
      <vt:lpstr>PowerPoint Presentation</vt:lpstr>
      <vt:lpstr> Managed Care Approaches: Linking Payment to Performance</vt:lpstr>
      <vt:lpstr>  Medicaid Coverage of CHWs/Promatores</vt:lpstr>
      <vt:lpstr>Select NASHP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Behavioral Health Innovations: NASHP’s Mission and Support for States</dc:title>
  <dc:creator>Laura Galbreath</dc:creator>
  <cp:lastModifiedBy>Microsoft Office User</cp:lastModifiedBy>
  <cp:revision>15</cp:revision>
  <cp:lastPrinted>2024-06-25T09:18:53Z</cp:lastPrinted>
  <dcterms:created xsi:type="dcterms:W3CDTF">2024-05-29T13:03:31Z</dcterms:created>
  <dcterms:modified xsi:type="dcterms:W3CDTF">2024-08-23T18:38:42Z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0x010100CDC2B02D08292041B658F032B7C496BE</vt:lpwstr>
  </property>
  <property fmtid="{D5CDD505-2E9C-101B-9397-08002B2CF9AE}" pid="3" name="MediaServiceImageTags">
    <vt:lpwstr/>
  </property>
</Properties>
</file>