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7" r:id="rId5"/>
    <p:sldId id="258" r:id="rId6"/>
    <p:sldId id="295" r:id="rId7"/>
    <p:sldId id="297" r:id="rId8"/>
    <p:sldId id="259" r:id="rId9"/>
    <p:sldId id="286" r:id="rId10"/>
    <p:sldId id="265" r:id="rId11"/>
    <p:sldId id="288" r:id="rId12"/>
    <p:sldId id="293" r:id="rId13"/>
    <p:sldId id="290" r:id="rId14"/>
    <p:sldId id="292" r:id="rId15"/>
    <p:sldId id="277" r:id="rId16"/>
    <p:sldId id="276" r:id="rId17"/>
    <p:sldId id="274" r:id="rId18"/>
    <p:sldId id="294" r:id="rId19"/>
    <p:sldId id="266" r:id="rId20"/>
    <p:sldId id="267" r:id="rId21"/>
    <p:sldId id="268" r:id="rId22"/>
    <p:sldId id="269" r:id="rId23"/>
    <p:sldId id="270" r:id="rId24"/>
    <p:sldId id="275" r:id="rId25"/>
    <p:sldId id="296" r:id="rId26"/>
    <p:sldId id="280" r:id="rId27"/>
    <p:sldId id="279"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8/23/2024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dirty="0"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8/23/2024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8/23/2024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8/23/2024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8/23/2024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8/23/2024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8/23/2024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8/23/2024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8/23/2024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8/23/2024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8/23/2024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8/23/2024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8/23/2024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dirty="0"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8/23/2024</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8/23/2024</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jp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7856" y="2059009"/>
            <a:ext cx="7766936" cy="2038858"/>
          </a:xfrm>
        </p:spPr>
        <p:txBody>
          <a:bodyPr/>
          <a:lstStyle/>
          <a:p>
            <a:pPr algn="l"/>
            <a:r>
              <a:rPr lang="en-US" sz="3200" dirty="0" smtClean="0"/>
              <a:t>Starting and Staying Healthy- Baltimore Healthy Start’s Safer Childbirth Cities Initiative</a:t>
            </a:r>
            <a:endParaRPr lang="en-US" sz="3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8324" y="4442424"/>
            <a:ext cx="5792937" cy="2130011"/>
          </a:xfrm>
          <a:prstGeom prst="rect">
            <a:avLst/>
          </a:prstGeom>
        </p:spPr>
      </p:pic>
    </p:spTree>
    <p:extLst>
      <p:ext uri="{BB962C8B-B14F-4D97-AF65-F5344CB8AC3E}">
        <p14:creationId xmlns:p14="http://schemas.microsoft.com/office/powerpoint/2010/main" val="24003358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SMM Identification and Review Criteria</a:t>
            </a:r>
            <a:endParaRPr lang="en-US" sz="3600" dirty="0"/>
          </a:p>
        </p:txBody>
      </p:sp>
      <p:sp>
        <p:nvSpPr>
          <p:cNvPr id="3" name="Content Placeholder 2"/>
          <p:cNvSpPr>
            <a:spLocks noGrp="1"/>
          </p:cNvSpPr>
          <p:nvPr>
            <p:ph idx="1"/>
          </p:nvPr>
        </p:nvSpPr>
        <p:spPr/>
        <p:txBody>
          <a:bodyPr>
            <a:normAutofit/>
          </a:bodyPr>
          <a:lstStyle/>
          <a:p>
            <a:pPr marL="0" indent="0">
              <a:buNone/>
            </a:pPr>
            <a:r>
              <a:rPr lang="en-US" sz="2000" dirty="0"/>
              <a:t>Facility-based reviews per CDC SMM identification and review criteria</a:t>
            </a:r>
          </a:p>
          <a:p>
            <a:endParaRPr lang="en-US" sz="2000" b="1" dirty="0"/>
          </a:p>
          <a:p>
            <a:r>
              <a:rPr lang="en-US" sz="2000" b="1" dirty="0"/>
              <a:t>What events should be reviewed?</a:t>
            </a:r>
            <a:endParaRPr lang="en-US" sz="2000" dirty="0"/>
          </a:p>
          <a:p>
            <a:pPr>
              <a:buFont typeface="Arial" panose="020B0604020202020204" pitchFamily="34" charset="0"/>
              <a:buChar char="•"/>
            </a:pPr>
            <a:r>
              <a:rPr lang="en-US" sz="2000" dirty="0"/>
              <a:t>Pregnant, </a:t>
            </a:r>
            <a:r>
              <a:rPr lang="en-US" sz="2000" dirty="0" smtClean="0"/>
              <a:t>peripartum, </a:t>
            </a:r>
            <a:r>
              <a:rPr lang="en-US" sz="2000" dirty="0"/>
              <a:t>or postpartum women receiving 4 or more units of blood products</a:t>
            </a:r>
          </a:p>
          <a:p>
            <a:pPr>
              <a:buFont typeface="Arial" panose="020B0604020202020204" pitchFamily="34" charset="0"/>
              <a:buChar char="•"/>
            </a:pPr>
            <a:r>
              <a:rPr lang="en-US" sz="2000" dirty="0"/>
              <a:t>Pregnant, peripartum, or postpartum women who are admitted to an ICU as defined by the birth facility</a:t>
            </a:r>
          </a:p>
          <a:p>
            <a:pPr>
              <a:buFont typeface="Arial" panose="020B0604020202020204" pitchFamily="34" charset="0"/>
              <a:buChar char="•"/>
            </a:pPr>
            <a:r>
              <a:rPr lang="en-US" sz="2000" dirty="0"/>
              <a:t>Other pregnant, peripartum, or postpartum women who have an unexpected and severe medical event – at the discretion of the birth </a:t>
            </a:r>
            <a:r>
              <a:rPr lang="en-US" sz="2000" dirty="0" smtClean="0"/>
              <a:t>facility</a:t>
            </a:r>
            <a:endParaRPr lang="en-US" sz="2000" dirty="0"/>
          </a:p>
        </p:txBody>
      </p:sp>
    </p:spTree>
    <p:extLst>
      <p:ext uri="{BB962C8B-B14F-4D97-AF65-F5344CB8AC3E}">
        <p14:creationId xmlns:p14="http://schemas.microsoft.com/office/powerpoint/2010/main" val="1404501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Baltimore City Maternal Mortality Review (MMR)</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sz="2800" b="1" dirty="0"/>
              <a:t>In 2021, the Baltimore City Health Department developed and launched a local MMR Committee that reviews cases of maternal mortality, in addition to incidences of severe maternal morbidity. This team collaborates with State and community partners to identify gaps in local systems, recommends strategies tailored to local needs, and works with community partners to implement those recommendations. </a:t>
            </a:r>
          </a:p>
          <a:p>
            <a:pPr marL="0" indent="0">
              <a:buNone/>
            </a:pPr>
            <a:endParaRPr lang="en-US" sz="2800" b="1" dirty="0" smtClean="0"/>
          </a:p>
          <a:p>
            <a:pPr marL="0" indent="0">
              <a:buNone/>
            </a:pPr>
            <a:endParaRPr lang="en-US" sz="2800" b="1" dirty="0"/>
          </a:p>
          <a:p>
            <a:pPr marL="0" indent="0">
              <a:buNone/>
            </a:pPr>
            <a:r>
              <a:rPr lang="en-US" sz="2800" b="1" dirty="0" smtClean="0"/>
              <a:t>The </a:t>
            </a:r>
            <a:r>
              <a:rPr lang="en-US" sz="2800" b="1" dirty="0"/>
              <a:t>Baltimore City MMR Team </a:t>
            </a:r>
            <a:r>
              <a:rPr lang="en-US" sz="2800" b="1" dirty="0" smtClean="0"/>
              <a:t>is </a:t>
            </a:r>
            <a:r>
              <a:rPr lang="en-US" sz="2800" b="1" dirty="0"/>
              <a:t>comprised of health providers, prevention practitioners, and community leaders and advocates from across the City. </a:t>
            </a:r>
            <a:r>
              <a:rPr lang="en-US" sz="2800" b="1" dirty="0" smtClean="0"/>
              <a:t>Individuals were </a:t>
            </a:r>
            <a:r>
              <a:rPr lang="en-US" sz="2800" b="1" dirty="0"/>
              <a:t>selected based on a combination of expertise, commitment, and the perspectives they represent. All selected individuals </a:t>
            </a:r>
            <a:r>
              <a:rPr lang="en-US" sz="2800" b="1" dirty="0" smtClean="0"/>
              <a:t>have been </a:t>
            </a:r>
            <a:r>
              <a:rPr lang="en-US" sz="2800" b="1" dirty="0"/>
              <a:t>appointed by the Baltimore City Health Commissioner.</a:t>
            </a:r>
          </a:p>
        </p:txBody>
      </p:sp>
    </p:spTree>
    <p:extLst>
      <p:ext uri="{BB962C8B-B14F-4D97-AF65-F5344CB8AC3E}">
        <p14:creationId xmlns:p14="http://schemas.microsoft.com/office/powerpoint/2010/main" val="455520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Patients as Partners (PAP)</a:t>
            </a:r>
            <a:endParaRPr lang="en-US" dirty="0"/>
          </a:p>
        </p:txBody>
      </p:sp>
      <p:sp>
        <p:nvSpPr>
          <p:cNvPr id="3" name="Content Placeholder 2"/>
          <p:cNvSpPr>
            <a:spLocks noGrp="1"/>
          </p:cNvSpPr>
          <p:nvPr>
            <p:ph idx="1"/>
          </p:nvPr>
        </p:nvSpPr>
        <p:spPr>
          <a:xfrm>
            <a:off x="818712" y="2222288"/>
            <a:ext cx="10554574" cy="1356936"/>
          </a:xfrm>
        </p:spPr>
        <p:txBody>
          <a:bodyPr>
            <a:noAutofit/>
          </a:bodyPr>
          <a:lstStyle/>
          <a:p>
            <a:pPr marL="0" indent="0">
              <a:buNone/>
            </a:pPr>
            <a:r>
              <a:rPr lang="en-US" sz="2800" dirty="0"/>
              <a:t>To understand the birth experiences of women in the </a:t>
            </a:r>
            <a:r>
              <a:rPr lang="en-US" sz="2800" dirty="0" smtClean="0"/>
              <a:t>city of Baltimore, </a:t>
            </a:r>
            <a:r>
              <a:rPr lang="en-US" sz="2800" dirty="0"/>
              <a:t>in </a:t>
            </a:r>
            <a:r>
              <a:rPr lang="en-US" sz="2800" dirty="0" smtClean="0"/>
              <a:t>order </a:t>
            </a:r>
            <a:r>
              <a:rPr lang="en-US" sz="2800" dirty="0"/>
              <a:t>to improve outcomes in maternal and newborn care.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6904" y="3486223"/>
            <a:ext cx="4841483" cy="3177224"/>
          </a:xfrm>
          <a:prstGeom prst="rect">
            <a:avLst/>
          </a:prstGeom>
        </p:spPr>
      </p:pic>
    </p:spTree>
    <p:extLst>
      <p:ext uri="{BB962C8B-B14F-4D97-AF65-F5344CB8AC3E}">
        <p14:creationId xmlns:p14="http://schemas.microsoft.com/office/powerpoint/2010/main" val="1637511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Patients as Partners (PAP)</a:t>
            </a:r>
            <a:endParaRPr lang="en-US" dirty="0"/>
          </a:p>
        </p:txBody>
      </p:sp>
      <p:sp>
        <p:nvSpPr>
          <p:cNvPr id="3" name="Content Placeholder 2"/>
          <p:cNvSpPr>
            <a:spLocks noGrp="1"/>
          </p:cNvSpPr>
          <p:nvPr>
            <p:ph idx="1"/>
          </p:nvPr>
        </p:nvSpPr>
        <p:spPr>
          <a:xfrm>
            <a:off x="810000" y="2483544"/>
            <a:ext cx="10554574" cy="3636511"/>
          </a:xfrm>
        </p:spPr>
        <p:txBody>
          <a:bodyPr>
            <a:noAutofit/>
          </a:bodyPr>
          <a:lstStyle/>
          <a:p>
            <a:pPr marL="0" indent="0">
              <a:buNone/>
            </a:pPr>
            <a:r>
              <a:rPr lang="en-US" sz="2000" b="1" dirty="0"/>
              <a:t>In partnership with The Preeclampsia Foundation, “Patients as Partners (PAP)” is an effort to learn from women who have recently had a baby, specifically about their experiences and interactions with the health care system, in order to improve the quality of maternity care in the city of Baltimore. The PAP project </a:t>
            </a:r>
            <a:r>
              <a:rPr lang="en-US" sz="2000" b="1" dirty="0" smtClean="0"/>
              <a:t>includes: </a:t>
            </a:r>
            <a:endParaRPr lang="en-US" sz="2000" b="1" dirty="0"/>
          </a:p>
          <a:p>
            <a:r>
              <a:rPr lang="en-US" sz="2000" b="1" dirty="0"/>
              <a:t>Focus groups to understand the </a:t>
            </a:r>
            <a:r>
              <a:rPr lang="en-US" sz="2000" b="1" dirty="0" smtClean="0"/>
              <a:t>experiences of women giving birth </a:t>
            </a:r>
            <a:r>
              <a:rPr lang="en-US" sz="2000" b="1" dirty="0"/>
              <a:t>at Baltimore City </a:t>
            </a:r>
            <a:r>
              <a:rPr lang="en-US" sz="2000" b="1" dirty="0" smtClean="0"/>
              <a:t>hospitals</a:t>
            </a:r>
            <a:endParaRPr lang="en-US" sz="2000" b="1" dirty="0"/>
          </a:p>
          <a:p>
            <a:r>
              <a:rPr lang="en-US" sz="2000" b="1" dirty="0"/>
              <a:t>Patient advocacy training of focus group </a:t>
            </a:r>
            <a:r>
              <a:rPr lang="en-US" sz="2000" b="1" dirty="0" smtClean="0"/>
              <a:t>participants in telling their stories with a purpose</a:t>
            </a:r>
            <a:endParaRPr lang="en-US" sz="2000" b="1" dirty="0"/>
          </a:p>
          <a:p>
            <a:r>
              <a:rPr lang="en-US" sz="2000" b="1" dirty="0" smtClean="0"/>
              <a:t>Maternity Care </a:t>
            </a:r>
            <a:r>
              <a:rPr lang="en-US" sz="2000" b="1" dirty="0"/>
              <a:t>Forums where patients </a:t>
            </a:r>
            <a:r>
              <a:rPr lang="en-US" sz="2000" b="1" dirty="0" smtClean="0"/>
              <a:t>share </a:t>
            </a:r>
            <a:r>
              <a:rPr lang="en-US" sz="2000" b="1" dirty="0"/>
              <a:t>their stories in real time with </a:t>
            </a:r>
            <a:r>
              <a:rPr lang="en-US" sz="2000" b="1" dirty="0" smtClean="0"/>
              <a:t>physicians and L&amp;D nurses and staff, </a:t>
            </a:r>
            <a:r>
              <a:rPr lang="en-US" sz="2000" b="1" dirty="0"/>
              <a:t>in an effort to work as partners to improve quality.</a:t>
            </a:r>
          </a:p>
        </p:txBody>
      </p:sp>
    </p:spTree>
    <p:extLst>
      <p:ext uri="{BB962C8B-B14F-4D97-AF65-F5344CB8AC3E}">
        <p14:creationId xmlns:p14="http://schemas.microsoft.com/office/powerpoint/2010/main" val="3516920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Dyad Care</a:t>
            </a:r>
            <a:endParaRPr lang="en-US" dirty="0"/>
          </a:p>
        </p:txBody>
      </p:sp>
      <p:sp>
        <p:nvSpPr>
          <p:cNvPr id="7" name="Content Placeholder 6"/>
          <p:cNvSpPr>
            <a:spLocks noGrp="1"/>
          </p:cNvSpPr>
          <p:nvPr>
            <p:ph idx="1"/>
          </p:nvPr>
        </p:nvSpPr>
        <p:spPr>
          <a:xfrm>
            <a:off x="818712" y="2173357"/>
            <a:ext cx="10554574" cy="4134678"/>
          </a:xfrm>
        </p:spPr>
        <p:txBody>
          <a:bodyPr>
            <a:normAutofit fontScale="92500" lnSpcReduction="10000"/>
          </a:bodyPr>
          <a:lstStyle/>
          <a:p>
            <a:r>
              <a:rPr lang="en-US" b="1" dirty="0"/>
              <a:t>Although not funded by the Merck grant, dyad care was an important maternal and child health objective in which BHS aimed to provide postpartum care services, delivered by Certified Registered Nurse Practitioners, co-located and co-scheduled in FQHC pediatric clinics, at 2-week, 4-week, 2-month, 6-month, and 12-month infant well-child visits to improve monitoring and timely response to maternal health complications in the postpartum </a:t>
            </a:r>
            <a:r>
              <a:rPr lang="en-US" b="1" dirty="0" smtClean="0"/>
              <a:t>period and utilization of postpartum care visits. </a:t>
            </a:r>
            <a:r>
              <a:rPr lang="en-US" b="1" dirty="0"/>
              <a:t>Initially delayed by the COVID-19 pandemic, dyad care implementation has been underway since June 22, 2021, with </a:t>
            </a:r>
            <a:r>
              <a:rPr lang="en-US" b="1" dirty="0" smtClean="0"/>
              <a:t>a BHS CNA/NHA </a:t>
            </a:r>
            <a:r>
              <a:rPr lang="en-US" b="1" dirty="0"/>
              <a:t>providing care and support in the OB clinic. </a:t>
            </a:r>
            <a:r>
              <a:rPr lang="en-US" b="1" dirty="0" smtClean="0"/>
              <a:t>To date, over 400 patients have been seen by a CRNP, </a:t>
            </a:r>
            <a:r>
              <a:rPr lang="en-US" b="1" dirty="0"/>
              <a:t>and their data </a:t>
            </a:r>
            <a:r>
              <a:rPr lang="en-US" b="1" dirty="0" smtClean="0"/>
              <a:t>is </a:t>
            </a:r>
            <a:r>
              <a:rPr lang="en-US" b="1" dirty="0"/>
              <a:t>entered in the EMR system. </a:t>
            </a:r>
            <a:r>
              <a:rPr lang="en-US" b="1" dirty="0" smtClean="0"/>
              <a:t>Clients continue to be scheduled, and are informed of the </a:t>
            </a:r>
            <a:r>
              <a:rPr lang="en-US" b="1" dirty="0"/>
              <a:t>well baby/postpartum care that’s being offered. Posters, brochures, and other informational materials are available to patients onsite. </a:t>
            </a:r>
            <a:r>
              <a:rPr lang="en-US" sz="1500" i="1" dirty="0" smtClean="0"/>
              <a:t>(Developed and Implemented prior to the passing (April 2022 that all Medicaid Eligible clients have coverage for 12 months postpartum. Our visits are longer than typical visits so grant funding supplies funding needed.)</a:t>
            </a:r>
          </a:p>
          <a:p>
            <a:pPr marL="0" indent="0">
              <a:buNone/>
            </a:pPr>
            <a:endParaRPr lang="en-US" b="1" dirty="0"/>
          </a:p>
          <a:p>
            <a:r>
              <a:rPr lang="en-US" b="1" dirty="0"/>
              <a:t>Due to the success of this care model, BHS is currently expanding this service to another clinic in </a:t>
            </a:r>
            <a:r>
              <a:rPr lang="en-US" b="1" dirty="0" smtClean="0"/>
              <a:t>Anne Arundel County (Glen Burnie, MD).</a:t>
            </a:r>
            <a:endParaRPr lang="en-US" b="1" dirty="0"/>
          </a:p>
        </p:txBody>
      </p:sp>
    </p:spTree>
    <p:extLst>
      <p:ext uri="{BB962C8B-B14F-4D97-AF65-F5344CB8AC3E}">
        <p14:creationId xmlns:p14="http://schemas.microsoft.com/office/powerpoint/2010/main" val="70809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Dyad Care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1439" y="1593668"/>
            <a:ext cx="3828169" cy="499001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8891" y="1495650"/>
            <a:ext cx="3923107" cy="5088030"/>
          </a:xfrm>
          <a:prstGeom prst="rect">
            <a:avLst/>
          </a:prstGeom>
        </p:spPr>
      </p:pic>
    </p:spTree>
    <p:extLst>
      <p:ext uri="{BB962C8B-B14F-4D97-AF65-F5344CB8AC3E}">
        <p14:creationId xmlns:p14="http://schemas.microsoft.com/office/powerpoint/2010/main" val="4003112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7"/>
            <a:ext cx="10894320" cy="1329361"/>
          </a:xfrm>
        </p:spPr>
        <p:txBody>
          <a:bodyPr/>
          <a:lstStyle/>
          <a:p>
            <a:r>
              <a:rPr lang="en-US" dirty="0" smtClean="0"/>
              <a:t>Maternal Health Monitoring Intervention (MHMI)</a:t>
            </a:r>
            <a:endParaRPr lang="en-US" dirty="0"/>
          </a:p>
        </p:txBody>
      </p:sp>
      <p:sp>
        <p:nvSpPr>
          <p:cNvPr id="3" name="Content Placeholder 2"/>
          <p:cNvSpPr>
            <a:spLocks noGrp="1"/>
          </p:cNvSpPr>
          <p:nvPr>
            <p:ph idx="1"/>
          </p:nvPr>
        </p:nvSpPr>
        <p:spPr>
          <a:xfrm>
            <a:off x="818712" y="2222288"/>
            <a:ext cx="10554574" cy="2283451"/>
          </a:xfrm>
        </p:spPr>
        <p:txBody>
          <a:bodyPr>
            <a:normAutofit fontScale="92500" lnSpcReduction="20000"/>
          </a:bodyPr>
          <a:lstStyle/>
          <a:p>
            <a:pPr marL="0" indent="0">
              <a:buNone/>
            </a:pPr>
            <a:r>
              <a:rPr lang="en-US" dirty="0"/>
              <a:t>BHS implemented a Maternal Health Monitoring Intervention (MHMI) of prenatal and postpartum home-based assessments for BHS clients, with immediate medical referral if indicated. This checklist tool has been in use since November 1, 2019 by all home visitors on staff- Neighborhood Health Advocates (NHAs) and case managers, and continues to be a permanent part of the home visit assessment. </a:t>
            </a:r>
          </a:p>
          <a:p>
            <a:pPr marL="0" indent="0">
              <a:buNone/>
            </a:pPr>
            <a:r>
              <a:rPr lang="en-US" dirty="0" smtClean="0"/>
              <a:t>The </a:t>
            </a:r>
            <a:r>
              <a:rPr lang="en-US" dirty="0"/>
              <a:t>MHMI helps to identify early warning signs and symptoms of prenatal and postpartum complications. Conditions such as deep vein thrombosis (DVT), preeclampsia, and hypertension have been able to be assessed, followed by appropriate action steps in order to reduce maternal morbidity and mortality and improve overall maternal health. </a:t>
            </a:r>
          </a:p>
        </p:txBody>
      </p:sp>
      <p:pic>
        <p:nvPicPr>
          <p:cNvPr id="5" name="Picture 4" descr="A group of people posing for the camera&#10;&#10;Description automatically generated">
            <a:extLst>
              <a:ext uri="{FF2B5EF4-FFF2-40B4-BE49-F238E27FC236}">
                <a16:creationId xmlns:a16="http://schemas.microsoft.com/office/drawing/2014/main" id="{C3C8527A-97A4-4128-87A2-3E65A02821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5731" y="4505739"/>
            <a:ext cx="3660536" cy="2200370"/>
          </a:xfrm>
          <a:prstGeom prst="rect">
            <a:avLst/>
          </a:prstGeom>
        </p:spPr>
      </p:pic>
    </p:spTree>
    <p:extLst>
      <p:ext uri="{BB962C8B-B14F-4D97-AF65-F5344CB8AC3E}">
        <p14:creationId xmlns:p14="http://schemas.microsoft.com/office/powerpoint/2010/main" val="2365198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A4E296-5F58-477F-96DE-17F96444EA95}"/>
              </a:ext>
            </a:extLst>
          </p:cNvPr>
          <p:cNvPicPr>
            <a:picLocks noChangeAspect="1"/>
          </p:cNvPicPr>
          <p:nvPr/>
        </p:nvPicPr>
        <p:blipFill>
          <a:blip r:embed="rId2"/>
          <a:stretch>
            <a:fillRect/>
          </a:stretch>
        </p:blipFill>
        <p:spPr>
          <a:xfrm>
            <a:off x="1157656" y="196609"/>
            <a:ext cx="9876687" cy="5859634"/>
          </a:xfrm>
          <a:prstGeom prst="rect">
            <a:avLst/>
          </a:prstGeom>
        </p:spPr>
      </p:pic>
    </p:spTree>
    <p:extLst>
      <p:ext uri="{BB962C8B-B14F-4D97-AF65-F5344CB8AC3E}">
        <p14:creationId xmlns:p14="http://schemas.microsoft.com/office/powerpoint/2010/main" val="2677754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B490EF08-6739-4A04-9677-A7F8DC849D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9472" y="705550"/>
            <a:ext cx="10184328" cy="5177567"/>
          </a:xfrm>
          <a:prstGeom prst="rect">
            <a:avLst/>
          </a:prstGeom>
        </p:spPr>
      </p:pic>
    </p:spTree>
    <p:extLst>
      <p:ext uri="{BB962C8B-B14F-4D97-AF65-F5344CB8AC3E}">
        <p14:creationId xmlns:p14="http://schemas.microsoft.com/office/powerpoint/2010/main" val="1512655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013A9A-5ADE-4C9D-AE01-2CD053714F0C}"/>
              </a:ext>
            </a:extLst>
          </p:cNvPr>
          <p:cNvPicPr>
            <a:picLocks noChangeAspect="1"/>
          </p:cNvPicPr>
          <p:nvPr/>
        </p:nvPicPr>
        <p:blipFill>
          <a:blip r:embed="rId2"/>
          <a:stretch>
            <a:fillRect/>
          </a:stretch>
        </p:blipFill>
        <p:spPr>
          <a:xfrm>
            <a:off x="2322443" y="404807"/>
            <a:ext cx="6971459" cy="6048386"/>
          </a:xfrm>
          <a:prstGeom prst="rect">
            <a:avLst/>
          </a:prstGeom>
        </p:spPr>
      </p:pic>
    </p:spTree>
    <p:extLst>
      <p:ext uri="{BB962C8B-B14F-4D97-AF65-F5344CB8AC3E}">
        <p14:creationId xmlns:p14="http://schemas.microsoft.com/office/powerpoint/2010/main" val="1278299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&amp; </a:t>
            </a:r>
            <a:r>
              <a:rPr lang="en-US" dirty="0" smtClean="0"/>
              <a:t>Background SCCI</a:t>
            </a:r>
            <a:endParaRPr lang="en-US" dirty="0"/>
          </a:p>
        </p:txBody>
      </p:sp>
      <p:sp>
        <p:nvSpPr>
          <p:cNvPr id="3" name="Content Placeholder 2"/>
          <p:cNvSpPr>
            <a:spLocks noGrp="1"/>
          </p:cNvSpPr>
          <p:nvPr>
            <p:ph idx="1"/>
          </p:nvPr>
        </p:nvSpPr>
        <p:spPr>
          <a:xfrm>
            <a:off x="4274706" y="2050332"/>
            <a:ext cx="5551497" cy="3249376"/>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p:spPr>
        <p:txBody>
          <a:bodyPr>
            <a:normAutofit lnSpcReduction="10000"/>
          </a:bodyPr>
          <a:lstStyle/>
          <a:p>
            <a:pPr marL="0" indent="0">
              <a:buNone/>
            </a:pPr>
            <a:r>
              <a:rPr lang="en-US" sz="2400" dirty="0" smtClean="0">
                <a:solidFill>
                  <a:schemeClr val="bg1"/>
                </a:solidFill>
              </a:rPr>
              <a:t>The </a:t>
            </a:r>
            <a:r>
              <a:rPr lang="en-US" sz="2400" dirty="0">
                <a:solidFill>
                  <a:schemeClr val="bg1"/>
                </a:solidFill>
              </a:rPr>
              <a:t>Merck for Mothers Safer Childbirth Cities Initiative aims to support community-based leaders in U.S. cities with a high burden of maternal mortality and morbidity to implement evidence-based interventions and innovative approaches to reverse the country’s maternal health </a:t>
            </a:r>
            <a:r>
              <a:rPr lang="en-US" sz="2400" dirty="0" smtClean="0">
                <a:solidFill>
                  <a:schemeClr val="bg1"/>
                </a:solidFill>
              </a:rPr>
              <a:t>trends.</a:t>
            </a:r>
            <a:endParaRPr lang="en-US" sz="2400" dirty="0">
              <a:solidFill>
                <a:schemeClr val="bg1"/>
              </a:solidFill>
            </a:endParaRPr>
          </a:p>
        </p:txBody>
      </p:sp>
      <p:sp>
        <p:nvSpPr>
          <p:cNvPr id="5" name="TextBox 4"/>
          <p:cNvSpPr txBox="1"/>
          <p:nvPr/>
        </p:nvSpPr>
        <p:spPr>
          <a:xfrm>
            <a:off x="684618" y="5457384"/>
            <a:ext cx="3229191" cy="923330"/>
          </a:xfrm>
          <a:prstGeom prst="rect">
            <a:avLst/>
          </a:prstGeom>
          <a:noFill/>
        </p:spPr>
        <p:txBody>
          <a:bodyPr wrap="square" rtlCol="0">
            <a:spAutoFit/>
          </a:bodyPr>
          <a:lstStyle/>
          <a:p>
            <a:r>
              <a:rPr lang="en-US" b="1" i="1" dirty="0" smtClean="0"/>
              <a:t>Lashelle Stewart, MBA</a:t>
            </a:r>
            <a:endParaRPr lang="en-US" dirty="0"/>
          </a:p>
          <a:p>
            <a:r>
              <a:rPr lang="en-US" dirty="0" smtClean="0">
                <a:solidFill>
                  <a:schemeClr val="accent1">
                    <a:lumMod val="75000"/>
                  </a:schemeClr>
                </a:solidFill>
              </a:rPr>
              <a:t>Executive Director</a:t>
            </a:r>
            <a:endParaRPr lang="en-US" dirty="0"/>
          </a:p>
          <a:p>
            <a:r>
              <a:rPr lang="en-US" dirty="0"/>
              <a:t>Baltimore Healthy Start, Inc</a:t>
            </a:r>
            <a:r>
              <a:rPr lang="en-US" dirty="0" smtClean="0"/>
              <a:t>.</a:t>
            </a:r>
          </a:p>
        </p:txBody>
      </p:sp>
      <p:sp>
        <p:nvSpPr>
          <p:cNvPr id="6" name="TextBox 5"/>
          <p:cNvSpPr txBox="1"/>
          <p:nvPr/>
        </p:nvSpPr>
        <p:spPr>
          <a:xfrm>
            <a:off x="770839" y="6188149"/>
            <a:ext cx="7650147" cy="369332"/>
          </a:xfrm>
          <a:prstGeom prst="rect">
            <a:avLst/>
          </a:prstGeom>
          <a:noFill/>
        </p:spPr>
        <p:txBody>
          <a:bodyPr wrap="square" rtlCol="0">
            <a:spAutoFit/>
          </a:bodyPr>
          <a:lstStyle/>
          <a:p>
            <a:endParaRPr lang="en-US"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r="73766" b="85964"/>
          <a:stretch/>
        </p:blipFill>
        <p:spPr>
          <a:xfrm>
            <a:off x="4817406" y="5497196"/>
            <a:ext cx="5008797" cy="125925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4600" y="5594049"/>
            <a:ext cx="2267629" cy="106554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000" y="2336579"/>
            <a:ext cx="2186609" cy="3125738"/>
          </a:xfrm>
          <a:prstGeom prst="rect">
            <a:avLst/>
          </a:prstGeom>
        </p:spPr>
      </p:pic>
    </p:spTree>
    <p:extLst>
      <p:ext uri="{BB962C8B-B14F-4D97-AF65-F5344CB8AC3E}">
        <p14:creationId xmlns:p14="http://schemas.microsoft.com/office/powerpoint/2010/main" val="24368822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546AB2-AF34-45B7-B006-D7978A481ABC}"/>
              </a:ext>
            </a:extLst>
          </p:cNvPr>
          <p:cNvPicPr>
            <a:picLocks noChangeAspect="1"/>
          </p:cNvPicPr>
          <p:nvPr/>
        </p:nvPicPr>
        <p:blipFill>
          <a:blip r:embed="rId2"/>
          <a:stretch>
            <a:fillRect/>
          </a:stretch>
        </p:blipFill>
        <p:spPr>
          <a:xfrm>
            <a:off x="404949" y="853792"/>
            <a:ext cx="11347340" cy="4907130"/>
          </a:xfrm>
          <a:prstGeom prst="rect">
            <a:avLst/>
          </a:prstGeom>
        </p:spPr>
      </p:pic>
    </p:spTree>
    <p:extLst>
      <p:ext uri="{BB962C8B-B14F-4D97-AF65-F5344CB8AC3E}">
        <p14:creationId xmlns:p14="http://schemas.microsoft.com/office/powerpoint/2010/main" val="3007243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7"/>
            <a:ext cx="10802880" cy="1250983"/>
          </a:xfrm>
        </p:spPr>
        <p:txBody>
          <a:bodyPr/>
          <a:lstStyle/>
          <a:p>
            <a:r>
              <a:rPr lang="en-US" dirty="0" smtClean="0"/>
              <a:t>Baltimore Safer Childbirth Cities Community Action Network (CAN)</a:t>
            </a:r>
            <a:endParaRPr lang="en-US" dirty="0"/>
          </a:p>
        </p:txBody>
      </p:sp>
      <p:sp>
        <p:nvSpPr>
          <p:cNvPr id="3" name="TextBox 2"/>
          <p:cNvSpPr txBox="1"/>
          <p:nvPr/>
        </p:nvSpPr>
        <p:spPr>
          <a:xfrm>
            <a:off x="810000" y="2181497"/>
            <a:ext cx="10633063" cy="4431983"/>
          </a:xfrm>
          <a:prstGeom prst="rect">
            <a:avLst/>
          </a:prstGeom>
          <a:noFill/>
        </p:spPr>
        <p:txBody>
          <a:bodyPr wrap="square" rtlCol="0">
            <a:spAutoFit/>
          </a:bodyPr>
          <a:lstStyle/>
          <a:p>
            <a:r>
              <a:rPr lang="en-US" sz="2200" dirty="0" smtClean="0"/>
              <a:t>The BHS CAN meets bi-monthly and continues </a:t>
            </a:r>
            <a:r>
              <a:rPr lang="en-US" sz="2200" dirty="0"/>
              <a:t>to be </a:t>
            </a:r>
            <a:r>
              <a:rPr lang="en-US" sz="2200" dirty="0" smtClean="0"/>
              <a:t>updated </a:t>
            </a:r>
            <a:r>
              <a:rPr lang="en-US" sz="2200" dirty="0"/>
              <a:t>on the progress of Merck activities. C</a:t>
            </a:r>
            <a:r>
              <a:rPr lang="en-US" sz="2200" dirty="0" smtClean="0"/>
              <a:t>urrently, </a:t>
            </a:r>
            <a:r>
              <a:rPr lang="en-US" sz="2200" dirty="0"/>
              <a:t>the CAN has identified Maternal and Child Health as one of its priority areas, in addition to Housing Security. </a:t>
            </a:r>
            <a:endParaRPr lang="en-US" sz="2200" dirty="0" smtClean="0"/>
          </a:p>
          <a:p>
            <a:endParaRPr lang="en-US" sz="2200" dirty="0"/>
          </a:p>
          <a:p>
            <a:r>
              <a:rPr lang="en-US" sz="2200" dirty="0" smtClean="0"/>
              <a:t>The </a:t>
            </a:r>
            <a:r>
              <a:rPr lang="en-US" sz="2200" dirty="0"/>
              <a:t>CAN involves Healthy Start participants, community-based organizations, health care providers, behavioral health providers, universities, insurance companies, and community leaders, in efforts to strengthen community service systems and address social determinants of health. BHS ensures that 25% of representation to the CAN is from BHS clients. The CAN </a:t>
            </a:r>
            <a:r>
              <a:rPr lang="en-US" sz="2200" dirty="0" smtClean="0"/>
              <a:t>serves as </a:t>
            </a:r>
            <a:r>
              <a:rPr lang="en-US" sz="2200" dirty="0"/>
              <a:t>the vehicle for engaging community stakeholders in the process of involving the community in refining project design, as project planning and implementation </a:t>
            </a:r>
            <a:r>
              <a:rPr lang="en-US" sz="2200" dirty="0" smtClean="0"/>
              <a:t>continues </a:t>
            </a:r>
            <a:r>
              <a:rPr lang="en-US" sz="2200" dirty="0"/>
              <a:t>to move forward.</a:t>
            </a:r>
          </a:p>
          <a:p>
            <a:endParaRPr lang="en-US" dirty="0"/>
          </a:p>
        </p:txBody>
      </p:sp>
    </p:spTree>
    <p:extLst>
      <p:ext uri="{BB962C8B-B14F-4D97-AF65-F5344CB8AC3E}">
        <p14:creationId xmlns:p14="http://schemas.microsoft.com/office/powerpoint/2010/main" val="2085664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a:t>
            </a:r>
            <a:endParaRPr lang="en-US" dirty="0"/>
          </a:p>
        </p:txBody>
      </p:sp>
      <p:sp>
        <p:nvSpPr>
          <p:cNvPr id="3" name="Content Placeholder 2"/>
          <p:cNvSpPr>
            <a:spLocks noGrp="1"/>
          </p:cNvSpPr>
          <p:nvPr>
            <p:ph idx="1"/>
          </p:nvPr>
        </p:nvSpPr>
        <p:spPr/>
        <p:txBody>
          <a:bodyPr/>
          <a:lstStyle/>
          <a:p>
            <a:r>
              <a:rPr lang="en-US" b="1" dirty="0" smtClean="0"/>
              <a:t>Baltimore Healthy Start services are grant funded not Medicaid reimbursed</a:t>
            </a:r>
          </a:p>
          <a:p>
            <a:r>
              <a:rPr lang="en-US" b="1" dirty="0" smtClean="0"/>
              <a:t>Maryland does not offer reimbursement for Community Health Worker services</a:t>
            </a:r>
          </a:p>
          <a:p>
            <a:r>
              <a:rPr lang="en-US" b="1" dirty="0" smtClean="0"/>
              <a:t>BHS knows that Community Health Workers are an integral part of the care team because health begins in the community</a:t>
            </a:r>
          </a:p>
          <a:p>
            <a:r>
              <a:rPr lang="en-US" b="1" dirty="0" smtClean="0"/>
              <a:t>All BHS CHWs are Certified by the State of Maryland and the Executive Director is on the Maryland State Community Health Worker Advisory Committee</a:t>
            </a:r>
          </a:p>
        </p:txBody>
      </p:sp>
    </p:spTree>
    <p:extLst>
      <p:ext uri="{BB962C8B-B14F-4D97-AF65-F5344CB8AC3E}">
        <p14:creationId xmlns:p14="http://schemas.microsoft.com/office/powerpoint/2010/main" val="3015686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3"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9437" y="2374106"/>
            <a:ext cx="5953125" cy="3333750"/>
          </a:xfrm>
          <a:prstGeom prst="rect">
            <a:avLst/>
          </a:prstGeom>
        </p:spPr>
      </p:pic>
    </p:spTree>
    <p:extLst>
      <p:ext uri="{BB962C8B-B14F-4D97-AF65-F5344CB8AC3E}">
        <p14:creationId xmlns:p14="http://schemas.microsoft.com/office/powerpoint/2010/main" val="21282916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93497"/>
            <a:ext cx="7149161" cy="2809131"/>
          </a:xfrm>
          <a:prstGeom prst="rect">
            <a:avLst/>
          </a:prstGeom>
        </p:spPr>
      </p:pic>
      <p:sp>
        <p:nvSpPr>
          <p:cNvPr id="4" name="TextBox 3"/>
          <p:cNvSpPr txBox="1"/>
          <p:nvPr/>
        </p:nvSpPr>
        <p:spPr>
          <a:xfrm>
            <a:off x="7458891" y="2690948"/>
            <a:ext cx="3923107" cy="3385542"/>
          </a:xfrm>
          <a:prstGeom prst="rect">
            <a:avLst/>
          </a:prstGeom>
          <a:noFill/>
        </p:spPr>
        <p:txBody>
          <a:bodyPr wrap="square" rtlCol="0">
            <a:spAutoFit/>
          </a:bodyPr>
          <a:lstStyle/>
          <a:p>
            <a:r>
              <a:rPr lang="en-US" dirty="0" smtClean="0"/>
              <a:t>Baltimore Safer Childbirth Cities Initiative Team:</a:t>
            </a:r>
          </a:p>
          <a:p>
            <a:endParaRPr lang="en-US" dirty="0"/>
          </a:p>
          <a:p>
            <a:pPr marL="285750" indent="-285750">
              <a:buFont typeface="Arial" panose="020B0604020202020204" pitchFamily="34" charset="0"/>
              <a:buChar char="•"/>
            </a:pPr>
            <a:r>
              <a:rPr lang="en-US" dirty="0" smtClean="0"/>
              <a:t>Lashelle Stewart</a:t>
            </a:r>
          </a:p>
          <a:p>
            <a:r>
              <a:rPr lang="en-US" i="1" dirty="0"/>
              <a:t> </a:t>
            </a:r>
            <a:r>
              <a:rPr lang="en-US" i="1" dirty="0" smtClean="0"/>
              <a:t>       Executive </a:t>
            </a:r>
            <a:r>
              <a:rPr lang="en-US" i="1" dirty="0" smtClean="0"/>
              <a:t>Director</a:t>
            </a:r>
          </a:p>
          <a:p>
            <a:r>
              <a:rPr lang="en-US" sz="1600" i="1" dirty="0" smtClean="0"/>
              <a:t>lstewart@baltimorehealthystart.org</a:t>
            </a:r>
            <a:endParaRPr lang="en-US" sz="1600" i="1" dirty="0" smtClean="0"/>
          </a:p>
          <a:p>
            <a:pPr marL="285750" indent="-285750">
              <a:buFont typeface="Arial" panose="020B0604020202020204" pitchFamily="34" charset="0"/>
              <a:buChar char="•"/>
            </a:pPr>
            <a:r>
              <a:rPr lang="en-US" dirty="0" smtClean="0"/>
              <a:t>Maxine Reed-Vance</a:t>
            </a:r>
          </a:p>
          <a:p>
            <a:r>
              <a:rPr lang="en-US" i="1" dirty="0" smtClean="0"/>
              <a:t>        Deputy Director</a:t>
            </a:r>
          </a:p>
          <a:p>
            <a:pPr marL="285750" indent="-285750">
              <a:buFont typeface="Arial" panose="020B0604020202020204" pitchFamily="34" charset="0"/>
              <a:buChar char="•"/>
            </a:pPr>
            <a:r>
              <a:rPr lang="en-US" dirty="0" smtClean="0"/>
              <a:t>Teneele M. Bruce </a:t>
            </a:r>
          </a:p>
          <a:p>
            <a:r>
              <a:rPr lang="en-US" i="1" dirty="0" smtClean="0"/>
              <a:t>        Maternal Health Coordinator</a:t>
            </a:r>
          </a:p>
          <a:p>
            <a:pPr marL="285750" indent="-285750">
              <a:buFont typeface="Arial" panose="020B0604020202020204" pitchFamily="34" charset="0"/>
              <a:buChar char="•"/>
            </a:pPr>
            <a:r>
              <a:rPr lang="en-US" dirty="0" smtClean="0"/>
              <a:t>Peter Schafer </a:t>
            </a:r>
          </a:p>
          <a:p>
            <a:r>
              <a:rPr lang="en-US" i="1" dirty="0" smtClean="0"/>
              <a:t>        Consultant</a:t>
            </a:r>
            <a:endParaRPr lang="en-US" i="1" dirty="0"/>
          </a:p>
        </p:txBody>
      </p:sp>
    </p:spTree>
    <p:extLst>
      <p:ext uri="{BB962C8B-B14F-4D97-AF65-F5344CB8AC3E}">
        <p14:creationId xmlns:p14="http://schemas.microsoft.com/office/powerpoint/2010/main" val="1607154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Baltimore Healthy Start- Who </a:t>
            </a:r>
            <a:r>
              <a:rPr lang="en-US" dirty="0"/>
              <a:t>We Are</a:t>
            </a:r>
          </a:p>
        </p:txBody>
      </p:sp>
      <p:sp>
        <p:nvSpPr>
          <p:cNvPr id="3" name="Rectangle 2"/>
          <p:cNvSpPr/>
          <p:nvPr/>
        </p:nvSpPr>
        <p:spPr>
          <a:xfrm>
            <a:off x="627017" y="2413338"/>
            <a:ext cx="10006149" cy="4216539"/>
          </a:xfrm>
          <a:prstGeom prst="rect">
            <a:avLst/>
          </a:prstGeom>
        </p:spPr>
        <p:txBody>
          <a:bodyPr wrap="square">
            <a:spAutoFit/>
          </a:bodyPr>
          <a:lstStyle/>
          <a:p>
            <a:pPr marL="285750" indent="-285750">
              <a:buFont typeface="Arial" panose="020B0604020202020204" pitchFamily="34" charset="0"/>
              <a:buChar char="•"/>
            </a:pPr>
            <a:r>
              <a:rPr lang="en-US" sz="2800" b="1" dirty="0"/>
              <a:t>Established in 1991 as a 501(c)3 nonprofit </a:t>
            </a:r>
            <a:r>
              <a:rPr lang="en-US" sz="2800" b="1" dirty="0" smtClean="0"/>
              <a:t>corporation</a:t>
            </a:r>
          </a:p>
          <a:p>
            <a:r>
              <a:rPr lang="en-US" sz="2800" b="1" dirty="0" smtClean="0"/>
              <a:t> </a:t>
            </a:r>
            <a:endParaRPr lang="en-US" sz="2800" b="1" dirty="0"/>
          </a:p>
          <a:p>
            <a:pPr marL="285750" indent="-285750">
              <a:buFont typeface="Arial" panose="020B0604020202020204" pitchFamily="34" charset="0"/>
              <a:buChar char="•"/>
            </a:pPr>
            <a:r>
              <a:rPr lang="en-US" sz="2800" b="1" dirty="0"/>
              <a:t>One of the original 15 Healthy Start </a:t>
            </a:r>
            <a:r>
              <a:rPr lang="en-US" sz="2800" b="1" dirty="0" smtClean="0"/>
              <a:t>projects</a:t>
            </a:r>
          </a:p>
          <a:p>
            <a:endParaRPr lang="en-US" sz="2800" b="1" dirty="0"/>
          </a:p>
          <a:p>
            <a:pPr marL="285750" indent="-285750">
              <a:buFont typeface="Arial" panose="020B0604020202020204" pitchFamily="34" charset="0"/>
              <a:buChar char="•"/>
            </a:pPr>
            <a:r>
              <a:rPr lang="en-US" sz="2800" b="1" dirty="0" smtClean="0"/>
              <a:t>Community Based Grassroots Organization </a:t>
            </a:r>
          </a:p>
          <a:p>
            <a:r>
              <a:rPr lang="en-US" sz="1600" b="1" dirty="0" smtClean="0"/>
              <a:t>Direct Staff are Community Health Workers </a:t>
            </a:r>
          </a:p>
          <a:p>
            <a:endParaRPr lang="en-US" sz="2800" b="1" dirty="0"/>
          </a:p>
          <a:p>
            <a:pPr marL="285750" indent="-285750">
              <a:buFont typeface="Arial" panose="020B0604020202020204" pitchFamily="34" charset="0"/>
              <a:buChar char="•"/>
            </a:pPr>
            <a:r>
              <a:rPr lang="en-US" sz="2800" b="1" dirty="0"/>
              <a:t>Member of Maryland </a:t>
            </a:r>
            <a:r>
              <a:rPr lang="en-US" sz="2800" b="1" dirty="0" smtClean="0"/>
              <a:t>Nonprofits</a:t>
            </a:r>
          </a:p>
          <a:p>
            <a:endParaRPr lang="en-US" sz="2800" b="1" dirty="0"/>
          </a:p>
          <a:p>
            <a:pPr marL="285750" indent="-285750">
              <a:buFont typeface="Arial" panose="020B0604020202020204" pitchFamily="34" charset="0"/>
              <a:buChar char="•"/>
            </a:pPr>
            <a:r>
              <a:rPr lang="en-US" sz="2800" b="1" dirty="0" err="1"/>
              <a:t>B’More</a:t>
            </a:r>
            <a:r>
              <a:rPr lang="en-US" sz="2800" b="1" dirty="0"/>
              <a:t> for Healthy Babies Partner</a:t>
            </a:r>
            <a:endParaRPr lang="en-US" sz="28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8133" y="5747657"/>
            <a:ext cx="2243128" cy="82477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67883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Baltimore Healthy Start</a:t>
            </a:r>
            <a:endParaRPr lang="en-US" dirty="0"/>
          </a:p>
        </p:txBody>
      </p:sp>
      <p:sp>
        <p:nvSpPr>
          <p:cNvPr id="3" name="Content Placeholder 2"/>
          <p:cNvSpPr>
            <a:spLocks noGrp="1"/>
          </p:cNvSpPr>
          <p:nvPr>
            <p:ph idx="1"/>
          </p:nvPr>
        </p:nvSpPr>
        <p:spPr/>
        <p:txBody>
          <a:bodyPr>
            <a:normAutofit/>
          </a:bodyPr>
          <a:lstStyle/>
          <a:p>
            <a:pPr marL="0" indent="0">
              <a:buNone/>
            </a:pPr>
            <a:r>
              <a:rPr lang="en-US" sz="2800" b="1" dirty="0"/>
              <a:t>Baltimore Healthy Start, Inc. is committed to reducing infant </a:t>
            </a:r>
            <a:r>
              <a:rPr lang="en-US" sz="2800" b="1" dirty="0" smtClean="0"/>
              <a:t>and maternal mortality and morbidity by </a:t>
            </a:r>
            <a:r>
              <a:rPr lang="en-US" sz="2800" b="1" dirty="0"/>
              <a:t>utilizing a Life Course Perspective for improving the health and well-being of women and their families through the provision of comprehensive, supportive services offered in the communities where they live.</a:t>
            </a:r>
            <a:endParaRPr lang="en-US" sz="2800" b="1" dirty="0"/>
          </a:p>
        </p:txBody>
      </p:sp>
    </p:spTree>
    <p:extLst>
      <p:ext uri="{BB962C8B-B14F-4D97-AF65-F5344CB8AC3E}">
        <p14:creationId xmlns:p14="http://schemas.microsoft.com/office/powerpoint/2010/main" val="3932761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Baltimore Safer Childbirth Cities Initiative</a:t>
            </a:r>
            <a:endParaRPr lang="en-US" dirty="0"/>
          </a:p>
        </p:txBody>
      </p:sp>
      <p:sp>
        <p:nvSpPr>
          <p:cNvPr id="3" name="Content Placeholder 2"/>
          <p:cNvSpPr>
            <a:spLocks noGrp="1"/>
          </p:cNvSpPr>
          <p:nvPr>
            <p:ph idx="1"/>
          </p:nvPr>
        </p:nvSpPr>
        <p:spPr>
          <a:xfrm>
            <a:off x="1676596" y="1672045"/>
            <a:ext cx="8838806" cy="4436814"/>
          </a:xfrm>
        </p:spPr>
        <p:txBody>
          <a:bodyPr>
            <a:normAutofit/>
          </a:bodyPr>
          <a:lstStyle/>
          <a:p>
            <a:pPr marL="0" indent="0">
              <a:buNone/>
            </a:pPr>
            <a:endParaRPr lang="en-US" dirty="0" smtClean="0"/>
          </a:p>
          <a:p>
            <a:pPr marL="0" indent="0">
              <a:buNone/>
            </a:pPr>
            <a:endParaRPr lang="en-US" dirty="0"/>
          </a:p>
          <a:p>
            <a:pPr marL="0" indent="0">
              <a:buNone/>
            </a:pPr>
            <a:r>
              <a:rPr lang="en-US" sz="2800" dirty="0" smtClean="0"/>
              <a:t>Baltimore </a:t>
            </a:r>
            <a:r>
              <a:rPr lang="en-US" sz="2800" dirty="0"/>
              <a:t>Healthy Start (BHS) received the Merck for Mothers Safer Childbirth Cities grant in September 2019. </a:t>
            </a:r>
            <a:r>
              <a:rPr lang="en-US" sz="2800" dirty="0" smtClean="0"/>
              <a:t>The BHS project addresses </a:t>
            </a:r>
            <a:r>
              <a:rPr lang="en-US" sz="2800" dirty="0"/>
              <a:t>and </a:t>
            </a:r>
            <a:r>
              <a:rPr lang="en-US" sz="2800" dirty="0" smtClean="0"/>
              <a:t>improves </a:t>
            </a:r>
            <a:r>
              <a:rPr lang="en-US" sz="2800" dirty="0"/>
              <a:t>maternal health outcomes through five project aims, covering the areas of Citywide Surveillance, Quality Improvement, Direct Service, and </a:t>
            </a:r>
            <a:r>
              <a:rPr lang="en-US" sz="2800" dirty="0" smtClean="0"/>
              <a:t>Sustainability</a:t>
            </a:r>
            <a:r>
              <a:rPr lang="en-US" sz="2800" dirty="0"/>
              <a:t>.</a:t>
            </a:r>
          </a:p>
        </p:txBody>
      </p:sp>
    </p:spTree>
    <p:extLst>
      <p:ext uri="{BB962C8B-B14F-4D97-AF65-F5344CB8AC3E}">
        <p14:creationId xmlns:p14="http://schemas.microsoft.com/office/powerpoint/2010/main" val="37530970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Baltimore Safer Childbirth Cities Initiative</a:t>
            </a:r>
            <a:endParaRPr lang="en-US" dirty="0"/>
          </a:p>
        </p:txBody>
      </p:sp>
      <p:sp>
        <p:nvSpPr>
          <p:cNvPr id="3" name="Content Placeholder 2"/>
          <p:cNvSpPr>
            <a:spLocks noGrp="1"/>
          </p:cNvSpPr>
          <p:nvPr>
            <p:ph idx="1"/>
          </p:nvPr>
        </p:nvSpPr>
        <p:spPr>
          <a:xfrm>
            <a:off x="677334" y="1698171"/>
            <a:ext cx="10704664" cy="4807132"/>
          </a:xfrm>
        </p:spPr>
        <p:txBody>
          <a:bodyPr>
            <a:normAutofit fontScale="85000" lnSpcReduction="20000"/>
          </a:bodyPr>
          <a:lstStyle/>
          <a:p>
            <a:pPr marL="0" indent="0">
              <a:buNone/>
            </a:pPr>
            <a:endParaRPr lang="en-US" dirty="0" smtClean="0"/>
          </a:p>
          <a:p>
            <a:pPr marL="0" indent="0">
              <a:buNone/>
            </a:pPr>
            <a:endParaRPr lang="en-US" dirty="0"/>
          </a:p>
          <a:p>
            <a:pPr lvl="0"/>
            <a:r>
              <a:rPr lang="en-US" sz="2300" dirty="0" smtClean="0"/>
              <a:t>Augment </a:t>
            </a:r>
            <a:r>
              <a:rPr lang="en-US" sz="2300" dirty="0"/>
              <a:t>the State of Maryland’s maternal mortality review process with a Baltimore-focused severe maternal morbidity (SMM) review process.</a:t>
            </a:r>
          </a:p>
          <a:p>
            <a:pPr lvl="0"/>
            <a:r>
              <a:rPr lang="en-US" sz="2300" dirty="0"/>
              <a:t>Implement a “Patients as Partners” initiative to bring the knowledge and experience of maternity patients to bear on hospital and health system quality improvement processes.</a:t>
            </a:r>
          </a:p>
          <a:p>
            <a:pPr lvl="0"/>
            <a:r>
              <a:rPr lang="en-US" sz="2300" dirty="0"/>
              <a:t>Implement a Maternal Health Monitoring Intervention (MHMI) of prenatal and postpartum home-based assessments for BHS clients, with immediate medical referral if indicated.</a:t>
            </a:r>
          </a:p>
          <a:p>
            <a:pPr lvl="0"/>
            <a:r>
              <a:rPr lang="en-US" sz="2300" dirty="0"/>
              <a:t>Provide postpartum care services, delivered by certified registered nurse practitioners, co-located and co-scheduled in FQHC pediatric clinics at 2-week, 4-week, 2-month, 4-month, 6-month, and 12-month infant well-child visits.</a:t>
            </a:r>
          </a:p>
          <a:p>
            <a:pPr lvl="0"/>
            <a:r>
              <a:rPr lang="en-US" sz="2300" dirty="0"/>
              <a:t>Seek funding to develop and support other evidence-based maternal health direct services, and patient-centered maternal health research initiatives.</a:t>
            </a:r>
          </a:p>
          <a:p>
            <a:endParaRPr lang="en-US" dirty="0"/>
          </a:p>
        </p:txBody>
      </p:sp>
    </p:spTree>
    <p:extLst>
      <p:ext uri="{BB962C8B-B14F-4D97-AF65-F5344CB8AC3E}">
        <p14:creationId xmlns:p14="http://schemas.microsoft.com/office/powerpoint/2010/main" val="37748615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0000" y="2340066"/>
            <a:ext cx="3816935" cy="1666402"/>
          </a:xfr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000" y="4928896"/>
            <a:ext cx="2669279" cy="1334640"/>
          </a:xfrm>
          <a:prstGeom prst="rect">
            <a:avLst/>
          </a:prstGeom>
        </p:spPr>
      </p:pic>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t="38172"/>
          <a:stretch/>
        </p:blipFill>
        <p:spPr>
          <a:xfrm>
            <a:off x="7972592" y="4739839"/>
            <a:ext cx="3409406" cy="1405325"/>
          </a:xfrm>
          <a:prstGeom prst="rect">
            <a:avLst/>
          </a:prstGeom>
        </p:spPr>
      </p:pic>
      <p:pic>
        <p:nvPicPr>
          <p:cNvPr id="18" name="Picture 17"/>
          <p:cNvPicPr>
            <a:picLocks noChangeAspect="1"/>
          </p:cNvPicPr>
          <p:nvPr/>
        </p:nvPicPr>
        <p:blipFill rotWithShape="1">
          <a:blip r:embed="rId5">
            <a:extLst>
              <a:ext uri="{28A0092B-C50C-407E-A947-70E740481C1C}">
                <a14:useLocalDpi xmlns:a14="http://schemas.microsoft.com/office/drawing/2010/main" val="0"/>
              </a:ext>
            </a:extLst>
          </a:blip>
          <a:srcRect t="18381" b="39714"/>
          <a:stretch/>
        </p:blipFill>
        <p:spPr>
          <a:xfrm>
            <a:off x="5238205" y="2340066"/>
            <a:ext cx="6541319" cy="1541884"/>
          </a:xfrm>
          <a:prstGeom prst="rect">
            <a:avLst/>
          </a:prstGeom>
        </p:spPr>
      </p:pic>
      <p:pic>
        <p:nvPicPr>
          <p:cNvPr id="19" name="Picture 18"/>
          <p:cNvPicPr>
            <a:picLocks noChangeAspect="1"/>
          </p:cNvPicPr>
          <p:nvPr/>
        </p:nvPicPr>
        <p:blipFill rotWithShape="1">
          <a:blip r:embed="rId6">
            <a:extLst>
              <a:ext uri="{28A0092B-C50C-407E-A947-70E740481C1C}">
                <a14:useLocalDpi xmlns:a14="http://schemas.microsoft.com/office/drawing/2010/main" val="0"/>
              </a:ext>
            </a:extLst>
          </a:blip>
          <a:srcRect r="41966" b="18135"/>
          <a:stretch/>
        </p:blipFill>
        <p:spPr>
          <a:xfrm>
            <a:off x="4018030" y="4076497"/>
            <a:ext cx="3293893" cy="103185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04282" y="5573607"/>
            <a:ext cx="4043307" cy="689929"/>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74746" y="812711"/>
            <a:ext cx="3734118" cy="1209854"/>
          </a:xfrm>
          <a:prstGeom prst="rect">
            <a:avLst/>
          </a:prstGeom>
          <a:solidFill>
            <a:schemeClr val="tx1"/>
          </a:solidFill>
        </p:spPr>
      </p:pic>
    </p:spTree>
    <p:extLst>
      <p:ext uri="{BB962C8B-B14F-4D97-AF65-F5344CB8AC3E}">
        <p14:creationId xmlns:p14="http://schemas.microsoft.com/office/powerpoint/2010/main" val="2596450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a:t>
            </a:r>
            <a:endParaRPr lang="en-US" dirty="0"/>
          </a:p>
        </p:txBody>
      </p:sp>
      <p:sp>
        <p:nvSpPr>
          <p:cNvPr id="3" name="Content Placeholder 2"/>
          <p:cNvSpPr>
            <a:spLocks noGrp="1"/>
          </p:cNvSpPr>
          <p:nvPr>
            <p:ph idx="1"/>
          </p:nvPr>
        </p:nvSpPr>
        <p:spPr>
          <a:xfrm>
            <a:off x="677333" y="2220684"/>
            <a:ext cx="10582849" cy="4325889"/>
          </a:xfrm>
        </p:spPr>
        <p:txBody>
          <a:bodyPr>
            <a:normAutofit fontScale="55000" lnSpcReduction="20000"/>
          </a:bodyPr>
          <a:lstStyle/>
          <a:p>
            <a:pPr marL="0" indent="0">
              <a:buNone/>
            </a:pPr>
            <a:endParaRPr lang="en-US" dirty="0" smtClean="0"/>
          </a:p>
          <a:p>
            <a:r>
              <a:rPr lang="en-US" sz="3100" dirty="0" smtClean="0"/>
              <a:t>It’s also worth mentioning that BHS sits on several committees that create opportunities for not only recommendations, but collaborations and interactions that expand community outreach and engagement.</a:t>
            </a:r>
          </a:p>
          <a:p>
            <a:pPr lvl="2"/>
            <a:r>
              <a:rPr lang="en-US" sz="3100" dirty="0" smtClean="0"/>
              <a:t>Fetal Infant Mortality Review Committee (FIMR)</a:t>
            </a:r>
          </a:p>
          <a:p>
            <a:pPr lvl="2"/>
            <a:r>
              <a:rPr lang="en-US" sz="3100" dirty="0" smtClean="0"/>
              <a:t>Child Fatality Review Committee (CFR)</a:t>
            </a:r>
          </a:p>
          <a:p>
            <a:pPr lvl="2"/>
            <a:r>
              <a:rPr lang="en-US" sz="3100" dirty="0"/>
              <a:t>Maternal Mortality Review Committee (MMR</a:t>
            </a:r>
            <a:r>
              <a:rPr lang="en-US" sz="3100" dirty="0" smtClean="0"/>
              <a:t>)</a:t>
            </a:r>
          </a:p>
          <a:p>
            <a:pPr lvl="2"/>
            <a:r>
              <a:rPr lang="en-US" sz="3100" dirty="0" smtClean="0"/>
              <a:t>Statewide Integrated Health Improvement Strategy (SIHIS)</a:t>
            </a:r>
          </a:p>
          <a:p>
            <a:pPr lvl="2"/>
            <a:r>
              <a:rPr lang="en-US" sz="3100" dirty="0" smtClean="0"/>
              <a:t>Maternal Health Improvement Program (MHIP- MDMOM)</a:t>
            </a:r>
          </a:p>
          <a:p>
            <a:pPr lvl="3"/>
            <a:r>
              <a:rPr lang="en-US" sz="3100" dirty="0"/>
              <a:t>Implicit bias  skill-building sessions and training for Maryland perinatal healthcare </a:t>
            </a:r>
            <a:r>
              <a:rPr lang="en-US" sz="3100" dirty="0" smtClean="0"/>
              <a:t>providers</a:t>
            </a:r>
          </a:p>
          <a:p>
            <a:pPr lvl="3"/>
            <a:r>
              <a:rPr lang="en-US" sz="3100" dirty="0" smtClean="0"/>
              <a:t>EMPOWER Moms- urgent maternal warning signs training for home visiting programs statewide and education for pregnant and postpartum clients</a:t>
            </a:r>
          </a:p>
          <a:p>
            <a:pPr lvl="2"/>
            <a:r>
              <a:rPr lang="en-US" sz="3100" dirty="0" smtClean="0"/>
              <a:t>Clergy &amp; Community Roundtable</a:t>
            </a:r>
            <a:endParaRPr lang="en-US" sz="3100" dirty="0"/>
          </a:p>
          <a:p>
            <a:pPr marL="0" indent="0">
              <a:buNone/>
            </a:pPr>
            <a:endParaRPr lang="en-US" dirty="0"/>
          </a:p>
          <a:p>
            <a:endParaRPr lang="en-US" dirty="0"/>
          </a:p>
        </p:txBody>
      </p:sp>
    </p:spTree>
    <p:extLst>
      <p:ext uri="{BB962C8B-B14F-4D97-AF65-F5344CB8AC3E}">
        <p14:creationId xmlns:p14="http://schemas.microsoft.com/office/powerpoint/2010/main" val="2429187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Purpose of Baltimore-focused SMM Review</a:t>
            </a:r>
            <a:endParaRPr lang="en-US" sz="3600" dirty="0"/>
          </a:p>
        </p:txBody>
      </p:sp>
      <p:sp>
        <p:nvSpPr>
          <p:cNvPr id="3" name="Content Placeholder 2"/>
          <p:cNvSpPr>
            <a:spLocks noGrp="1"/>
          </p:cNvSpPr>
          <p:nvPr>
            <p:ph idx="1"/>
          </p:nvPr>
        </p:nvSpPr>
        <p:spPr>
          <a:xfrm>
            <a:off x="677334" y="2246810"/>
            <a:ext cx="8596668" cy="3631475"/>
          </a:xfrm>
        </p:spPr>
        <p:txBody>
          <a:bodyPr>
            <a:normAutofit fontScale="77500" lnSpcReduction="20000"/>
          </a:bodyPr>
          <a:lstStyle/>
          <a:p>
            <a:r>
              <a:rPr lang="en-US" sz="3200" dirty="0" smtClean="0"/>
              <a:t>To identify and understand the contributing factors of severe maternal morbidity, in order to prevent injuries that lead to mortality</a:t>
            </a:r>
          </a:p>
          <a:p>
            <a:r>
              <a:rPr lang="en-US" sz="3200" dirty="0" smtClean="0"/>
              <a:t>Highlight opportunities and make recommendations for improvement in care, in order to prevent future incidents of severe morbidity and mortality.</a:t>
            </a:r>
          </a:p>
          <a:p>
            <a:pPr lvl="2"/>
            <a:r>
              <a:rPr lang="en-US" sz="2800" dirty="0"/>
              <a:t>The experience of Baltimore’s Fetal Infant Mortality Review (FIMR) demonstrates the value of patient accounts in identifying clinical and system issues for improvement. </a:t>
            </a:r>
          </a:p>
          <a:p>
            <a:endParaRPr lang="en-US" dirty="0"/>
          </a:p>
        </p:txBody>
      </p:sp>
    </p:spTree>
    <p:extLst>
      <p:ext uri="{BB962C8B-B14F-4D97-AF65-F5344CB8AC3E}">
        <p14:creationId xmlns:p14="http://schemas.microsoft.com/office/powerpoint/2010/main" val="3889859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BAAC630627E844A9B2F6D394309C3E" ma:contentTypeVersion="18" ma:contentTypeDescription="Create a new document." ma:contentTypeScope="" ma:versionID="48a7ef07214888d6fec927286abb562c">
  <xsd:schema xmlns:xsd="http://www.w3.org/2001/XMLSchema" xmlns:xs="http://www.w3.org/2001/XMLSchema" xmlns:p="http://schemas.microsoft.com/office/2006/metadata/properties" xmlns:ns3="190a30ec-bb1e-47b0-b933-445458d4b679" xmlns:ns4="49ac38bf-ec54-4224-b6dc-83127dbe759f" targetNamespace="http://schemas.microsoft.com/office/2006/metadata/properties" ma:root="true" ma:fieldsID="f028b5195a518be8d723d5cbcf7e0173" ns3:_="" ns4:_="">
    <xsd:import namespace="190a30ec-bb1e-47b0-b933-445458d4b679"/>
    <xsd:import namespace="49ac38bf-ec54-4224-b6dc-83127dbe759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Location" minOccurs="0"/>
                <xsd:element ref="ns4:MediaServiceOCR" minOccurs="0"/>
                <xsd:element ref="ns4:MediaServiceAutoKeyPoints" minOccurs="0"/>
                <xsd:element ref="ns4:MediaServiceKeyPoints"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0a30ec-bb1e-47b0-b933-445458d4b67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9ac38bf-ec54-4224-b6dc-83127dbe759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49ac38bf-ec54-4224-b6dc-83127dbe759f" xsi:nil="true"/>
  </documentManagement>
</p:properties>
</file>

<file path=customXml/itemProps1.xml><?xml version="1.0" encoding="utf-8"?>
<ds:datastoreItem xmlns:ds="http://schemas.openxmlformats.org/officeDocument/2006/customXml" ds:itemID="{786DC70E-C29F-425C-A893-941733334A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0a30ec-bb1e-47b0-b933-445458d4b679"/>
    <ds:schemaRef ds:uri="49ac38bf-ec54-4224-b6dc-83127dbe75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051C16-32A6-4E8E-800C-A090DA17A433}">
  <ds:schemaRefs>
    <ds:schemaRef ds:uri="http://schemas.microsoft.com/sharepoint/v3/contenttype/forms"/>
  </ds:schemaRefs>
</ds:datastoreItem>
</file>

<file path=customXml/itemProps3.xml><?xml version="1.0" encoding="utf-8"?>
<ds:datastoreItem xmlns:ds="http://schemas.openxmlformats.org/officeDocument/2006/customXml" ds:itemID="{D2D12B06-E5B3-4C00-A7AD-67E56F03EDAC}">
  <ds:schemaRefs>
    <ds:schemaRef ds:uri="http://schemas.microsoft.com/office/2006/metadata/properties"/>
    <ds:schemaRef ds:uri="http://purl.org/dc/dcmitype/"/>
    <ds:schemaRef ds:uri="http://purl.org/dc/elements/1.1/"/>
    <ds:schemaRef ds:uri="http://schemas.microsoft.com/office/2006/documentManagement/types"/>
    <ds:schemaRef ds:uri="http://purl.org/dc/terms/"/>
    <ds:schemaRef ds:uri="49ac38bf-ec54-4224-b6dc-83127dbe759f"/>
    <ds:schemaRef ds:uri="http://www.w3.org/XML/1998/namespace"/>
    <ds:schemaRef ds:uri="190a30ec-bb1e-47b0-b933-445458d4b679"/>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Quotable</Template>
  <TotalTime>653</TotalTime>
  <Words>1492</Words>
  <Application>Microsoft Office PowerPoint</Application>
  <PresentationFormat>Widescreen</PresentationFormat>
  <Paragraphs>96</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Century Gothic</vt:lpstr>
      <vt:lpstr>Wingdings 2</vt:lpstr>
      <vt:lpstr>Quotable</vt:lpstr>
      <vt:lpstr>Starting and Staying Healthy- Baltimore Healthy Start’s Safer Childbirth Cities Initiative</vt:lpstr>
      <vt:lpstr>Introduction &amp; Background SCCI</vt:lpstr>
      <vt:lpstr>Baltimore Healthy Start- Who We Are</vt:lpstr>
      <vt:lpstr>Mission- Baltimore Healthy Start</vt:lpstr>
      <vt:lpstr>Baltimore Safer Childbirth Cities Initiative</vt:lpstr>
      <vt:lpstr>Baltimore Safer Childbirth Cities Initiative</vt:lpstr>
      <vt:lpstr>Partners </vt:lpstr>
      <vt:lpstr>Partners</vt:lpstr>
      <vt:lpstr>Purpose of Baltimore-focused SMM Review</vt:lpstr>
      <vt:lpstr>SMM Identification and Review Criteria</vt:lpstr>
      <vt:lpstr>Baltimore City Maternal Mortality Review (MMR)</vt:lpstr>
      <vt:lpstr>Purpose of Patients as Partners (PAP)</vt:lpstr>
      <vt:lpstr>Patients as Partners (PAP)</vt:lpstr>
      <vt:lpstr>Dyad Care</vt:lpstr>
      <vt:lpstr>Dyad Care</vt:lpstr>
      <vt:lpstr>Maternal Health Monitoring Intervention (MHMI)</vt:lpstr>
      <vt:lpstr>PowerPoint Presentation</vt:lpstr>
      <vt:lpstr>PowerPoint Presentation</vt:lpstr>
      <vt:lpstr>PowerPoint Presentation</vt:lpstr>
      <vt:lpstr>PowerPoint Presentation</vt:lpstr>
      <vt:lpstr>Baltimore Safer Childbirth Cities Community Action Network (CAN)</vt:lpstr>
      <vt:lpstr>Considerations</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Maternal Mortality and Severe Maternal Morbidity Review Processes in Baltimore &amp; Addressing Areas for Improved Maternity Care</dc:title>
  <dc:creator>Teneele Bailey</dc:creator>
  <cp:lastModifiedBy>Lashelle Stewart</cp:lastModifiedBy>
  <cp:revision>42</cp:revision>
  <dcterms:created xsi:type="dcterms:W3CDTF">2021-07-19T16:57:52Z</dcterms:created>
  <dcterms:modified xsi:type="dcterms:W3CDTF">2024-08-23T20:14:47Z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0x01010007BAAC630627E844A9B2F6D394309C3E</vt:lpwstr>
  </property>
</Properties>
</file>