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x="18288000" cy="10287000"/>
  <p:notesSz cx="6858000" cy="9144000"/>
  <p:embeddedFontLst>
    <p:embeddedFont>
      <p:font typeface="Assistant Regular Bold" charset="1" panose="00000700000000000000"/>
      <p:regular r:id="rId28"/>
    </p:embeddedFont>
    <p:embeddedFont>
      <p:font typeface="Hatton" charset="1" panose="00000500000000000000"/>
      <p:regular r:id="rId29"/>
    </p:embeddedFont>
    <p:embeddedFont>
      <p:font typeface="Assistant Regular" charset="1" panose="00000500000000000000"/>
      <p:regular r:id="rId30"/>
    </p:embeddedFont>
    <p:embeddedFont>
      <p:font typeface="Glacial Indifference" charset="1" panose="00000000000000000000"/>
      <p:regular r:id="rId31"/>
    </p:embeddedFont>
    <p:embeddedFont>
      <p:font typeface="Baskerville Display PT" charset="1" panose="02030602080406020203"/>
      <p:regular r:id="rId32"/>
    </p:embeddedFont>
    <p:embeddedFont>
      <p:font typeface="Aileron" charset="1" panose="00000500000000000000"/>
      <p:regular r:id="rId33"/>
    </p:embeddedFont>
    <p:embeddedFont>
      <p:font typeface="Times New Roman" charset="1" panose="02030502070405020303"/>
      <p:regular r:id="rId34"/>
    </p:embeddedFont>
    <p:embeddedFont>
      <p:font typeface="Aileron Bold" charset="1" panose="0000080000000000000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 Id="rId3" Target="../media/image21.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22.png" Type="http://schemas.openxmlformats.org/officeDocument/2006/relationships/image"/><Relationship Id="rId5" Target="../media/image23.png" Type="http://schemas.openxmlformats.org/officeDocument/2006/relationships/image"/><Relationship Id="rId6" Target="../media/image24.png" Type="http://schemas.openxmlformats.org/officeDocument/2006/relationships/image"/><Relationship Id="rId7" Target="../media/image25.png" Type="http://schemas.openxmlformats.org/officeDocument/2006/relationships/image"/><Relationship Id="rId8" Target="../media/image26.png" Type="http://schemas.openxmlformats.org/officeDocument/2006/relationships/image"/><Relationship Id="rId9" Target="../media/image27.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28.jpeg" Type="http://schemas.openxmlformats.org/officeDocument/2006/relationships/image"/><Relationship Id="rId5" Target="../media/image7.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 Id="rId4" Target="../media/image29.png" Type="http://schemas.openxmlformats.org/officeDocument/2006/relationships/image"/><Relationship Id="rId5" Target="../media/image30.jpeg" Type="http://schemas.openxmlformats.org/officeDocument/2006/relationships/image"/><Relationship Id="rId6" Target="../media/image31.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 Id="rId4" Target="../media/image30.jpeg" Type="http://schemas.openxmlformats.org/officeDocument/2006/relationships/image"/><Relationship Id="rId5" Target="../media/image31.jpeg" Type="http://schemas.openxmlformats.org/officeDocument/2006/relationships/image"/><Relationship Id="rId6" Target="../media/image32.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 Id="rId4" Target="../media/image33.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4.jpe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 Id="rId5" Target="../media/image35.jpeg" Type="http://schemas.openxmlformats.org/officeDocument/2006/relationships/image"/><Relationship Id="rId6" Target="../media/image36.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 Id="rId4" Target="../media/image37.png" Type="http://schemas.openxmlformats.org/officeDocument/2006/relationships/image"/><Relationship Id="rId5" Target="../media/image38.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 Id="rId4" Target="../media/image38.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39.jpeg" Type="http://schemas.openxmlformats.org/officeDocument/2006/relationships/image"/><Relationship Id="rId4" Target="../media/image40.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9.jpeg" Type="http://schemas.openxmlformats.org/officeDocument/2006/relationships/image"/><Relationship Id="rId4" Target="../media/image10.png" Type="http://schemas.openxmlformats.org/officeDocument/2006/relationships/image"/><Relationship Id="rId5" Target="../media/image11.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 Id="rId4" Target="../media/image15.png" Type="http://schemas.openxmlformats.org/officeDocument/2006/relationships/image"/><Relationship Id="rId5" Target="../media/image16.png" Type="http://schemas.openxmlformats.org/officeDocument/2006/relationships/image"/><Relationship Id="rId6" Target="../media/image17.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 Id="rId3" Target="../media/image19.png" Type="http://schemas.openxmlformats.org/officeDocument/2006/relationships/image"/><Relationship Id="rId4" Target="../media/image20.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DFDFD"/>
        </a:solidFill>
      </p:bgPr>
    </p:bg>
    <p:spTree>
      <p:nvGrpSpPr>
        <p:cNvPr id="1" name=""/>
        <p:cNvGrpSpPr/>
        <p:nvPr/>
      </p:nvGrpSpPr>
      <p:grpSpPr>
        <a:xfrm>
          <a:off x="0" y="0"/>
          <a:ext cx="0" cy="0"/>
          <a:chOff x="0" y="0"/>
          <a:chExt cx="0" cy="0"/>
        </a:xfrm>
      </p:grpSpPr>
      <p:grpSp>
        <p:nvGrpSpPr>
          <p:cNvPr name="Group 2" id="2"/>
          <p:cNvGrpSpPr/>
          <p:nvPr/>
        </p:nvGrpSpPr>
        <p:grpSpPr>
          <a:xfrm rot="0">
            <a:off x="7241738" y="1209560"/>
            <a:ext cx="9515371" cy="8941076"/>
            <a:chOff x="0" y="0"/>
            <a:chExt cx="12687161" cy="11921435"/>
          </a:xfrm>
        </p:grpSpPr>
        <p:sp>
          <p:nvSpPr>
            <p:cNvPr name="AutoShape 3" id="3"/>
            <p:cNvSpPr/>
            <p:nvPr/>
          </p:nvSpPr>
          <p:spPr>
            <a:xfrm rot="0">
              <a:off x="0" y="10329671"/>
              <a:ext cx="12687161" cy="12587"/>
            </a:xfrm>
            <a:prstGeom prst="rect">
              <a:avLst/>
            </a:prstGeom>
            <a:solidFill>
              <a:srgbClr val="FBFDFF"/>
            </a:solidFill>
          </p:spPr>
        </p:sp>
        <p:sp>
          <p:nvSpPr>
            <p:cNvPr name="TextBox 4" id="4"/>
            <p:cNvSpPr txBox="true"/>
            <p:nvPr/>
          </p:nvSpPr>
          <p:spPr>
            <a:xfrm rot="0">
              <a:off x="0" y="-19050"/>
              <a:ext cx="12687161" cy="520366"/>
            </a:xfrm>
            <a:prstGeom prst="rect">
              <a:avLst/>
            </a:prstGeom>
          </p:spPr>
          <p:txBody>
            <a:bodyPr anchor="t" rtlCol="false" tIns="0" lIns="0" bIns="0" rIns="0">
              <a:spAutoFit/>
            </a:bodyPr>
            <a:lstStyle/>
            <a:p>
              <a:pPr algn="l" marL="0" indent="0" lvl="0">
                <a:lnSpc>
                  <a:spcPts val="3221"/>
                </a:lnSpc>
                <a:spcBef>
                  <a:spcPct val="0"/>
                </a:spcBef>
              </a:pPr>
            </a:p>
          </p:txBody>
        </p:sp>
        <p:sp>
          <p:nvSpPr>
            <p:cNvPr name="TextBox 5" id="5"/>
            <p:cNvSpPr txBox="true"/>
            <p:nvPr/>
          </p:nvSpPr>
          <p:spPr>
            <a:xfrm rot="0">
              <a:off x="0" y="10982699"/>
              <a:ext cx="12687161" cy="938736"/>
            </a:xfrm>
            <a:prstGeom prst="rect">
              <a:avLst/>
            </a:prstGeom>
          </p:spPr>
          <p:txBody>
            <a:bodyPr anchor="t" rtlCol="false" tIns="0" lIns="0" bIns="0" rIns="0">
              <a:spAutoFit/>
            </a:bodyPr>
            <a:lstStyle/>
            <a:p>
              <a:pPr algn="l" marL="0" indent="0" lvl="0">
                <a:lnSpc>
                  <a:spcPts val="2834"/>
                </a:lnSpc>
                <a:spcBef>
                  <a:spcPct val="0"/>
                </a:spcBef>
              </a:pPr>
              <a:r>
                <a:rPr lang="en-US" sz="2180" u="none">
                  <a:solidFill>
                    <a:srgbClr val="000000"/>
                  </a:solidFill>
                  <a:latin typeface="Assistant Regular Bold"/>
                  <a:ea typeface="Assistant Regular Bold"/>
                  <a:cs typeface="Assistant Regular Bold"/>
                  <a:sym typeface="Assistant Regular Bold"/>
                </a:rPr>
                <a:t>Presented by Stephanie Spencer 2024 Confidential and Proprietary</a:t>
              </a:r>
            </a:p>
            <a:p>
              <a:pPr algn="l" marL="0" indent="0" lvl="0">
                <a:lnSpc>
                  <a:spcPts val="2834"/>
                </a:lnSpc>
                <a:spcBef>
                  <a:spcPct val="0"/>
                </a:spcBef>
              </a:pPr>
              <a:r>
                <a:rPr lang="en-US" sz="2180" u="none">
                  <a:solidFill>
                    <a:srgbClr val="000000"/>
                  </a:solidFill>
                  <a:latin typeface="Assistant Regular Bold"/>
                  <a:ea typeface="Assistant Regular Bold"/>
                  <a:cs typeface="Assistant Regular Bold"/>
                  <a:sym typeface="Assistant Regular Bold"/>
                </a:rPr>
                <a:t>Content not to be used without expressed or written permission</a:t>
              </a:r>
            </a:p>
          </p:txBody>
        </p:sp>
      </p:grpSp>
      <p:sp>
        <p:nvSpPr>
          <p:cNvPr name="Freeform 6" id="6"/>
          <p:cNvSpPr/>
          <p:nvPr/>
        </p:nvSpPr>
        <p:spPr>
          <a:xfrm flipH="false" flipV="false" rot="0">
            <a:off x="16757109" y="9036423"/>
            <a:ext cx="502191" cy="221877"/>
          </a:xfrm>
          <a:custGeom>
            <a:avLst/>
            <a:gdLst/>
            <a:ahLst/>
            <a:cxnLst/>
            <a:rect r="r" b="b" t="t" l="l"/>
            <a:pathLst>
              <a:path h="221877" w="502191">
                <a:moveTo>
                  <a:pt x="0" y="0"/>
                </a:moveTo>
                <a:lnTo>
                  <a:pt x="502191" y="0"/>
                </a:lnTo>
                <a:lnTo>
                  <a:pt x="502191" y="221877"/>
                </a:lnTo>
                <a:lnTo>
                  <a:pt x="0" y="22187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959891" y="508375"/>
            <a:ext cx="3185855" cy="3185855"/>
          </a:xfrm>
          <a:custGeom>
            <a:avLst/>
            <a:gdLst/>
            <a:ahLst/>
            <a:cxnLst/>
            <a:rect r="r" b="b" t="t" l="l"/>
            <a:pathLst>
              <a:path h="3185855" w="3185855">
                <a:moveTo>
                  <a:pt x="0" y="0"/>
                </a:moveTo>
                <a:lnTo>
                  <a:pt x="3185855" y="0"/>
                </a:lnTo>
                <a:lnTo>
                  <a:pt x="3185855" y="3185855"/>
                </a:lnTo>
                <a:lnTo>
                  <a:pt x="0" y="3185855"/>
                </a:lnTo>
                <a:lnTo>
                  <a:pt x="0" y="0"/>
                </a:lnTo>
                <a:close/>
              </a:path>
            </a:pathLst>
          </a:custGeom>
          <a:blipFill>
            <a:blip r:embed="rId4"/>
            <a:stretch>
              <a:fillRect l="0" t="0" r="0" b="0"/>
            </a:stretch>
          </a:blipFill>
        </p:spPr>
      </p:sp>
      <p:sp>
        <p:nvSpPr>
          <p:cNvPr name="Freeform 8" id="8"/>
          <p:cNvSpPr/>
          <p:nvPr/>
        </p:nvSpPr>
        <p:spPr>
          <a:xfrm flipH="false" flipV="false" rot="0">
            <a:off x="720786" y="4053704"/>
            <a:ext cx="3664065" cy="2243038"/>
          </a:xfrm>
          <a:custGeom>
            <a:avLst/>
            <a:gdLst/>
            <a:ahLst/>
            <a:cxnLst/>
            <a:rect r="r" b="b" t="t" l="l"/>
            <a:pathLst>
              <a:path h="2243038" w="3664065">
                <a:moveTo>
                  <a:pt x="0" y="0"/>
                </a:moveTo>
                <a:lnTo>
                  <a:pt x="3664065" y="0"/>
                </a:lnTo>
                <a:lnTo>
                  <a:pt x="3664065" y="2243038"/>
                </a:lnTo>
                <a:lnTo>
                  <a:pt x="0" y="2243038"/>
                </a:lnTo>
                <a:lnTo>
                  <a:pt x="0" y="0"/>
                </a:lnTo>
                <a:close/>
              </a:path>
            </a:pathLst>
          </a:custGeom>
          <a:blipFill>
            <a:blip r:embed="rId5"/>
            <a:stretch>
              <a:fillRect l="0" t="0" r="0" b="0"/>
            </a:stretch>
          </a:blipFill>
        </p:spPr>
      </p:sp>
      <p:sp>
        <p:nvSpPr>
          <p:cNvPr name="Freeform 9" id="9"/>
          <p:cNvSpPr/>
          <p:nvPr/>
        </p:nvSpPr>
        <p:spPr>
          <a:xfrm flipH="false" flipV="false" rot="0">
            <a:off x="811662" y="6656216"/>
            <a:ext cx="3482312" cy="3482312"/>
          </a:xfrm>
          <a:custGeom>
            <a:avLst/>
            <a:gdLst/>
            <a:ahLst/>
            <a:cxnLst/>
            <a:rect r="r" b="b" t="t" l="l"/>
            <a:pathLst>
              <a:path h="3482312" w="3482312">
                <a:moveTo>
                  <a:pt x="0" y="0"/>
                </a:moveTo>
                <a:lnTo>
                  <a:pt x="3482312" y="0"/>
                </a:lnTo>
                <a:lnTo>
                  <a:pt x="3482312" y="3482312"/>
                </a:lnTo>
                <a:lnTo>
                  <a:pt x="0" y="3482312"/>
                </a:lnTo>
                <a:lnTo>
                  <a:pt x="0" y="0"/>
                </a:lnTo>
                <a:close/>
              </a:path>
            </a:pathLst>
          </a:custGeom>
          <a:blipFill>
            <a:blip r:embed="rId6"/>
            <a:stretch>
              <a:fillRect l="0" t="0" r="0" b="0"/>
            </a:stretch>
          </a:blipFill>
        </p:spPr>
      </p:sp>
      <p:sp>
        <p:nvSpPr>
          <p:cNvPr name="Freeform 10" id="10"/>
          <p:cNvSpPr/>
          <p:nvPr/>
        </p:nvSpPr>
        <p:spPr>
          <a:xfrm flipH="false" flipV="false" rot="0">
            <a:off x="7498072" y="2256393"/>
            <a:ext cx="8187972" cy="6140979"/>
          </a:xfrm>
          <a:custGeom>
            <a:avLst/>
            <a:gdLst/>
            <a:ahLst/>
            <a:cxnLst/>
            <a:rect r="r" b="b" t="t" l="l"/>
            <a:pathLst>
              <a:path h="6140979" w="8187972">
                <a:moveTo>
                  <a:pt x="0" y="0"/>
                </a:moveTo>
                <a:lnTo>
                  <a:pt x="8187972" y="0"/>
                </a:lnTo>
                <a:lnTo>
                  <a:pt x="8187972" y="6140979"/>
                </a:lnTo>
                <a:lnTo>
                  <a:pt x="0" y="6140979"/>
                </a:lnTo>
                <a:lnTo>
                  <a:pt x="0" y="0"/>
                </a:lnTo>
                <a:close/>
              </a:path>
            </a:pathLst>
          </a:custGeom>
          <a:blipFill>
            <a:blip r:embed="rId7"/>
            <a:stretch>
              <a:fillRect l="0" t="0" r="0" b="0"/>
            </a:stretch>
          </a:blipFill>
        </p:spPr>
      </p:sp>
      <p:sp>
        <p:nvSpPr>
          <p:cNvPr name="TextBox 11" id="11"/>
          <p:cNvSpPr txBox="true"/>
          <p:nvPr/>
        </p:nvSpPr>
        <p:spPr>
          <a:xfrm rot="0">
            <a:off x="6126371" y="552767"/>
            <a:ext cx="10496922" cy="985521"/>
          </a:xfrm>
          <a:prstGeom prst="rect">
            <a:avLst/>
          </a:prstGeom>
        </p:spPr>
        <p:txBody>
          <a:bodyPr anchor="t" rtlCol="false" tIns="0" lIns="0" bIns="0" rIns="0">
            <a:spAutoFit/>
          </a:bodyPr>
          <a:lstStyle/>
          <a:p>
            <a:pPr algn="ctr" marL="0" indent="0" lvl="0">
              <a:lnSpc>
                <a:spcPts val="7629"/>
              </a:lnSpc>
              <a:spcBef>
                <a:spcPct val="0"/>
              </a:spcBef>
            </a:pPr>
            <a:r>
              <a:rPr lang="en-US" sz="5449">
                <a:solidFill>
                  <a:srgbClr val="000000"/>
                </a:solidFill>
                <a:latin typeface="Hatton"/>
                <a:ea typeface="Hatton"/>
                <a:cs typeface="Hatton"/>
                <a:sym typeface="Hatton"/>
              </a:rPr>
              <a:t>Building Safer Childbirth Cities</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78665" y="8975523"/>
            <a:ext cx="5627331" cy="1304817"/>
          </a:xfrm>
          <a:custGeom>
            <a:avLst/>
            <a:gdLst/>
            <a:ahLst/>
            <a:cxnLst/>
            <a:rect r="r" b="b" t="t" l="l"/>
            <a:pathLst>
              <a:path h="1304817" w="5627331">
                <a:moveTo>
                  <a:pt x="0" y="0"/>
                </a:moveTo>
                <a:lnTo>
                  <a:pt x="5627331" y="0"/>
                </a:lnTo>
                <a:lnTo>
                  <a:pt x="5627331" y="1304817"/>
                </a:lnTo>
                <a:lnTo>
                  <a:pt x="0" y="1304817"/>
                </a:lnTo>
                <a:lnTo>
                  <a:pt x="0" y="0"/>
                </a:lnTo>
                <a:close/>
              </a:path>
            </a:pathLst>
          </a:custGeom>
          <a:blipFill>
            <a:blip r:embed="rId2"/>
            <a:stretch>
              <a:fillRect l="0" t="-11610" r="0" b="-11610"/>
            </a:stretch>
          </a:blipFill>
        </p:spPr>
      </p:sp>
      <p:sp>
        <p:nvSpPr>
          <p:cNvPr name="AutoShape 3" id="3"/>
          <p:cNvSpPr/>
          <p:nvPr/>
        </p:nvSpPr>
        <p:spPr>
          <a:xfrm rot="12086">
            <a:off x="164336" y="2042232"/>
            <a:ext cx="13044568" cy="0"/>
          </a:xfrm>
          <a:prstGeom prst="line">
            <a:avLst/>
          </a:prstGeom>
          <a:ln cap="rnd" w="19050">
            <a:solidFill>
              <a:srgbClr val="ED7D31"/>
            </a:solidFill>
            <a:prstDash val="solid"/>
            <a:headEnd type="none" len="sm" w="sm"/>
            <a:tailEnd type="none" len="sm" w="sm"/>
          </a:ln>
        </p:spPr>
      </p:sp>
      <p:sp>
        <p:nvSpPr>
          <p:cNvPr name="Freeform 4" id="4"/>
          <p:cNvSpPr/>
          <p:nvPr/>
        </p:nvSpPr>
        <p:spPr>
          <a:xfrm flipH="false" flipV="false" rot="0">
            <a:off x="5266970" y="2084214"/>
            <a:ext cx="7515010" cy="7243443"/>
          </a:xfrm>
          <a:custGeom>
            <a:avLst/>
            <a:gdLst/>
            <a:ahLst/>
            <a:cxnLst/>
            <a:rect r="r" b="b" t="t" l="l"/>
            <a:pathLst>
              <a:path h="7243443" w="7515010">
                <a:moveTo>
                  <a:pt x="0" y="0"/>
                </a:moveTo>
                <a:lnTo>
                  <a:pt x="7515010" y="0"/>
                </a:lnTo>
                <a:lnTo>
                  <a:pt x="7515010" y="7243443"/>
                </a:lnTo>
                <a:lnTo>
                  <a:pt x="0" y="7243443"/>
                </a:lnTo>
                <a:lnTo>
                  <a:pt x="0" y="0"/>
                </a:lnTo>
                <a:close/>
              </a:path>
            </a:pathLst>
          </a:custGeom>
          <a:blipFill>
            <a:blip r:embed="rId3"/>
            <a:stretch>
              <a:fillRect l="0" t="0" r="0" b="0"/>
            </a:stretch>
          </a:blipFill>
        </p:spPr>
      </p:sp>
      <p:sp>
        <p:nvSpPr>
          <p:cNvPr name="TextBox 5" id="5"/>
          <p:cNvSpPr txBox="true"/>
          <p:nvPr/>
        </p:nvSpPr>
        <p:spPr>
          <a:xfrm rot="0">
            <a:off x="178665" y="647700"/>
            <a:ext cx="9795272" cy="962025"/>
          </a:xfrm>
          <a:prstGeom prst="rect">
            <a:avLst/>
          </a:prstGeom>
        </p:spPr>
        <p:txBody>
          <a:bodyPr anchor="t" rtlCol="false" tIns="0" lIns="0" bIns="0" rIns="0">
            <a:spAutoFit/>
          </a:bodyPr>
          <a:lstStyle/>
          <a:p>
            <a:pPr algn="ctr">
              <a:lnSpc>
                <a:spcPts val="7199"/>
              </a:lnSpc>
              <a:spcBef>
                <a:spcPct val="0"/>
              </a:spcBef>
            </a:pPr>
            <a:r>
              <a:rPr lang="en-US" sz="5999" spc="74">
                <a:solidFill>
                  <a:srgbClr val="000000"/>
                </a:solidFill>
                <a:latin typeface="Hatton"/>
                <a:ea typeface="Hatton"/>
                <a:cs typeface="Hatton"/>
                <a:sym typeface="Hatton"/>
              </a:rPr>
              <a:t>Hampton Roads Statistics</a:t>
            </a:r>
          </a:p>
        </p:txBody>
      </p:sp>
      <p:sp>
        <p:nvSpPr>
          <p:cNvPr name="TextBox 6" id="6"/>
          <p:cNvSpPr txBox="true"/>
          <p:nvPr/>
        </p:nvSpPr>
        <p:spPr>
          <a:xfrm rot="0">
            <a:off x="6716506" y="9735459"/>
            <a:ext cx="8874993" cy="312420"/>
          </a:xfrm>
          <a:prstGeom prst="rect">
            <a:avLst/>
          </a:prstGeom>
        </p:spPr>
        <p:txBody>
          <a:bodyPr anchor="t" rtlCol="false" tIns="0" lIns="0" bIns="0" rIns="0">
            <a:spAutoFit/>
          </a:bodyPr>
          <a:lstStyle/>
          <a:p>
            <a:pPr algn="ctr">
              <a:lnSpc>
                <a:spcPts val="2310"/>
              </a:lnSpc>
              <a:spcBef>
                <a:spcPct val="0"/>
              </a:spcBef>
            </a:pPr>
            <a:r>
              <a:rPr lang="en-US" sz="2100">
                <a:solidFill>
                  <a:srgbClr val="000000"/>
                </a:solidFill>
                <a:latin typeface="Hatton"/>
                <a:ea typeface="Hatton"/>
                <a:cs typeface="Hatton"/>
                <a:sym typeface="Hatton"/>
              </a:rPr>
              <a:t>Presented by Stephanie Spencer 2024 Confidential and Proprietary</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9040662"/>
            <a:ext cx="502191" cy="221877"/>
          </a:xfrm>
          <a:custGeom>
            <a:avLst/>
            <a:gdLst/>
            <a:ahLst/>
            <a:cxnLst/>
            <a:rect r="r" b="b" t="t" l="l"/>
            <a:pathLst>
              <a:path h="221877" w="502191">
                <a:moveTo>
                  <a:pt x="0" y="0"/>
                </a:moveTo>
                <a:lnTo>
                  <a:pt x="502191" y="0"/>
                </a:lnTo>
                <a:lnTo>
                  <a:pt x="502191" y="221877"/>
                </a:lnTo>
                <a:lnTo>
                  <a:pt x="0" y="22187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2952434" y="8714330"/>
            <a:ext cx="8115300" cy="548210"/>
            <a:chOff x="0" y="0"/>
            <a:chExt cx="10820400" cy="730946"/>
          </a:xfrm>
        </p:grpSpPr>
        <p:sp>
          <p:nvSpPr>
            <p:cNvPr name="AutoShape 4" id="4"/>
            <p:cNvSpPr/>
            <p:nvPr/>
          </p:nvSpPr>
          <p:spPr>
            <a:xfrm rot="0">
              <a:off x="0" y="0"/>
              <a:ext cx="10820400" cy="12700"/>
            </a:xfrm>
            <a:prstGeom prst="rect">
              <a:avLst/>
            </a:prstGeom>
            <a:solidFill>
              <a:srgbClr val="FBFDFF"/>
            </a:solidFill>
          </p:spPr>
        </p:sp>
        <p:sp>
          <p:nvSpPr>
            <p:cNvPr name="TextBox 5" id="5"/>
            <p:cNvSpPr txBox="true"/>
            <p:nvPr/>
          </p:nvSpPr>
          <p:spPr>
            <a:xfrm rot="0">
              <a:off x="0" y="426146"/>
              <a:ext cx="10820400" cy="304800"/>
            </a:xfrm>
            <a:prstGeom prst="rect">
              <a:avLst/>
            </a:prstGeom>
          </p:spPr>
          <p:txBody>
            <a:bodyPr anchor="t" rtlCol="false" tIns="0" lIns="0" bIns="0" rIns="0">
              <a:spAutoFit/>
            </a:bodyPr>
            <a:lstStyle/>
            <a:p>
              <a:pPr algn="l">
                <a:lnSpc>
                  <a:spcPts val="1800"/>
                </a:lnSpc>
              </a:pPr>
              <a:r>
                <a:rPr lang="en-US" sz="1500" spc="75">
                  <a:solidFill>
                    <a:srgbClr val="FBFDFF"/>
                  </a:solidFill>
                  <a:latin typeface="Assistant Regular"/>
                  <a:ea typeface="Assistant Regular"/>
                  <a:cs typeface="Assistant Regular"/>
                  <a:sym typeface="Assistant Regular"/>
                </a:rPr>
                <a:t>Urban Baby Begnnings | 2024 All Rights Reserved </a:t>
              </a:r>
            </a:p>
          </p:txBody>
        </p:sp>
      </p:grpSp>
      <p:sp>
        <p:nvSpPr>
          <p:cNvPr name="Freeform 6" id="6"/>
          <p:cNvSpPr/>
          <p:nvPr/>
        </p:nvSpPr>
        <p:spPr>
          <a:xfrm flipH="false" flipV="false" rot="0">
            <a:off x="515309" y="1401932"/>
            <a:ext cx="8628691" cy="2880627"/>
          </a:xfrm>
          <a:custGeom>
            <a:avLst/>
            <a:gdLst/>
            <a:ahLst/>
            <a:cxnLst/>
            <a:rect r="r" b="b" t="t" l="l"/>
            <a:pathLst>
              <a:path h="2880627" w="8628691">
                <a:moveTo>
                  <a:pt x="0" y="0"/>
                </a:moveTo>
                <a:lnTo>
                  <a:pt x="8628691" y="0"/>
                </a:lnTo>
                <a:lnTo>
                  <a:pt x="8628691" y="2880627"/>
                </a:lnTo>
                <a:lnTo>
                  <a:pt x="0" y="2880627"/>
                </a:lnTo>
                <a:lnTo>
                  <a:pt x="0" y="0"/>
                </a:lnTo>
                <a:close/>
              </a:path>
            </a:pathLst>
          </a:custGeom>
          <a:blipFill>
            <a:blip r:embed="rId4"/>
            <a:stretch>
              <a:fillRect l="0" t="0" r="0" b="-4959"/>
            </a:stretch>
          </a:blipFill>
        </p:spPr>
      </p:sp>
      <p:sp>
        <p:nvSpPr>
          <p:cNvPr name="Freeform 7" id="7"/>
          <p:cNvSpPr/>
          <p:nvPr/>
        </p:nvSpPr>
        <p:spPr>
          <a:xfrm flipH="false" flipV="false" rot="0">
            <a:off x="1028700" y="4381687"/>
            <a:ext cx="7780691" cy="2982722"/>
          </a:xfrm>
          <a:custGeom>
            <a:avLst/>
            <a:gdLst/>
            <a:ahLst/>
            <a:cxnLst/>
            <a:rect r="r" b="b" t="t" l="l"/>
            <a:pathLst>
              <a:path h="2982722" w="7780691">
                <a:moveTo>
                  <a:pt x="0" y="0"/>
                </a:moveTo>
                <a:lnTo>
                  <a:pt x="7780691" y="0"/>
                </a:lnTo>
                <a:lnTo>
                  <a:pt x="7780691" y="2982722"/>
                </a:lnTo>
                <a:lnTo>
                  <a:pt x="0" y="2982722"/>
                </a:lnTo>
                <a:lnTo>
                  <a:pt x="0" y="0"/>
                </a:lnTo>
                <a:close/>
              </a:path>
            </a:pathLst>
          </a:custGeom>
          <a:blipFill>
            <a:blip r:embed="rId5"/>
            <a:stretch>
              <a:fillRect l="0" t="-1527" r="-270" b="-1527"/>
            </a:stretch>
          </a:blipFill>
        </p:spPr>
      </p:sp>
      <p:sp>
        <p:nvSpPr>
          <p:cNvPr name="Freeform 8" id="8"/>
          <p:cNvSpPr/>
          <p:nvPr/>
        </p:nvSpPr>
        <p:spPr>
          <a:xfrm flipH="false" flipV="false" rot="0">
            <a:off x="1028700" y="7364409"/>
            <a:ext cx="7435306" cy="2922591"/>
          </a:xfrm>
          <a:custGeom>
            <a:avLst/>
            <a:gdLst/>
            <a:ahLst/>
            <a:cxnLst/>
            <a:rect r="r" b="b" t="t" l="l"/>
            <a:pathLst>
              <a:path h="2922591" w="7435306">
                <a:moveTo>
                  <a:pt x="0" y="0"/>
                </a:moveTo>
                <a:lnTo>
                  <a:pt x="7435306" y="0"/>
                </a:lnTo>
                <a:lnTo>
                  <a:pt x="7435306" y="2922591"/>
                </a:lnTo>
                <a:lnTo>
                  <a:pt x="0" y="2922591"/>
                </a:lnTo>
                <a:lnTo>
                  <a:pt x="0" y="0"/>
                </a:lnTo>
                <a:close/>
              </a:path>
            </a:pathLst>
          </a:custGeom>
          <a:blipFill>
            <a:blip r:embed="rId6"/>
            <a:stretch>
              <a:fillRect l="-2233" t="-3495" r="-8029" b="0"/>
            </a:stretch>
          </a:blipFill>
        </p:spPr>
      </p:sp>
      <p:sp>
        <p:nvSpPr>
          <p:cNvPr name="Freeform 9" id="9"/>
          <p:cNvSpPr/>
          <p:nvPr/>
        </p:nvSpPr>
        <p:spPr>
          <a:xfrm flipH="false" flipV="false" rot="0">
            <a:off x="9726567" y="7521173"/>
            <a:ext cx="6689770" cy="2493460"/>
          </a:xfrm>
          <a:custGeom>
            <a:avLst/>
            <a:gdLst/>
            <a:ahLst/>
            <a:cxnLst/>
            <a:rect r="r" b="b" t="t" l="l"/>
            <a:pathLst>
              <a:path h="2493460" w="6689770">
                <a:moveTo>
                  <a:pt x="0" y="0"/>
                </a:moveTo>
                <a:lnTo>
                  <a:pt x="6689771" y="0"/>
                </a:lnTo>
                <a:lnTo>
                  <a:pt x="6689771" y="2493460"/>
                </a:lnTo>
                <a:lnTo>
                  <a:pt x="0" y="2493460"/>
                </a:lnTo>
                <a:lnTo>
                  <a:pt x="0" y="0"/>
                </a:lnTo>
                <a:close/>
              </a:path>
            </a:pathLst>
          </a:custGeom>
          <a:blipFill>
            <a:blip r:embed="rId7"/>
            <a:stretch>
              <a:fillRect l="0" t="0" r="0" b="0"/>
            </a:stretch>
          </a:blipFill>
        </p:spPr>
      </p:sp>
      <p:sp>
        <p:nvSpPr>
          <p:cNvPr name="Freeform 10" id="10"/>
          <p:cNvSpPr/>
          <p:nvPr/>
        </p:nvSpPr>
        <p:spPr>
          <a:xfrm flipH="false" flipV="false" rot="0">
            <a:off x="9726567" y="4492069"/>
            <a:ext cx="6686554" cy="2962003"/>
          </a:xfrm>
          <a:custGeom>
            <a:avLst/>
            <a:gdLst/>
            <a:ahLst/>
            <a:cxnLst/>
            <a:rect r="r" b="b" t="t" l="l"/>
            <a:pathLst>
              <a:path h="2962003" w="6686554">
                <a:moveTo>
                  <a:pt x="0" y="0"/>
                </a:moveTo>
                <a:lnTo>
                  <a:pt x="6686554" y="0"/>
                </a:lnTo>
                <a:lnTo>
                  <a:pt x="6686554" y="2962003"/>
                </a:lnTo>
                <a:lnTo>
                  <a:pt x="0" y="2962003"/>
                </a:lnTo>
                <a:lnTo>
                  <a:pt x="0" y="0"/>
                </a:lnTo>
                <a:close/>
              </a:path>
            </a:pathLst>
          </a:custGeom>
          <a:blipFill>
            <a:blip r:embed="rId8"/>
            <a:stretch>
              <a:fillRect l="0" t="0" r="0" b="0"/>
            </a:stretch>
          </a:blipFill>
        </p:spPr>
      </p:sp>
      <p:sp>
        <p:nvSpPr>
          <p:cNvPr name="Freeform 11" id="11"/>
          <p:cNvSpPr/>
          <p:nvPr/>
        </p:nvSpPr>
        <p:spPr>
          <a:xfrm flipH="false" flipV="false" rot="0">
            <a:off x="9707090" y="1497676"/>
            <a:ext cx="7264412" cy="2819739"/>
          </a:xfrm>
          <a:custGeom>
            <a:avLst/>
            <a:gdLst/>
            <a:ahLst/>
            <a:cxnLst/>
            <a:rect r="r" b="b" t="t" l="l"/>
            <a:pathLst>
              <a:path h="2819739" w="7264412">
                <a:moveTo>
                  <a:pt x="0" y="0"/>
                </a:moveTo>
                <a:lnTo>
                  <a:pt x="7264412" y="0"/>
                </a:lnTo>
                <a:lnTo>
                  <a:pt x="7264412" y="2819738"/>
                </a:lnTo>
                <a:lnTo>
                  <a:pt x="0" y="2819738"/>
                </a:lnTo>
                <a:lnTo>
                  <a:pt x="0" y="0"/>
                </a:lnTo>
                <a:close/>
              </a:path>
            </a:pathLst>
          </a:custGeom>
          <a:blipFill>
            <a:blip r:embed="rId9"/>
            <a:stretch>
              <a:fillRect l="0" t="0" r="0" b="0"/>
            </a:stretch>
          </a:blipFill>
        </p:spPr>
      </p:sp>
      <p:grpSp>
        <p:nvGrpSpPr>
          <p:cNvPr name="Group 12" id="12"/>
          <p:cNvGrpSpPr/>
          <p:nvPr/>
        </p:nvGrpSpPr>
        <p:grpSpPr>
          <a:xfrm rot="0">
            <a:off x="861387" y="210225"/>
            <a:ext cx="15896009" cy="1877523"/>
            <a:chOff x="0" y="0"/>
            <a:chExt cx="21194678" cy="2503364"/>
          </a:xfrm>
        </p:grpSpPr>
        <p:sp>
          <p:nvSpPr>
            <p:cNvPr name="TextBox 13" id="13"/>
            <p:cNvSpPr txBox="true"/>
            <p:nvPr/>
          </p:nvSpPr>
          <p:spPr>
            <a:xfrm rot="0">
              <a:off x="0" y="0"/>
              <a:ext cx="21194678" cy="1012155"/>
            </a:xfrm>
            <a:prstGeom prst="rect">
              <a:avLst/>
            </a:prstGeom>
          </p:spPr>
          <p:txBody>
            <a:bodyPr anchor="t" rtlCol="false" tIns="0" lIns="0" bIns="0" rIns="0">
              <a:spAutoFit/>
            </a:bodyPr>
            <a:lstStyle/>
            <a:p>
              <a:pPr algn="l">
                <a:lnSpc>
                  <a:spcPts val="5525"/>
                </a:lnSpc>
              </a:pPr>
              <a:r>
                <a:rPr lang="en-US" sz="5022">
                  <a:solidFill>
                    <a:srgbClr val="053D57"/>
                  </a:solidFill>
                  <a:latin typeface="Hatton"/>
                  <a:ea typeface="Hatton"/>
                  <a:cs typeface="Hatton"/>
                  <a:sym typeface="Hatton"/>
                </a:rPr>
                <a:t>Maternal  Mortality Review Team (MMRT) Reports </a:t>
              </a:r>
            </a:p>
          </p:txBody>
        </p:sp>
        <p:sp>
          <p:nvSpPr>
            <p:cNvPr name="TextBox 14" id="14"/>
            <p:cNvSpPr txBox="true"/>
            <p:nvPr/>
          </p:nvSpPr>
          <p:spPr>
            <a:xfrm rot="0">
              <a:off x="0" y="1416104"/>
              <a:ext cx="21194678" cy="321863"/>
            </a:xfrm>
            <a:prstGeom prst="rect">
              <a:avLst/>
            </a:prstGeom>
          </p:spPr>
          <p:txBody>
            <a:bodyPr anchor="t" rtlCol="false" tIns="0" lIns="0" bIns="0" rIns="0">
              <a:spAutoFit/>
            </a:bodyPr>
            <a:lstStyle/>
            <a:p>
              <a:pPr algn="l">
                <a:lnSpc>
                  <a:spcPts val="1909"/>
                </a:lnSpc>
              </a:pPr>
            </a:p>
          </p:txBody>
        </p:sp>
        <p:sp>
          <p:nvSpPr>
            <p:cNvPr name="TextBox 15" id="15"/>
            <p:cNvSpPr txBox="true"/>
            <p:nvPr/>
          </p:nvSpPr>
          <p:spPr>
            <a:xfrm rot="0">
              <a:off x="0" y="2094292"/>
              <a:ext cx="21194678" cy="409072"/>
            </a:xfrm>
            <a:prstGeom prst="rect">
              <a:avLst/>
            </a:prstGeom>
          </p:spPr>
          <p:txBody>
            <a:bodyPr anchor="t" rtlCol="false" tIns="0" lIns="0" bIns="0" rIns="0">
              <a:spAutoFit/>
            </a:bodyPr>
            <a:lstStyle/>
            <a:p>
              <a:pPr algn="l">
                <a:lnSpc>
                  <a:spcPts val="2740"/>
                </a:lnSpc>
              </a:pPr>
            </a:p>
          </p:txBody>
        </p:sp>
      </p:grpSp>
      <p:sp>
        <p:nvSpPr>
          <p:cNvPr name="TextBox 16" id="16"/>
          <p:cNvSpPr txBox="true"/>
          <p:nvPr/>
        </p:nvSpPr>
        <p:spPr>
          <a:xfrm rot="0">
            <a:off x="1028700" y="714250"/>
            <a:ext cx="502191" cy="314450"/>
          </a:xfrm>
          <a:prstGeom prst="rect">
            <a:avLst/>
          </a:prstGeom>
        </p:spPr>
        <p:txBody>
          <a:bodyPr anchor="t" rtlCol="false" tIns="0" lIns="0" bIns="0" rIns="0">
            <a:spAutoFit/>
          </a:bodyPr>
          <a:lstStyle/>
          <a:p>
            <a:pPr algn="l" marL="0" indent="0" lvl="0">
              <a:lnSpc>
                <a:spcPts val="2310"/>
              </a:lnSpc>
              <a:spcBef>
                <a:spcPct val="0"/>
              </a:spcBef>
            </a:pPr>
            <a:r>
              <a:rPr lang="en-US" sz="2100">
                <a:solidFill>
                  <a:srgbClr val="FBFDFF"/>
                </a:solidFill>
                <a:latin typeface="Hatton"/>
                <a:ea typeface="Hatton"/>
                <a:cs typeface="Hatton"/>
                <a:sym typeface="Hatton"/>
              </a:rPr>
              <a:t>02</a:t>
            </a:r>
          </a:p>
        </p:txBody>
      </p:sp>
      <p:sp>
        <p:nvSpPr>
          <p:cNvPr name="TextBox 17" id="17"/>
          <p:cNvSpPr txBox="true"/>
          <p:nvPr/>
        </p:nvSpPr>
        <p:spPr>
          <a:xfrm rot="0">
            <a:off x="4486143" y="1072787"/>
            <a:ext cx="990526" cy="344805"/>
          </a:xfrm>
          <a:prstGeom prst="rect">
            <a:avLst/>
          </a:prstGeom>
        </p:spPr>
        <p:txBody>
          <a:bodyPr anchor="t" rtlCol="false" tIns="0" lIns="0" bIns="0" rIns="0">
            <a:spAutoFit/>
          </a:bodyPr>
          <a:lstStyle/>
          <a:p>
            <a:pPr algn="ctr" marL="0" indent="0" lvl="0">
              <a:lnSpc>
                <a:spcPts val="2520"/>
              </a:lnSpc>
              <a:spcBef>
                <a:spcPct val="0"/>
              </a:spcBef>
            </a:pPr>
            <a:r>
              <a:rPr lang="en-US" sz="1800">
                <a:solidFill>
                  <a:srgbClr val="000000"/>
                </a:solidFill>
                <a:latin typeface="Times New Roman"/>
                <a:ea typeface="Times New Roman"/>
                <a:cs typeface="Times New Roman"/>
                <a:sym typeface="Times New Roman"/>
              </a:rPr>
              <a:t>1999-2012</a:t>
            </a:r>
          </a:p>
        </p:txBody>
      </p:sp>
      <p:sp>
        <p:nvSpPr>
          <p:cNvPr name="TextBox 18" id="18"/>
          <p:cNvSpPr txBox="true"/>
          <p:nvPr/>
        </p:nvSpPr>
        <p:spPr>
          <a:xfrm rot="0">
            <a:off x="13339296" y="1072787"/>
            <a:ext cx="457200" cy="344805"/>
          </a:xfrm>
          <a:prstGeom prst="rect">
            <a:avLst/>
          </a:prstGeom>
        </p:spPr>
        <p:txBody>
          <a:bodyPr anchor="t" rtlCol="false" tIns="0" lIns="0" bIns="0" rIns="0">
            <a:spAutoFit/>
          </a:bodyPr>
          <a:lstStyle/>
          <a:p>
            <a:pPr algn="ctr" marL="0" indent="0" lvl="0">
              <a:lnSpc>
                <a:spcPts val="2520"/>
              </a:lnSpc>
              <a:spcBef>
                <a:spcPct val="0"/>
              </a:spcBef>
            </a:pPr>
            <a:r>
              <a:rPr lang="en-US" sz="1800">
                <a:solidFill>
                  <a:srgbClr val="000000"/>
                </a:solidFill>
                <a:latin typeface="Times New Roman"/>
                <a:ea typeface="Times New Roman"/>
                <a:cs typeface="Times New Roman"/>
                <a:sym typeface="Times New Roman"/>
              </a:rPr>
              <a:t>2018</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DFDFD"/>
        </a:solidFill>
      </p:bgPr>
    </p:bg>
    <p:spTree>
      <p:nvGrpSpPr>
        <p:cNvPr id="1" name=""/>
        <p:cNvGrpSpPr/>
        <p:nvPr/>
      </p:nvGrpSpPr>
      <p:grpSpPr>
        <a:xfrm>
          <a:off x="0" y="0"/>
          <a:ext cx="0" cy="0"/>
          <a:chOff x="0" y="0"/>
          <a:chExt cx="0" cy="0"/>
        </a:xfrm>
      </p:grpSpPr>
      <p:sp>
        <p:nvSpPr>
          <p:cNvPr name="Freeform 2" id="2"/>
          <p:cNvSpPr/>
          <p:nvPr/>
        </p:nvSpPr>
        <p:spPr>
          <a:xfrm flipH="false" flipV="false" rot="0">
            <a:off x="15366947" y="364955"/>
            <a:ext cx="2399985" cy="2399985"/>
          </a:xfrm>
          <a:custGeom>
            <a:avLst/>
            <a:gdLst/>
            <a:ahLst/>
            <a:cxnLst/>
            <a:rect r="r" b="b" t="t" l="l"/>
            <a:pathLst>
              <a:path h="2399985" w="2399985">
                <a:moveTo>
                  <a:pt x="0" y="0"/>
                </a:moveTo>
                <a:lnTo>
                  <a:pt x="2399986" y="0"/>
                </a:lnTo>
                <a:lnTo>
                  <a:pt x="2399986" y="2399985"/>
                </a:lnTo>
                <a:lnTo>
                  <a:pt x="0" y="2399985"/>
                </a:lnTo>
                <a:lnTo>
                  <a:pt x="0" y="0"/>
                </a:lnTo>
                <a:close/>
              </a:path>
            </a:pathLst>
          </a:custGeom>
          <a:blipFill>
            <a:blip r:embed="rId2"/>
            <a:stretch>
              <a:fillRect l="0" t="0" r="0" b="0"/>
            </a:stretch>
          </a:blipFill>
        </p:spPr>
      </p:sp>
      <p:sp>
        <p:nvSpPr>
          <p:cNvPr name="TextBox 3" id="3"/>
          <p:cNvSpPr txBox="true"/>
          <p:nvPr/>
        </p:nvSpPr>
        <p:spPr>
          <a:xfrm rot="0">
            <a:off x="5582897" y="4473575"/>
            <a:ext cx="10452374" cy="669925"/>
          </a:xfrm>
          <a:prstGeom prst="rect">
            <a:avLst/>
          </a:prstGeom>
        </p:spPr>
        <p:txBody>
          <a:bodyPr anchor="t" rtlCol="false" tIns="0" lIns="0" bIns="0" rIns="0">
            <a:spAutoFit/>
          </a:bodyPr>
          <a:lstStyle/>
          <a:p>
            <a:pPr algn="l">
              <a:lnSpc>
                <a:spcPts val="5599"/>
              </a:lnSpc>
            </a:pPr>
            <a:r>
              <a:rPr lang="en-US" sz="3999" spc="799">
                <a:solidFill>
                  <a:srgbClr val="504C44"/>
                </a:solidFill>
                <a:latin typeface="Baskerville Display PT"/>
                <a:ea typeface="Baskerville Display PT"/>
                <a:cs typeface="Baskerville Display PT"/>
                <a:sym typeface="Baskerville Display PT"/>
              </a:rPr>
              <a:t>INTERNAL DATA</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BFDFF"/>
        </a:solidFill>
      </p:bgPr>
    </p:bg>
    <p:spTree>
      <p:nvGrpSpPr>
        <p:cNvPr id="1" name=""/>
        <p:cNvGrpSpPr/>
        <p:nvPr/>
      </p:nvGrpSpPr>
      <p:grpSpPr>
        <a:xfrm>
          <a:off x="0" y="0"/>
          <a:ext cx="0" cy="0"/>
          <a:chOff x="0" y="0"/>
          <a:chExt cx="0" cy="0"/>
        </a:xfrm>
      </p:grpSpPr>
      <p:grpSp>
        <p:nvGrpSpPr>
          <p:cNvPr name="Group 2" id="2"/>
          <p:cNvGrpSpPr/>
          <p:nvPr/>
        </p:nvGrpSpPr>
        <p:grpSpPr>
          <a:xfrm rot="0">
            <a:off x="2997260" y="8710090"/>
            <a:ext cx="8115300" cy="548210"/>
            <a:chOff x="0" y="0"/>
            <a:chExt cx="10820400" cy="730946"/>
          </a:xfrm>
        </p:grpSpPr>
        <p:sp>
          <p:nvSpPr>
            <p:cNvPr name="AutoShape 3" id="3"/>
            <p:cNvSpPr/>
            <p:nvPr/>
          </p:nvSpPr>
          <p:spPr>
            <a:xfrm rot="0">
              <a:off x="0" y="0"/>
              <a:ext cx="10820400" cy="12700"/>
            </a:xfrm>
            <a:prstGeom prst="rect">
              <a:avLst/>
            </a:prstGeom>
            <a:solidFill>
              <a:srgbClr val="FBFDFF"/>
            </a:solidFill>
          </p:spPr>
        </p:sp>
        <p:sp>
          <p:nvSpPr>
            <p:cNvPr name="TextBox 4" id="4"/>
            <p:cNvSpPr txBox="true"/>
            <p:nvPr/>
          </p:nvSpPr>
          <p:spPr>
            <a:xfrm rot="0">
              <a:off x="0" y="426146"/>
              <a:ext cx="10820400" cy="304800"/>
            </a:xfrm>
            <a:prstGeom prst="rect">
              <a:avLst/>
            </a:prstGeom>
          </p:spPr>
          <p:txBody>
            <a:bodyPr anchor="t" rtlCol="false" tIns="0" lIns="0" bIns="0" rIns="0">
              <a:spAutoFit/>
            </a:bodyPr>
            <a:lstStyle/>
            <a:p>
              <a:pPr algn="l">
                <a:lnSpc>
                  <a:spcPts val="1800"/>
                </a:lnSpc>
              </a:pPr>
              <a:r>
                <a:rPr lang="en-US" sz="1500" spc="75">
                  <a:solidFill>
                    <a:srgbClr val="053D57"/>
                  </a:solidFill>
                  <a:latin typeface="Assistant Regular"/>
                  <a:ea typeface="Assistant Regular"/>
                  <a:cs typeface="Assistant Regular"/>
                  <a:sym typeface="Assistant Regular"/>
                </a:rPr>
                <a:t>Urban Baby Beginnings | 2024 All Rights Reserved </a:t>
              </a:r>
            </a:p>
          </p:txBody>
        </p:sp>
      </p:grpSp>
      <p:sp>
        <p:nvSpPr>
          <p:cNvPr name="Freeform 5" id="5"/>
          <p:cNvSpPr/>
          <p:nvPr/>
        </p:nvSpPr>
        <p:spPr>
          <a:xfrm flipH="false" flipV="false" rot="0">
            <a:off x="1028700" y="9040662"/>
            <a:ext cx="502191" cy="221877"/>
          </a:xfrm>
          <a:custGeom>
            <a:avLst/>
            <a:gdLst/>
            <a:ahLst/>
            <a:cxnLst/>
            <a:rect r="r" b="b" t="t" l="l"/>
            <a:pathLst>
              <a:path h="221877" w="502191">
                <a:moveTo>
                  <a:pt x="0" y="0"/>
                </a:moveTo>
                <a:lnTo>
                  <a:pt x="502191" y="0"/>
                </a:lnTo>
                <a:lnTo>
                  <a:pt x="502191" y="221877"/>
                </a:lnTo>
                <a:lnTo>
                  <a:pt x="0" y="22187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1112560" y="3183245"/>
            <a:ext cx="6394478" cy="3448276"/>
          </a:xfrm>
          <a:custGeom>
            <a:avLst/>
            <a:gdLst/>
            <a:ahLst/>
            <a:cxnLst/>
            <a:rect r="r" b="b" t="t" l="l"/>
            <a:pathLst>
              <a:path h="3448276" w="6394478">
                <a:moveTo>
                  <a:pt x="0" y="0"/>
                </a:moveTo>
                <a:lnTo>
                  <a:pt x="6394479" y="0"/>
                </a:lnTo>
                <a:lnTo>
                  <a:pt x="6394479" y="3448277"/>
                </a:lnTo>
                <a:lnTo>
                  <a:pt x="0" y="3448277"/>
                </a:lnTo>
                <a:lnTo>
                  <a:pt x="0" y="0"/>
                </a:lnTo>
                <a:close/>
              </a:path>
            </a:pathLst>
          </a:custGeom>
          <a:blipFill>
            <a:blip r:embed="rId4"/>
            <a:stretch>
              <a:fillRect l="0" t="0" r="0" b="-4309"/>
            </a:stretch>
          </a:blipFill>
        </p:spPr>
      </p:sp>
      <p:sp>
        <p:nvSpPr>
          <p:cNvPr name="TextBox 7" id="7"/>
          <p:cNvSpPr txBox="true"/>
          <p:nvPr/>
        </p:nvSpPr>
        <p:spPr>
          <a:xfrm rot="0">
            <a:off x="2186595" y="1014614"/>
            <a:ext cx="7646271" cy="8396820"/>
          </a:xfrm>
          <a:prstGeom prst="rect">
            <a:avLst/>
          </a:prstGeom>
        </p:spPr>
        <p:txBody>
          <a:bodyPr anchor="t" rtlCol="false" tIns="0" lIns="0" bIns="0" rIns="0">
            <a:spAutoFit/>
          </a:bodyPr>
          <a:lstStyle/>
          <a:p>
            <a:pPr algn="l">
              <a:lnSpc>
                <a:spcPts val="5121"/>
              </a:lnSpc>
            </a:pPr>
          </a:p>
          <a:p>
            <a:pPr algn="l">
              <a:lnSpc>
                <a:spcPts val="5451"/>
              </a:lnSpc>
            </a:pPr>
          </a:p>
          <a:p>
            <a:pPr algn="l" marL="421481" indent="-210741" lvl="1">
              <a:lnSpc>
                <a:spcPts val="2147"/>
              </a:lnSpc>
              <a:buFont typeface="Arial"/>
              <a:buChar char="•"/>
            </a:pPr>
            <a:r>
              <a:rPr lang="en-US" sz="1952" u="sng">
                <a:solidFill>
                  <a:srgbClr val="053D57"/>
                </a:solidFill>
                <a:latin typeface="Assistant Regular"/>
                <a:ea typeface="Assistant Regular"/>
                <a:cs typeface="Assistant Regular"/>
                <a:sym typeface="Assistant Regular"/>
              </a:rPr>
              <a:t>Develop public-private partnerships to implement place-based community-partnered change models in areas with the highest maternal and infant morbidity and mortality, and then expand to every community across the state. </a:t>
            </a:r>
          </a:p>
          <a:p>
            <a:pPr algn="l" marL="421481" indent="-210741" lvl="1">
              <a:lnSpc>
                <a:spcPts val="2147"/>
              </a:lnSpc>
              <a:buFont typeface="Arial"/>
              <a:buChar char="•"/>
            </a:pPr>
            <a:r>
              <a:rPr lang="en-US" sz="1952">
                <a:solidFill>
                  <a:srgbClr val="053D57"/>
                </a:solidFill>
                <a:latin typeface="Assistant Regular"/>
                <a:ea typeface="Assistant Regular"/>
                <a:cs typeface="Assistant Regular"/>
                <a:sym typeface="Assistant Regular"/>
              </a:rPr>
              <a:t>Develop a proposal for a state maternal health innovation (MHI) program through the federal health resources &amp; services administration (HRSA) to support state planning and infrastructure.</a:t>
            </a:r>
          </a:p>
          <a:p>
            <a:pPr algn="l" marL="421481" indent="-210741" lvl="1">
              <a:lnSpc>
                <a:spcPts val="2147"/>
              </a:lnSpc>
              <a:buFont typeface="Arial"/>
              <a:buChar char="•"/>
            </a:pPr>
            <a:r>
              <a:rPr lang="en-US" sz="1952">
                <a:solidFill>
                  <a:srgbClr val="053D57"/>
                </a:solidFill>
                <a:latin typeface="Assistant Regular"/>
                <a:ea typeface="Assistant Regular"/>
                <a:cs typeface="Assistant Regular"/>
                <a:sym typeface="Assistant Regular"/>
              </a:rPr>
              <a:t>Expand evidence-based home visiting programs.</a:t>
            </a:r>
          </a:p>
          <a:p>
            <a:pPr algn="l" marL="421481" indent="-210741" lvl="1">
              <a:lnSpc>
                <a:spcPts val="2147"/>
              </a:lnSpc>
              <a:buFont typeface="Arial"/>
              <a:buChar char="•"/>
            </a:pPr>
            <a:r>
              <a:rPr lang="en-US" sz="1952">
                <a:solidFill>
                  <a:srgbClr val="053D57"/>
                </a:solidFill>
                <a:latin typeface="Assistant Regular"/>
                <a:ea typeface="Assistant Regular"/>
                <a:cs typeface="Assistant Regular"/>
                <a:sym typeface="Assistant Regular"/>
              </a:rPr>
              <a:t>Invest in programs that provide moms with low-income prenatal care, safe and affordable housing and access to nutritious food, and enhance access to reliable and safe public transportation.   </a:t>
            </a:r>
          </a:p>
          <a:p>
            <a:pPr algn="l" marL="421481" indent="-210741" lvl="1">
              <a:lnSpc>
                <a:spcPts val="2147"/>
              </a:lnSpc>
              <a:buFont typeface="Arial"/>
              <a:buChar char="•"/>
            </a:pPr>
            <a:r>
              <a:rPr lang="en-US" sz="1952">
                <a:solidFill>
                  <a:srgbClr val="053D57"/>
                </a:solidFill>
                <a:latin typeface="Assistant Regular"/>
                <a:ea typeface="Assistant Regular"/>
                <a:cs typeface="Assistant Regular"/>
                <a:sym typeface="Assistant Regular"/>
              </a:rPr>
              <a:t>Develop certifications and allow Medicaid funding for perinatal peer support models.  </a:t>
            </a:r>
          </a:p>
          <a:p>
            <a:pPr algn="l" marL="421481" indent="-210741" lvl="1">
              <a:lnSpc>
                <a:spcPts val="2147"/>
              </a:lnSpc>
              <a:buFont typeface="Arial"/>
              <a:buChar char="•"/>
            </a:pPr>
            <a:r>
              <a:rPr lang="en-US" sz="1952">
                <a:solidFill>
                  <a:srgbClr val="053D57"/>
                </a:solidFill>
                <a:latin typeface="Assistant Regular"/>
                <a:ea typeface="Assistant Regular"/>
                <a:cs typeface="Assistant Regular"/>
                <a:sym typeface="Assistant Regular"/>
              </a:rPr>
              <a:t>Promote the benefits of midwifery and community doula models of care. </a:t>
            </a:r>
          </a:p>
          <a:p>
            <a:pPr algn="l" marL="421481" indent="-210741" lvl="1">
              <a:lnSpc>
                <a:spcPts val="2147"/>
              </a:lnSpc>
              <a:buFont typeface="Arial"/>
              <a:buChar char="•"/>
            </a:pPr>
            <a:r>
              <a:rPr lang="en-US" sz="1952">
                <a:solidFill>
                  <a:srgbClr val="053D57"/>
                </a:solidFill>
                <a:latin typeface="Assistant Regular"/>
                <a:ea typeface="Assistant Regular"/>
                <a:cs typeface="Assistant Regular"/>
                <a:sym typeface="Assistant Regular"/>
              </a:rPr>
              <a:t>Strengthen the community health worker (CHW) workforce through certification and increased access to training. </a:t>
            </a:r>
          </a:p>
          <a:p>
            <a:pPr algn="l" marL="421481" indent="-210741" lvl="1">
              <a:lnSpc>
                <a:spcPts val="2147"/>
              </a:lnSpc>
              <a:buFont typeface="Arial"/>
              <a:buChar char="•"/>
            </a:pPr>
            <a:r>
              <a:rPr lang="en-US" sz="1952">
                <a:solidFill>
                  <a:srgbClr val="053D57"/>
                </a:solidFill>
                <a:latin typeface="Assistant Regular"/>
                <a:ea typeface="Assistant Regular"/>
                <a:cs typeface="Assistant Regular"/>
                <a:sym typeface="Assistant Regular"/>
              </a:rPr>
              <a:t>Support a statewide campaign to raise awareness of statistics, resources, and life-threatening signs during and after pregnancy.  </a:t>
            </a:r>
          </a:p>
          <a:p>
            <a:pPr algn="l" marL="421481" indent="-210741" lvl="1">
              <a:lnSpc>
                <a:spcPts val="2147"/>
              </a:lnSpc>
              <a:buFont typeface="Arial"/>
              <a:buChar char="•"/>
            </a:pPr>
            <a:r>
              <a:rPr lang="en-US" sz="1952">
                <a:solidFill>
                  <a:srgbClr val="053D57"/>
                </a:solidFill>
                <a:latin typeface="Assistant Regular"/>
                <a:ea typeface="Assistant Regular"/>
                <a:cs typeface="Assistant Regular"/>
                <a:sym typeface="Assistant Regular"/>
              </a:rPr>
              <a:t>Implement prenatal and postpartum patient safety bundles to address ongoing quality improvement. </a:t>
            </a:r>
          </a:p>
          <a:p>
            <a:pPr algn="l" marL="421481" indent="-210741" lvl="1">
              <a:lnSpc>
                <a:spcPts val="2147"/>
              </a:lnSpc>
              <a:buFont typeface="Arial"/>
              <a:buChar char="•"/>
            </a:pPr>
            <a:r>
              <a:rPr lang="en-US" sz="1952">
                <a:solidFill>
                  <a:srgbClr val="053D57"/>
                </a:solidFill>
                <a:latin typeface="Assistant Regular"/>
                <a:ea typeface="Assistant Regular"/>
                <a:cs typeface="Assistant Regular"/>
                <a:sym typeface="Assistant Regular"/>
              </a:rPr>
              <a:t>Ensure access to comprehensive evidence-based childbirth education for all Medicaid beneficiaries as part of standard prenatal care. </a:t>
            </a:r>
          </a:p>
          <a:p>
            <a:pPr algn="l">
              <a:lnSpc>
                <a:spcPts val="2395"/>
              </a:lnSpc>
            </a:pPr>
          </a:p>
          <a:p>
            <a:pPr algn="l">
              <a:lnSpc>
                <a:spcPts val="2395"/>
              </a:lnSpc>
            </a:pPr>
          </a:p>
          <a:p>
            <a:pPr algn="l">
              <a:lnSpc>
                <a:spcPts val="2395"/>
              </a:lnSpc>
            </a:pPr>
          </a:p>
        </p:txBody>
      </p:sp>
      <p:sp>
        <p:nvSpPr>
          <p:cNvPr name="Freeform 8" id="8"/>
          <p:cNvSpPr/>
          <p:nvPr/>
        </p:nvSpPr>
        <p:spPr>
          <a:xfrm flipH="false" flipV="false" rot="0">
            <a:off x="15107053" y="342907"/>
            <a:ext cx="2399985" cy="2399985"/>
          </a:xfrm>
          <a:custGeom>
            <a:avLst/>
            <a:gdLst/>
            <a:ahLst/>
            <a:cxnLst/>
            <a:rect r="r" b="b" t="t" l="l"/>
            <a:pathLst>
              <a:path h="2399985" w="2399985">
                <a:moveTo>
                  <a:pt x="0" y="0"/>
                </a:moveTo>
                <a:lnTo>
                  <a:pt x="2399986" y="0"/>
                </a:lnTo>
                <a:lnTo>
                  <a:pt x="2399986" y="2399985"/>
                </a:lnTo>
                <a:lnTo>
                  <a:pt x="0" y="2399985"/>
                </a:lnTo>
                <a:lnTo>
                  <a:pt x="0" y="0"/>
                </a:lnTo>
                <a:close/>
              </a:path>
            </a:pathLst>
          </a:custGeom>
          <a:blipFill>
            <a:blip r:embed="rId5"/>
            <a:stretch>
              <a:fillRect l="0" t="0" r="0" b="0"/>
            </a:stretch>
          </a:blipFill>
        </p:spPr>
      </p:sp>
      <p:sp>
        <p:nvSpPr>
          <p:cNvPr name="TextBox 9" id="9"/>
          <p:cNvSpPr txBox="true"/>
          <p:nvPr/>
        </p:nvSpPr>
        <p:spPr>
          <a:xfrm rot="0">
            <a:off x="4273285" y="904875"/>
            <a:ext cx="8868966" cy="801371"/>
          </a:xfrm>
          <a:prstGeom prst="rect">
            <a:avLst/>
          </a:prstGeom>
        </p:spPr>
        <p:txBody>
          <a:bodyPr anchor="t" rtlCol="false" tIns="0" lIns="0" bIns="0" rIns="0">
            <a:spAutoFit/>
          </a:bodyPr>
          <a:lstStyle/>
          <a:p>
            <a:pPr algn="ctr">
              <a:lnSpc>
                <a:spcPts val="6229"/>
              </a:lnSpc>
            </a:pPr>
            <a:r>
              <a:rPr lang="en-US" sz="4449">
                <a:solidFill>
                  <a:srgbClr val="053D57"/>
                </a:solidFill>
                <a:latin typeface="Hatton"/>
                <a:ea typeface="Hatton"/>
                <a:cs typeface="Hatton"/>
                <a:sym typeface="Hatton"/>
              </a:rPr>
              <a:t>National Governor’s Association</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6757109" y="9036423"/>
            <a:ext cx="502191" cy="221877"/>
          </a:xfrm>
          <a:custGeom>
            <a:avLst/>
            <a:gdLst/>
            <a:ahLst/>
            <a:cxnLst/>
            <a:rect r="r" b="b" t="t" l="l"/>
            <a:pathLst>
              <a:path h="221877" w="502191">
                <a:moveTo>
                  <a:pt x="0" y="0"/>
                </a:moveTo>
                <a:lnTo>
                  <a:pt x="502191" y="0"/>
                </a:lnTo>
                <a:lnTo>
                  <a:pt x="502191" y="221877"/>
                </a:lnTo>
                <a:lnTo>
                  <a:pt x="0" y="22187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409700" y="8710090"/>
            <a:ext cx="8115300" cy="548210"/>
            <a:chOff x="0" y="0"/>
            <a:chExt cx="10820400" cy="730946"/>
          </a:xfrm>
        </p:grpSpPr>
        <p:sp>
          <p:nvSpPr>
            <p:cNvPr name="AutoShape 4" id="4"/>
            <p:cNvSpPr/>
            <p:nvPr/>
          </p:nvSpPr>
          <p:spPr>
            <a:xfrm rot="0">
              <a:off x="0" y="0"/>
              <a:ext cx="10820400" cy="12700"/>
            </a:xfrm>
            <a:prstGeom prst="rect">
              <a:avLst/>
            </a:prstGeom>
            <a:solidFill>
              <a:srgbClr val="053D57"/>
            </a:solidFill>
          </p:spPr>
        </p:sp>
        <p:sp>
          <p:nvSpPr>
            <p:cNvPr name="TextBox 5" id="5"/>
            <p:cNvSpPr txBox="true"/>
            <p:nvPr/>
          </p:nvSpPr>
          <p:spPr>
            <a:xfrm rot="0">
              <a:off x="0" y="426146"/>
              <a:ext cx="10820400" cy="304800"/>
            </a:xfrm>
            <a:prstGeom prst="rect">
              <a:avLst/>
            </a:prstGeom>
          </p:spPr>
          <p:txBody>
            <a:bodyPr anchor="t" rtlCol="false" tIns="0" lIns="0" bIns="0" rIns="0">
              <a:spAutoFit/>
            </a:bodyPr>
            <a:lstStyle/>
            <a:p>
              <a:pPr algn="l">
                <a:lnSpc>
                  <a:spcPts val="1800"/>
                </a:lnSpc>
              </a:pPr>
              <a:r>
                <a:rPr lang="en-US" sz="1500" spc="75">
                  <a:solidFill>
                    <a:srgbClr val="053D57"/>
                  </a:solidFill>
                  <a:latin typeface="Assistant Regular"/>
                  <a:ea typeface="Assistant Regular"/>
                  <a:cs typeface="Assistant Regular"/>
                  <a:sym typeface="Assistant Regular"/>
                </a:rPr>
                <a:t>Urban Baby Beginnings | 2024 All Rights Reserved</a:t>
              </a:r>
            </a:p>
          </p:txBody>
        </p:sp>
      </p:grpSp>
      <p:grpSp>
        <p:nvGrpSpPr>
          <p:cNvPr name="Group 6" id="6"/>
          <p:cNvGrpSpPr/>
          <p:nvPr/>
        </p:nvGrpSpPr>
        <p:grpSpPr>
          <a:xfrm rot="0">
            <a:off x="1885457" y="699866"/>
            <a:ext cx="8173205" cy="10365124"/>
            <a:chOff x="0" y="0"/>
            <a:chExt cx="10897606" cy="13820165"/>
          </a:xfrm>
        </p:grpSpPr>
        <p:sp>
          <p:nvSpPr>
            <p:cNvPr name="TextBox 7" id="7"/>
            <p:cNvSpPr txBox="true"/>
            <p:nvPr/>
          </p:nvSpPr>
          <p:spPr>
            <a:xfrm rot="0">
              <a:off x="0" y="1688976"/>
              <a:ext cx="10897606" cy="11011900"/>
            </a:xfrm>
            <a:prstGeom prst="rect">
              <a:avLst/>
            </a:prstGeom>
          </p:spPr>
          <p:txBody>
            <a:bodyPr anchor="t" rtlCol="false" tIns="0" lIns="0" bIns="0" rIns="0">
              <a:spAutoFit/>
            </a:bodyPr>
            <a:lstStyle/>
            <a:p>
              <a:pPr algn="l">
                <a:lnSpc>
                  <a:spcPts val="2319"/>
                </a:lnSpc>
              </a:pPr>
              <a:r>
                <a:rPr lang="en-US" sz="2109">
                  <a:solidFill>
                    <a:srgbClr val="053D57"/>
                  </a:solidFill>
                  <a:latin typeface="Hatton"/>
                  <a:ea typeface="Hatton"/>
                  <a:cs typeface="Hatton"/>
                  <a:sym typeface="Hatton"/>
                </a:rPr>
                <a:t>“Implementing policies that facilitate the coordination of care and patient navigation, inclusive of the identification of barriers </a:t>
              </a:r>
              <a:r>
                <a:rPr lang="en-US" sz="2109">
                  <a:solidFill>
                    <a:srgbClr val="053D57"/>
                  </a:solidFill>
                  <a:latin typeface="Hatton"/>
                  <a:ea typeface="Hatton"/>
                  <a:cs typeface="Hatton"/>
                  <a:sym typeface="Hatton"/>
                </a:rPr>
                <a:t>to care and the provision of referrals to community resources to address the identified barriers,</a:t>
              </a:r>
            </a:p>
            <a:p>
              <a:pPr algn="l">
                <a:lnSpc>
                  <a:spcPts val="2319"/>
                </a:lnSpc>
              </a:pPr>
              <a:r>
                <a:rPr lang="en-US" sz="2109">
                  <a:solidFill>
                    <a:srgbClr val="053D57"/>
                  </a:solidFill>
                  <a:latin typeface="Hatton"/>
                  <a:ea typeface="Hatton"/>
                  <a:cs typeface="Hatton"/>
                  <a:sym typeface="Hatton"/>
                </a:rPr>
                <a:t>is important.” (MMRT 2019)</a:t>
              </a:r>
            </a:p>
            <a:p>
              <a:pPr algn="l">
                <a:lnSpc>
                  <a:spcPts val="2319"/>
                </a:lnSpc>
              </a:pPr>
            </a:p>
            <a:p>
              <a:pPr algn="l">
                <a:lnSpc>
                  <a:spcPts val="2319"/>
                </a:lnSpc>
              </a:pPr>
              <a:r>
                <a:rPr lang="en-US" sz="2109">
                  <a:solidFill>
                    <a:srgbClr val="053D57"/>
                  </a:solidFill>
                  <a:latin typeface="Hatton"/>
                  <a:ea typeface="Hatton"/>
                  <a:cs typeface="Hatton"/>
                  <a:sym typeface="Hatton"/>
                </a:rPr>
                <a:t>“Maternal and child health experts have identified the</a:t>
              </a:r>
            </a:p>
            <a:p>
              <a:pPr algn="l">
                <a:lnSpc>
                  <a:spcPts val="2319"/>
                </a:lnSpc>
              </a:pPr>
              <a:r>
                <a:rPr lang="en-US" sz="2109">
                  <a:solidFill>
                    <a:srgbClr val="053D57"/>
                  </a:solidFill>
                  <a:latin typeface="Hatton"/>
                  <a:ea typeface="Hatton"/>
                  <a:cs typeface="Hatton"/>
                  <a:sym typeface="Hatton"/>
                </a:rPr>
                <a:t>receipt of coordinated, collaborative, high-touch care (facilitated by case management and maternal health homes) for all perinatal persons as essential... All perinatal care should ideally take place in a “maternal health home” or “women’s health home” and should have a strong linkage to ongoing</a:t>
              </a:r>
            </a:p>
            <a:p>
              <a:pPr algn="l">
                <a:lnSpc>
                  <a:spcPts val="2319"/>
                </a:lnSpc>
              </a:pPr>
              <a:r>
                <a:rPr lang="en-US" sz="2109">
                  <a:solidFill>
                    <a:srgbClr val="053D57"/>
                  </a:solidFill>
                  <a:latin typeface="Hatton"/>
                  <a:ea typeface="Hatton"/>
                  <a:cs typeface="Hatton"/>
                  <a:sym typeface="Hatton"/>
                </a:rPr>
                <a:t>primary care” (Commonwealth 2023)</a:t>
              </a:r>
            </a:p>
            <a:p>
              <a:pPr algn="l">
                <a:lnSpc>
                  <a:spcPts val="2319"/>
                </a:lnSpc>
              </a:pPr>
            </a:p>
            <a:p>
              <a:pPr algn="l">
                <a:lnSpc>
                  <a:spcPts val="2319"/>
                </a:lnSpc>
              </a:pPr>
              <a:r>
                <a:rPr lang="en-US" sz="2109">
                  <a:solidFill>
                    <a:srgbClr val="053D57"/>
                  </a:solidFill>
                  <a:latin typeface="Hatton"/>
                  <a:ea typeface="Hatton"/>
                  <a:cs typeface="Hatton"/>
                  <a:sym typeface="Hatton"/>
                </a:rPr>
                <a:t>Evidence-based home visiting is promoted as a “best practice” by the American Academy of Pediatrics (Commonwealth 2023)</a:t>
              </a:r>
            </a:p>
            <a:p>
              <a:pPr algn="l">
                <a:lnSpc>
                  <a:spcPts val="2319"/>
                </a:lnSpc>
              </a:pPr>
            </a:p>
            <a:p>
              <a:pPr algn="l">
                <a:lnSpc>
                  <a:spcPts val="2319"/>
                </a:lnSpc>
              </a:pPr>
              <a:r>
                <a:rPr lang="en-US" sz="2109">
                  <a:solidFill>
                    <a:srgbClr val="053D57"/>
                  </a:solidFill>
                  <a:latin typeface="Hatton"/>
                  <a:ea typeface="Hatton"/>
                  <a:cs typeface="Hatton"/>
                  <a:sym typeface="Hatton"/>
                </a:rPr>
                <a:t>“Pursue promising community-driven initiatives, that aim to reduce disparities in short-term (e.g., access to maternal healthcare), medium-term (e.g., breastfeeding and postpartum visits), and/or long-term outcomes (e.g., premature births and low birth weight infants)” (Surgeon General, 2020</a:t>
              </a:r>
            </a:p>
            <a:p>
              <a:pPr algn="l">
                <a:lnSpc>
                  <a:spcPts val="2319"/>
                </a:lnSpc>
              </a:pPr>
            </a:p>
            <a:p>
              <a:pPr algn="l">
                <a:lnSpc>
                  <a:spcPts val="2759"/>
                </a:lnSpc>
              </a:pPr>
            </a:p>
            <a:p>
              <a:pPr algn="l">
                <a:lnSpc>
                  <a:spcPts val="2759"/>
                </a:lnSpc>
              </a:pPr>
            </a:p>
            <a:p>
              <a:pPr algn="l">
                <a:lnSpc>
                  <a:spcPts val="2759"/>
                </a:lnSpc>
              </a:pPr>
              <a:r>
                <a:rPr lang="en-US" sz="2509">
                  <a:solidFill>
                    <a:srgbClr val="053D57"/>
                  </a:solidFill>
                  <a:latin typeface="Hatton"/>
                  <a:ea typeface="Hatton"/>
                  <a:cs typeface="Hatton"/>
                  <a:sym typeface="Hatton"/>
                </a:rPr>
                <a:t>  </a:t>
              </a:r>
            </a:p>
            <a:p>
              <a:pPr algn="l">
                <a:lnSpc>
                  <a:spcPts val="2759"/>
                </a:lnSpc>
              </a:pPr>
            </a:p>
          </p:txBody>
        </p:sp>
        <p:sp>
          <p:nvSpPr>
            <p:cNvPr name="TextBox 8" id="8"/>
            <p:cNvSpPr txBox="true"/>
            <p:nvPr/>
          </p:nvSpPr>
          <p:spPr>
            <a:xfrm rot="0">
              <a:off x="0" y="-38100"/>
              <a:ext cx="10897606" cy="994014"/>
            </a:xfrm>
            <a:prstGeom prst="rect">
              <a:avLst/>
            </a:prstGeom>
          </p:spPr>
          <p:txBody>
            <a:bodyPr anchor="t" rtlCol="false" tIns="0" lIns="0" bIns="0" rIns="0">
              <a:spAutoFit/>
            </a:bodyPr>
            <a:lstStyle/>
            <a:p>
              <a:pPr algn="l">
                <a:lnSpc>
                  <a:spcPts val="5656"/>
                </a:lnSpc>
              </a:pPr>
              <a:r>
                <a:rPr lang="en-US" sz="4713" spc="141">
                  <a:solidFill>
                    <a:srgbClr val="053D57"/>
                  </a:solidFill>
                  <a:latin typeface="Hatton"/>
                  <a:ea typeface="Hatton"/>
                  <a:cs typeface="Hatton"/>
                  <a:sym typeface="Hatton"/>
                </a:rPr>
                <a:t>BEST PRACTICES</a:t>
              </a:r>
            </a:p>
          </p:txBody>
        </p:sp>
        <p:sp>
          <p:nvSpPr>
            <p:cNvPr name="TextBox 9" id="9"/>
            <p:cNvSpPr txBox="true"/>
            <p:nvPr/>
          </p:nvSpPr>
          <p:spPr>
            <a:xfrm rot="0">
              <a:off x="0" y="13433937"/>
              <a:ext cx="10897606" cy="386228"/>
            </a:xfrm>
            <a:prstGeom prst="rect">
              <a:avLst/>
            </a:prstGeom>
          </p:spPr>
          <p:txBody>
            <a:bodyPr anchor="t" rtlCol="false" tIns="0" lIns="0" bIns="0" rIns="0">
              <a:spAutoFit/>
            </a:bodyPr>
            <a:lstStyle/>
            <a:p>
              <a:pPr algn="l">
                <a:lnSpc>
                  <a:spcPts val="2280"/>
                </a:lnSpc>
              </a:pPr>
              <a:r>
                <a:rPr lang="en-US" sz="1900" spc="57">
                  <a:solidFill>
                    <a:srgbClr val="053D57"/>
                  </a:solidFill>
                  <a:latin typeface="Assistant Regular"/>
                  <a:ea typeface="Assistant Regular"/>
                  <a:cs typeface="Assistant Regular"/>
                  <a:sym typeface="Assistant Regular"/>
                </a:rPr>
                <a:t> </a:t>
              </a:r>
            </a:p>
          </p:txBody>
        </p:sp>
      </p:grpSp>
      <p:sp>
        <p:nvSpPr>
          <p:cNvPr name="Freeform 10" id="10"/>
          <p:cNvSpPr/>
          <p:nvPr/>
        </p:nvSpPr>
        <p:spPr>
          <a:xfrm flipH="false" flipV="false" rot="0">
            <a:off x="10521478" y="2680210"/>
            <a:ext cx="7034831" cy="3969142"/>
          </a:xfrm>
          <a:custGeom>
            <a:avLst/>
            <a:gdLst/>
            <a:ahLst/>
            <a:cxnLst/>
            <a:rect r="r" b="b" t="t" l="l"/>
            <a:pathLst>
              <a:path h="3969142" w="7034831">
                <a:moveTo>
                  <a:pt x="0" y="0"/>
                </a:moveTo>
                <a:lnTo>
                  <a:pt x="7034831" y="0"/>
                </a:lnTo>
                <a:lnTo>
                  <a:pt x="7034831" y="3969141"/>
                </a:lnTo>
                <a:lnTo>
                  <a:pt x="0" y="3969141"/>
                </a:lnTo>
                <a:lnTo>
                  <a:pt x="0" y="0"/>
                </a:lnTo>
                <a:close/>
              </a:path>
            </a:pathLst>
          </a:custGeom>
          <a:blipFill>
            <a:blip r:embed="rId4"/>
            <a:stretch>
              <a:fillRect l="0" t="0" r="0" b="0"/>
            </a:stretch>
          </a:blipFill>
        </p:spPr>
      </p:sp>
      <p:sp>
        <p:nvSpPr>
          <p:cNvPr name="TextBox 11" id="11"/>
          <p:cNvSpPr txBox="true"/>
          <p:nvPr/>
        </p:nvSpPr>
        <p:spPr>
          <a:xfrm rot="0">
            <a:off x="10521478" y="6744446"/>
            <a:ext cx="7034831" cy="843915"/>
          </a:xfrm>
          <a:prstGeom prst="rect">
            <a:avLst/>
          </a:prstGeom>
        </p:spPr>
        <p:txBody>
          <a:bodyPr anchor="t" rtlCol="false" tIns="0" lIns="0" bIns="0" rIns="0">
            <a:spAutoFit/>
          </a:bodyPr>
          <a:lstStyle/>
          <a:p>
            <a:pPr algn="ctr">
              <a:lnSpc>
                <a:spcPts val="3359"/>
              </a:lnSpc>
            </a:pPr>
            <a:r>
              <a:rPr lang="en-US" sz="2400">
                <a:solidFill>
                  <a:srgbClr val="053D57"/>
                </a:solidFill>
                <a:latin typeface="Hatton"/>
                <a:ea typeface="Hatton"/>
                <a:cs typeface="Hatton"/>
                <a:sym typeface="Hatton"/>
              </a:rPr>
              <a:t>Virginia Moms Agree, 2024 Survey of Support Needs</a:t>
            </a:r>
          </a:p>
        </p:txBody>
      </p:sp>
      <p:grpSp>
        <p:nvGrpSpPr>
          <p:cNvPr name="Group 12" id="12"/>
          <p:cNvGrpSpPr/>
          <p:nvPr/>
        </p:nvGrpSpPr>
        <p:grpSpPr>
          <a:xfrm rot="0">
            <a:off x="12878367" y="316379"/>
            <a:ext cx="2135230" cy="2135230"/>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l="-16666" t="0" r="-16666" b="0"/>
              </a:stretch>
            </a:blipFill>
          </p:spPr>
        </p:sp>
      </p:grpSp>
      <p:grpSp>
        <p:nvGrpSpPr>
          <p:cNvPr name="Group 14" id="14"/>
          <p:cNvGrpSpPr/>
          <p:nvPr/>
        </p:nvGrpSpPr>
        <p:grpSpPr>
          <a:xfrm rot="0">
            <a:off x="12982582" y="7750131"/>
            <a:ext cx="2112622" cy="2112622"/>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6"/>
              <a:stretch>
                <a:fillRect l="-16666" t="0" r="-16666" b="0"/>
              </a:stretch>
            </a:blipFill>
          </p:spPr>
        </p:sp>
      </p:gr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6757109" y="9036423"/>
            <a:ext cx="502191" cy="221877"/>
          </a:xfrm>
          <a:custGeom>
            <a:avLst/>
            <a:gdLst/>
            <a:ahLst/>
            <a:cxnLst/>
            <a:rect r="r" b="b" t="t" l="l"/>
            <a:pathLst>
              <a:path h="221877" w="502191">
                <a:moveTo>
                  <a:pt x="0" y="0"/>
                </a:moveTo>
                <a:lnTo>
                  <a:pt x="502191" y="0"/>
                </a:lnTo>
                <a:lnTo>
                  <a:pt x="502191" y="221877"/>
                </a:lnTo>
                <a:lnTo>
                  <a:pt x="0" y="22187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409700" y="8710090"/>
            <a:ext cx="8115300" cy="548210"/>
            <a:chOff x="0" y="0"/>
            <a:chExt cx="10820400" cy="730946"/>
          </a:xfrm>
        </p:grpSpPr>
        <p:sp>
          <p:nvSpPr>
            <p:cNvPr name="AutoShape 4" id="4"/>
            <p:cNvSpPr/>
            <p:nvPr/>
          </p:nvSpPr>
          <p:spPr>
            <a:xfrm rot="0">
              <a:off x="0" y="0"/>
              <a:ext cx="10820400" cy="12700"/>
            </a:xfrm>
            <a:prstGeom prst="rect">
              <a:avLst/>
            </a:prstGeom>
            <a:solidFill>
              <a:srgbClr val="053D57"/>
            </a:solidFill>
          </p:spPr>
        </p:sp>
        <p:sp>
          <p:nvSpPr>
            <p:cNvPr name="TextBox 5" id="5"/>
            <p:cNvSpPr txBox="true"/>
            <p:nvPr/>
          </p:nvSpPr>
          <p:spPr>
            <a:xfrm rot="0">
              <a:off x="0" y="426146"/>
              <a:ext cx="10820400" cy="304800"/>
            </a:xfrm>
            <a:prstGeom prst="rect">
              <a:avLst/>
            </a:prstGeom>
          </p:spPr>
          <p:txBody>
            <a:bodyPr anchor="t" rtlCol="false" tIns="0" lIns="0" bIns="0" rIns="0">
              <a:spAutoFit/>
            </a:bodyPr>
            <a:lstStyle/>
            <a:p>
              <a:pPr algn="l">
                <a:lnSpc>
                  <a:spcPts val="1800"/>
                </a:lnSpc>
              </a:pPr>
              <a:r>
                <a:rPr lang="en-US" sz="1500" spc="75">
                  <a:solidFill>
                    <a:srgbClr val="053D57"/>
                  </a:solidFill>
                  <a:latin typeface="Assistant Regular"/>
                  <a:ea typeface="Assistant Regular"/>
                  <a:cs typeface="Assistant Regular"/>
                  <a:sym typeface="Assistant Regular"/>
                </a:rPr>
                <a:t>Urban Baby Beginnings | 2024 All Rights Reserved</a:t>
              </a:r>
            </a:p>
          </p:txBody>
        </p:sp>
      </p:grpSp>
      <p:grpSp>
        <p:nvGrpSpPr>
          <p:cNvPr name="Group 6" id="6"/>
          <p:cNvGrpSpPr/>
          <p:nvPr/>
        </p:nvGrpSpPr>
        <p:grpSpPr>
          <a:xfrm rot="0">
            <a:off x="12982582" y="317986"/>
            <a:ext cx="2135230" cy="2135230"/>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16666" t="0" r="-16666" b="0"/>
              </a:stretch>
            </a:blipFill>
          </p:spPr>
        </p:sp>
      </p:grpSp>
      <p:grpSp>
        <p:nvGrpSpPr>
          <p:cNvPr name="Group 8" id="8"/>
          <p:cNvGrpSpPr/>
          <p:nvPr/>
        </p:nvGrpSpPr>
        <p:grpSpPr>
          <a:xfrm rot="0">
            <a:off x="12982582" y="7750131"/>
            <a:ext cx="2112622" cy="2112622"/>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l="-16666" t="0" r="-16666" b="0"/>
              </a:stretch>
            </a:blipFill>
          </p:spPr>
        </p:sp>
      </p:grpSp>
      <p:sp>
        <p:nvSpPr>
          <p:cNvPr name="Freeform 10" id="10"/>
          <p:cNvSpPr/>
          <p:nvPr/>
        </p:nvSpPr>
        <p:spPr>
          <a:xfrm flipH="false" flipV="false" rot="0">
            <a:off x="10520345" y="2653241"/>
            <a:ext cx="7035963" cy="3956249"/>
          </a:xfrm>
          <a:custGeom>
            <a:avLst/>
            <a:gdLst/>
            <a:ahLst/>
            <a:cxnLst/>
            <a:rect r="r" b="b" t="t" l="l"/>
            <a:pathLst>
              <a:path h="3956249" w="7035963">
                <a:moveTo>
                  <a:pt x="0" y="0"/>
                </a:moveTo>
                <a:lnTo>
                  <a:pt x="7035964" y="0"/>
                </a:lnTo>
                <a:lnTo>
                  <a:pt x="7035964" y="3956249"/>
                </a:lnTo>
                <a:lnTo>
                  <a:pt x="0" y="3956249"/>
                </a:lnTo>
                <a:lnTo>
                  <a:pt x="0" y="0"/>
                </a:lnTo>
                <a:close/>
              </a:path>
            </a:pathLst>
          </a:custGeom>
          <a:blipFill>
            <a:blip r:embed="rId6"/>
            <a:stretch>
              <a:fillRect l="0" t="0" r="0" b="0"/>
            </a:stretch>
          </a:blipFill>
        </p:spPr>
      </p:sp>
      <p:grpSp>
        <p:nvGrpSpPr>
          <p:cNvPr name="Group 11" id="11"/>
          <p:cNvGrpSpPr/>
          <p:nvPr/>
        </p:nvGrpSpPr>
        <p:grpSpPr>
          <a:xfrm rot="0">
            <a:off x="1822520" y="617567"/>
            <a:ext cx="8173205" cy="9793624"/>
            <a:chOff x="0" y="0"/>
            <a:chExt cx="10897606" cy="13058165"/>
          </a:xfrm>
        </p:grpSpPr>
        <p:sp>
          <p:nvSpPr>
            <p:cNvPr name="TextBox 12" id="12"/>
            <p:cNvSpPr txBox="true"/>
            <p:nvPr/>
          </p:nvSpPr>
          <p:spPr>
            <a:xfrm rot="0">
              <a:off x="0" y="1688976"/>
              <a:ext cx="10897606" cy="10249900"/>
            </a:xfrm>
            <a:prstGeom prst="rect">
              <a:avLst/>
            </a:prstGeom>
          </p:spPr>
          <p:txBody>
            <a:bodyPr anchor="t" rtlCol="false" tIns="0" lIns="0" bIns="0" rIns="0">
              <a:spAutoFit/>
            </a:bodyPr>
            <a:lstStyle/>
            <a:p>
              <a:pPr algn="l">
                <a:lnSpc>
                  <a:spcPts val="2319"/>
                </a:lnSpc>
              </a:pPr>
              <a:r>
                <a:rPr lang="en-US" sz="2109">
                  <a:solidFill>
                    <a:srgbClr val="053D57"/>
                  </a:solidFill>
                  <a:latin typeface="Hatton"/>
                  <a:ea typeface="Hatton"/>
                  <a:cs typeface="Hatton"/>
                  <a:sym typeface="Hatton"/>
                </a:rPr>
                <a:t>“Support and scale innovative approaches across the health care arena can improve maternal health outcomes through policies, technology, systems, products, services, delivery methods, and models of care (Surgeon General, 2020).”</a:t>
              </a:r>
            </a:p>
            <a:p>
              <a:pPr algn="l">
                <a:lnSpc>
                  <a:spcPts val="2319"/>
                </a:lnSpc>
              </a:pPr>
            </a:p>
            <a:p>
              <a:pPr algn="l">
                <a:lnSpc>
                  <a:spcPts val="2319"/>
                </a:lnSpc>
              </a:pPr>
              <a:r>
                <a:rPr lang="en-US" sz="2109">
                  <a:solidFill>
                    <a:srgbClr val="053D57"/>
                  </a:solidFill>
                  <a:latin typeface="Hatton"/>
                  <a:ea typeface="Hatton"/>
                  <a:cs typeface="Hatton"/>
                  <a:sym typeface="Hatton"/>
                </a:rPr>
                <a:t>“Growing evidence supports collective impact models as a highly effective strategy for addressing complex social problems resulting in improved health outcomes”(The Practical Playbook 2024)</a:t>
              </a:r>
            </a:p>
            <a:p>
              <a:pPr algn="l">
                <a:lnSpc>
                  <a:spcPts val="2319"/>
                </a:lnSpc>
              </a:pPr>
            </a:p>
            <a:p>
              <a:pPr algn="l">
                <a:lnSpc>
                  <a:spcPts val="2319"/>
                </a:lnSpc>
              </a:pPr>
              <a:r>
                <a:rPr lang="en-US" sz="2109">
                  <a:solidFill>
                    <a:srgbClr val="053D57"/>
                  </a:solidFill>
                  <a:latin typeface="Hatton"/>
                  <a:ea typeface="Hatton"/>
                  <a:cs typeface="Hatton"/>
                  <a:sym typeface="Hatton"/>
                </a:rPr>
                <a:t>“Engaging patients and communities in the design and implementation of interventions to improve maternal and infant health outcomes is crucial”  (Meadows et al, 2023)</a:t>
              </a:r>
            </a:p>
            <a:p>
              <a:pPr algn="l">
                <a:lnSpc>
                  <a:spcPts val="2319"/>
                </a:lnSpc>
              </a:pPr>
            </a:p>
            <a:p>
              <a:pPr algn="l">
                <a:lnSpc>
                  <a:spcPts val="2319"/>
                </a:lnSpc>
              </a:pPr>
              <a:r>
                <a:rPr lang="en-US" sz="2109">
                  <a:solidFill>
                    <a:srgbClr val="053D57"/>
                  </a:solidFill>
                  <a:latin typeface="Hatton"/>
                  <a:ea typeface="Hatton"/>
                  <a:cs typeface="Hatton"/>
                  <a:sym typeface="Hatton"/>
                </a:rPr>
                <a:t>“Adopt and implement maternal safety bundles to improve outcomes at the hospital and community level” (Meadows et al, 2023)</a:t>
              </a:r>
            </a:p>
            <a:p>
              <a:pPr algn="l">
                <a:lnSpc>
                  <a:spcPts val="2319"/>
                </a:lnSpc>
              </a:pPr>
            </a:p>
            <a:p>
              <a:pPr algn="l">
                <a:lnSpc>
                  <a:spcPts val="2319"/>
                </a:lnSpc>
              </a:pPr>
            </a:p>
            <a:p>
              <a:pPr algn="l">
                <a:lnSpc>
                  <a:spcPts val="2319"/>
                </a:lnSpc>
              </a:pPr>
            </a:p>
            <a:p>
              <a:pPr algn="l">
                <a:lnSpc>
                  <a:spcPts val="2319"/>
                </a:lnSpc>
              </a:pPr>
            </a:p>
            <a:p>
              <a:pPr algn="l">
                <a:lnSpc>
                  <a:spcPts val="2319"/>
                </a:lnSpc>
              </a:pPr>
            </a:p>
            <a:p>
              <a:pPr algn="l">
                <a:lnSpc>
                  <a:spcPts val="2759"/>
                </a:lnSpc>
              </a:pPr>
            </a:p>
            <a:p>
              <a:pPr algn="l">
                <a:lnSpc>
                  <a:spcPts val="2759"/>
                </a:lnSpc>
              </a:pPr>
            </a:p>
            <a:p>
              <a:pPr algn="l">
                <a:lnSpc>
                  <a:spcPts val="2759"/>
                </a:lnSpc>
              </a:pPr>
              <a:r>
                <a:rPr lang="en-US" sz="2509">
                  <a:solidFill>
                    <a:srgbClr val="053D57"/>
                  </a:solidFill>
                  <a:latin typeface="Hatton"/>
                  <a:ea typeface="Hatton"/>
                  <a:cs typeface="Hatton"/>
                  <a:sym typeface="Hatton"/>
                </a:rPr>
                <a:t>  </a:t>
              </a:r>
            </a:p>
            <a:p>
              <a:pPr algn="l">
                <a:lnSpc>
                  <a:spcPts val="2759"/>
                </a:lnSpc>
              </a:pPr>
            </a:p>
          </p:txBody>
        </p:sp>
        <p:sp>
          <p:nvSpPr>
            <p:cNvPr name="TextBox 13" id="13"/>
            <p:cNvSpPr txBox="true"/>
            <p:nvPr/>
          </p:nvSpPr>
          <p:spPr>
            <a:xfrm rot="0">
              <a:off x="0" y="-38100"/>
              <a:ext cx="10897606" cy="994014"/>
            </a:xfrm>
            <a:prstGeom prst="rect">
              <a:avLst/>
            </a:prstGeom>
          </p:spPr>
          <p:txBody>
            <a:bodyPr anchor="t" rtlCol="false" tIns="0" lIns="0" bIns="0" rIns="0">
              <a:spAutoFit/>
            </a:bodyPr>
            <a:lstStyle/>
            <a:p>
              <a:pPr algn="l">
                <a:lnSpc>
                  <a:spcPts val="5656"/>
                </a:lnSpc>
              </a:pPr>
              <a:r>
                <a:rPr lang="en-US" sz="4713" spc="141">
                  <a:solidFill>
                    <a:srgbClr val="053D57"/>
                  </a:solidFill>
                  <a:latin typeface="Hatton"/>
                  <a:ea typeface="Hatton"/>
                  <a:cs typeface="Hatton"/>
                  <a:sym typeface="Hatton"/>
                </a:rPr>
                <a:t>BEST PRACTICES</a:t>
              </a:r>
            </a:p>
          </p:txBody>
        </p:sp>
        <p:sp>
          <p:nvSpPr>
            <p:cNvPr name="TextBox 14" id="14"/>
            <p:cNvSpPr txBox="true"/>
            <p:nvPr/>
          </p:nvSpPr>
          <p:spPr>
            <a:xfrm rot="0">
              <a:off x="0" y="12671937"/>
              <a:ext cx="10897606" cy="386228"/>
            </a:xfrm>
            <a:prstGeom prst="rect">
              <a:avLst/>
            </a:prstGeom>
          </p:spPr>
          <p:txBody>
            <a:bodyPr anchor="t" rtlCol="false" tIns="0" lIns="0" bIns="0" rIns="0">
              <a:spAutoFit/>
            </a:bodyPr>
            <a:lstStyle/>
            <a:p>
              <a:pPr algn="l">
                <a:lnSpc>
                  <a:spcPts val="2280"/>
                </a:lnSpc>
              </a:pPr>
              <a:r>
                <a:rPr lang="en-US" sz="1900" spc="57">
                  <a:solidFill>
                    <a:srgbClr val="053D57"/>
                  </a:solidFill>
                  <a:latin typeface="Assistant Regular"/>
                  <a:ea typeface="Assistant Regular"/>
                  <a:cs typeface="Assistant Regular"/>
                  <a:sym typeface="Assistant Regular"/>
                </a:rPr>
                <a:t> </a:t>
              </a:r>
            </a:p>
          </p:txBody>
        </p:sp>
      </p:grpSp>
      <p:sp>
        <p:nvSpPr>
          <p:cNvPr name="TextBox 15" id="15"/>
          <p:cNvSpPr txBox="true"/>
          <p:nvPr/>
        </p:nvSpPr>
        <p:spPr>
          <a:xfrm rot="0">
            <a:off x="10521478" y="6744446"/>
            <a:ext cx="7034831" cy="843915"/>
          </a:xfrm>
          <a:prstGeom prst="rect">
            <a:avLst/>
          </a:prstGeom>
        </p:spPr>
        <p:txBody>
          <a:bodyPr anchor="t" rtlCol="false" tIns="0" lIns="0" bIns="0" rIns="0">
            <a:spAutoFit/>
          </a:bodyPr>
          <a:lstStyle/>
          <a:p>
            <a:pPr algn="ctr">
              <a:lnSpc>
                <a:spcPts val="3359"/>
              </a:lnSpc>
            </a:pPr>
            <a:r>
              <a:rPr lang="en-US" sz="2400">
                <a:solidFill>
                  <a:srgbClr val="053D57"/>
                </a:solidFill>
                <a:latin typeface="Hatton"/>
                <a:ea typeface="Hatton"/>
                <a:cs typeface="Hatton"/>
                <a:sym typeface="Hatton"/>
              </a:rPr>
              <a:t>Virginia Moms, 2024 Survey of Barriers Reported</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BFDFF"/>
        </a:solidFill>
      </p:bgPr>
    </p:bg>
    <p:spTree>
      <p:nvGrpSpPr>
        <p:cNvPr id="1" name=""/>
        <p:cNvGrpSpPr/>
        <p:nvPr/>
      </p:nvGrpSpPr>
      <p:grpSpPr>
        <a:xfrm>
          <a:off x="0" y="0"/>
          <a:ext cx="0" cy="0"/>
          <a:chOff x="0" y="0"/>
          <a:chExt cx="0" cy="0"/>
        </a:xfrm>
      </p:grpSpPr>
      <p:sp>
        <p:nvSpPr>
          <p:cNvPr name="Freeform 2" id="2"/>
          <p:cNvSpPr/>
          <p:nvPr/>
        </p:nvSpPr>
        <p:spPr>
          <a:xfrm flipH="false" flipV="false" rot="0">
            <a:off x="16757109" y="9036423"/>
            <a:ext cx="502191" cy="221877"/>
          </a:xfrm>
          <a:custGeom>
            <a:avLst/>
            <a:gdLst/>
            <a:ahLst/>
            <a:cxnLst/>
            <a:rect r="r" b="b" t="t" l="l"/>
            <a:pathLst>
              <a:path h="221877" w="502191">
                <a:moveTo>
                  <a:pt x="0" y="0"/>
                </a:moveTo>
                <a:lnTo>
                  <a:pt x="502191" y="0"/>
                </a:lnTo>
                <a:lnTo>
                  <a:pt x="502191" y="221877"/>
                </a:lnTo>
                <a:lnTo>
                  <a:pt x="0" y="22187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409700" y="8710090"/>
            <a:ext cx="8115300" cy="548210"/>
            <a:chOff x="0" y="0"/>
            <a:chExt cx="10820400" cy="730946"/>
          </a:xfrm>
        </p:grpSpPr>
        <p:sp>
          <p:nvSpPr>
            <p:cNvPr name="AutoShape 4" id="4"/>
            <p:cNvSpPr/>
            <p:nvPr/>
          </p:nvSpPr>
          <p:spPr>
            <a:xfrm rot="0">
              <a:off x="0" y="0"/>
              <a:ext cx="10820400" cy="12700"/>
            </a:xfrm>
            <a:prstGeom prst="rect">
              <a:avLst/>
            </a:prstGeom>
            <a:solidFill>
              <a:srgbClr val="053D57"/>
            </a:solidFill>
          </p:spPr>
        </p:sp>
        <p:sp>
          <p:nvSpPr>
            <p:cNvPr name="TextBox 5" id="5"/>
            <p:cNvSpPr txBox="true"/>
            <p:nvPr/>
          </p:nvSpPr>
          <p:spPr>
            <a:xfrm rot="0">
              <a:off x="0" y="426146"/>
              <a:ext cx="10820400" cy="304800"/>
            </a:xfrm>
            <a:prstGeom prst="rect">
              <a:avLst/>
            </a:prstGeom>
          </p:spPr>
          <p:txBody>
            <a:bodyPr anchor="t" rtlCol="false" tIns="0" lIns="0" bIns="0" rIns="0">
              <a:spAutoFit/>
            </a:bodyPr>
            <a:lstStyle/>
            <a:p>
              <a:pPr algn="l">
                <a:lnSpc>
                  <a:spcPts val="1800"/>
                </a:lnSpc>
              </a:pPr>
              <a:r>
                <a:rPr lang="en-US" sz="1500" spc="75">
                  <a:solidFill>
                    <a:srgbClr val="053D57"/>
                  </a:solidFill>
                  <a:latin typeface="Assistant Regular"/>
                  <a:ea typeface="Assistant Regular"/>
                  <a:cs typeface="Assistant Regular"/>
                  <a:sym typeface="Assistant Regular"/>
                </a:rPr>
                <a:t>Urban Baby Beginnings | 2024 All Rights Reserved</a:t>
              </a:r>
            </a:p>
          </p:txBody>
        </p:sp>
      </p:grpSp>
      <p:grpSp>
        <p:nvGrpSpPr>
          <p:cNvPr name="Group 6" id="6"/>
          <p:cNvGrpSpPr/>
          <p:nvPr/>
        </p:nvGrpSpPr>
        <p:grpSpPr>
          <a:xfrm rot="0">
            <a:off x="785439" y="743809"/>
            <a:ext cx="9927134" cy="7396754"/>
            <a:chOff x="0" y="0"/>
            <a:chExt cx="13236179" cy="9862339"/>
          </a:xfrm>
        </p:grpSpPr>
        <p:sp>
          <p:nvSpPr>
            <p:cNvPr name="TextBox 7" id="7"/>
            <p:cNvSpPr txBox="true"/>
            <p:nvPr/>
          </p:nvSpPr>
          <p:spPr>
            <a:xfrm rot="0">
              <a:off x="0" y="3346098"/>
              <a:ext cx="13236179" cy="5100207"/>
            </a:xfrm>
            <a:prstGeom prst="rect">
              <a:avLst/>
            </a:prstGeom>
          </p:spPr>
          <p:txBody>
            <a:bodyPr anchor="t" rtlCol="false" tIns="0" lIns="0" bIns="0" rIns="0">
              <a:spAutoFit/>
            </a:bodyPr>
            <a:lstStyle/>
            <a:p>
              <a:pPr algn="l" marL="477654" indent="-238827" lvl="1">
                <a:lnSpc>
                  <a:spcPts val="2433"/>
                </a:lnSpc>
                <a:buFont typeface="Arial"/>
                <a:buChar char="•"/>
              </a:pPr>
              <a:r>
                <a:rPr lang="en-US" sz="2212">
                  <a:solidFill>
                    <a:srgbClr val="053D57"/>
                  </a:solidFill>
                  <a:latin typeface="Hatton"/>
                  <a:ea typeface="Hatton"/>
                  <a:cs typeface="Hatton"/>
                  <a:sym typeface="Hatton"/>
                </a:rPr>
                <a:t>In collaboration with the Virginia Neonatal Perinatal Collaborative, the state PQC, we have collected the voices of over 230 mothers voices</a:t>
              </a:r>
            </a:p>
            <a:p>
              <a:pPr algn="l">
                <a:lnSpc>
                  <a:spcPts val="2433"/>
                </a:lnSpc>
              </a:pPr>
            </a:p>
            <a:p>
              <a:pPr algn="l" marL="477654" indent="-238827" lvl="1">
                <a:lnSpc>
                  <a:spcPts val="2433"/>
                </a:lnSpc>
                <a:buFont typeface="Arial"/>
                <a:buChar char="•"/>
              </a:pPr>
              <a:r>
                <a:rPr lang="en-US" sz="2212">
                  <a:solidFill>
                    <a:srgbClr val="053D57"/>
                  </a:solidFill>
                  <a:latin typeface="Hatton"/>
                  <a:ea typeface="Hatton"/>
                  <a:cs typeface="Hatton"/>
                  <a:sym typeface="Hatton"/>
                </a:rPr>
                <a:t>Families discussed the lack of coordinated services as a predictor to negative birth outcomes and trauma</a:t>
              </a:r>
            </a:p>
            <a:p>
              <a:pPr algn="l">
                <a:lnSpc>
                  <a:spcPts val="2433"/>
                </a:lnSpc>
              </a:pPr>
            </a:p>
            <a:p>
              <a:pPr algn="l">
                <a:lnSpc>
                  <a:spcPts val="2433"/>
                </a:lnSpc>
              </a:pPr>
            </a:p>
            <a:p>
              <a:pPr algn="ctr">
                <a:lnSpc>
                  <a:spcPts val="2433"/>
                </a:lnSpc>
              </a:pPr>
              <a:r>
                <a:rPr lang="en-US" sz="2212">
                  <a:solidFill>
                    <a:srgbClr val="053D57"/>
                  </a:solidFill>
                  <a:latin typeface="Hatton"/>
                  <a:ea typeface="Hatton"/>
                  <a:cs typeface="Hatton"/>
                  <a:sym typeface="Hatton"/>
                </a:rPr>
                <a:t>The “infusion of community voices and collaborative leadership” is critical to improving outcomes and empowering communities (MHLIC 2024)</a:t>
              </a:r>
            </a:p>
            <a:p>
              <a:pPr algn="l">
                <a:lnSpc>
                  <a:spcPts val="3491"/>
                </a:lnSpc>
              </a:pPr>
            </a:p>
          </p:txBody>
        </p:sp>
        <p:sp>
          <p:nvSpPr>
            <p:cNvPr name="TextBox 8" id="8"/>
            <p:cNvSpPr txBox="true"/>
            <p:nvPr/>
          </p:nvSpPr>
          <p:spPr>
            <a:xfrm rot="0">
              <a:off x="0" y="-57150"/>
              <a:ext cx="13236179" cy="2475838"/>
            </a:xfrm>
            <a:prstGeom prst="rect">
              <a:avLst/>
            </a:prstGeom>
          </p:spPr>
          <p:txBody>
            <a:bodyPr anchor="t" rtlCol="false" tIns="0" lIns="0" bIns="0" rIns="0">
              <a:spAutoFit/>
            </a:bodyPr>
            <a:lstStyle/>
            <a:p>
              <a:pPr algn="l">
                <a:lnSpc>
                  <a:spcPts val="7156"/>
                </a:lnSpc>
              </a:pPr>
              <a:r>
                <a:rPr lang="en-US" sz="5963" spc="178">
                  <a:solidFill>
                    <a:srgbClr val="053D57"/>
                  </a:solidFill>
                  <a:latin typeface="Hatton"/>
                  <a:ea typeface="Hatton"/>
                  <a:cs typeface="Hatton"/>
                  <a:sym typeface="Hatton"/>
                </a:rPr>
                <a:t>UPLIFT COMMUNITY VOICE</a:t>
              </a:r>
            </a:p>
          </p:txBody>
        </p:sp>
        <p:sp>
          <p:nvSpPr>
            <p:cNvPr name="TextBox 9" id="9"/>
            <p:cNvSpPr txBox="true"/>
            <p:nvPr/>
          </p:nvSpPr>
          <p:spPr>
            <a:xfrm rot="0">
              <a:off x="0" y="9373715"/>
              <a:ext cx="13236179" cy="488624"/>
            </a:xfrm>
            <a:prstGeom prst="rect">
              <a:avLst/>
            </a:prstGeom>
          </p:spPr>
          <p:txBody>
            <a:bodyPr anchor="t" rtlCol="false" tIns="0" lIns="0" bIns="0" rIns="0">
              <a:spAutoFit/>
            </a:bodyPr>
            <a:lstStyle/>
            <a:p>
              <a:pPr algn="l">
                <a:lnSpc>
                  <a:spcPts val="2885"/>
                </a:lnSpc>
              </a:pPr>
              <a:r>
                <a:rPr lang="en-US" sz="2404" spc="72">
                  <a:solidFill>
                    <a:srgbClr val="053D57"/>
                  </a:solidFill>
                  <a:latin typeface="Assistant Regular"/>
                  <a:ea typeface="Assistant Regular"/>
                  <a:cs typeface="Assistant Regular"/>
                  <a:sym typeface="Assistant Regular"/>
                </a:rPr>
                <a:t> </a:t>
              </a:r>
            </a:p>
          </p:txBody>
        </p:sp>
      </p:grpSp>
      <p:sp>
        <p:nvSpPr>
          <p:cNvPr name="Freeform 10" id="10"/>
          <p:cNvSpPr/>
          <p:nvPr/>
        </p:nvSpPr>
        <p:spPr>
          <a:xfrm flipH="false" flipV="false" rot="0">
            <a:off x="10731509" y="2267616"/>
            <a:ext cx="6527791" cy="4349141"/>
          </a:xfrm>
          <a:custGeom>
            <a:avLst/>
            <a:gdLst/>
            <a:ahLst/>
            <a:cxnLst/>
            <a:rect r="r" b="b" t="t" l="l"/>
            <a:pathLst>
              <a:path h="4349141" w="6527791">
                <a:moveTo>
                  <a:pt x="0" y="0"/>
                </a:moveTo>
                <a:lnTo>
                  <a:pt x="6527791" y="0"/>
                </a:lnTo>
                <a:lnTo>
                  <a:pt x="6527791" y="4349141"/>
                </a:lnTo>
                <a:lnTo>
                  <a:pt x="0" y="4349141"/>
                </a:lnTo>
                <a:lnTo>
                  <a:pt x="0" y="0"/>
                </a:lnTo>
                <a:close/>
              </a:path>
            </a:pathLst>
          </a:custGeom>
          <a:blipFill>
            <a:blip r:embed="rId4"/>
            <a:stretch>
              <a:fillRect l="0" t="0" r="0" b="0"/>
            </a:stretch>
          </a:blipFill>
        </p:spPr>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BFDFF"/>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662627" y="1299767"/>
            <a:ext cx="7879920" cy="7879920"/>
            <a:chOff x="0" y="0"/>
            <a:chExt cx="6350000" cy="6350000"/>
          </a:xfrm>
        </p:grpSpPr>
        <p:sp>
          <p:nvSpPr>
            <p:cNvPr name="Freeform 3" id="3"/>
            <p:cNvSpPr/>
            <p:nvPr/>
          </p:nvSpPr>
          <p:spPr>
            <a:xfrm flipH="false" flipV="false" rot="0">
              <a:off x="0" y="0"/>
              <a:ext cx="6350000" cy="6351270"/>
            </a:xfrm>
            <a:custGeom>
              <a:avLst/>
              <a:gdLst/>
              <a:ahLst/>
              <a:cxnLst/>
              <a:rect r="r" b="b" t="t" l="l"/>
              <a:pathLst>
                <a:path h="6351270" w="6350000">
                  <a:moveTo>
                    <a:pt x="0" y="5955030"/>
                  </a:moveTo>
                  <a:lnTo>
                    <a:pt x="0" y="394970"/>
                  </a:lnTo>
                  <a:cubicBezTo>
                    <a:pt x="0" y="176530"/>
                    <a:pt x="176530" y="0"/>
                    <a:pt x="394970" y="0"/>
                  </a:cubicBezTo>
                  <a:lnTo>
                    <a:pt x="5956300" y="0"/>
                  </a:lnTo>
                  <a:cubicBezTo>
                    <a:pt x="6173470" y="0"/>
                    <a:pt x="6350000" y="176530"/>
                    <a:pt x="6350000" y="394970"/>
                  </a:cubicBezTo>
                  <a:cubicBezTo>
                    <a:pt x="6350000" y="394970"/>
                    <a:pt x="6350000" y="394970"/>
                    <a:pt x="6350000" y="394970"/>
                  </a:cubicBezTo>
                  <a:lnTo>
                    <a:pt x="6350000" y="5956300"/>
                  </a:lnTo>
                  <a:cubicBezTo>
                    <a:pt x="6350000" y="6174740"/>
                    <a:pt x="6173470" y="6351270"/>
                    <a:pt x="5955030" y="6351270"/>
                  </a:cubicBezTo>
                  <a:lnTo>
                    <a:pt x="5955030" y="6351270"/>
                  </a:lnTo>
                  <a:lnTo>
                    <a:pt x="394970" y="6351270"/>
                  </a:lnTo>
                  <a:cubicBezTo>
                    <a:pt x="176530" y="6350000"/>
                    <a:pt x="0" y="6173470"/>
                    <a:pt x="0" y="5955030"/>
                  </a:cubicBezTo>
                  <a:cubicBezTo>
                    <a:pt x="0" y="5955030"/>
                    <a:pt x="0" y="5955030"/>
                    <a:pt x="0" y="5955030"/>
                  </a:cubicBezTo>
                  <a:close/>
                </a:path>
              </a:pathLst>
            </a:custGeom>
            <a:blipFill>
              <a:blip r:embed="rId2"/>
              <a:stretch>
                <a:fillRect l="-16680" t="0" r="-16680" b="0"/>
              </a:stretch>
            </a:blipFill>
          </p:spPr>
        </p:sp>
      </p:grpSp>
      <p:sp>
        <p:nvSpPr>
          <p:cNvPr name="Freeform 4" id="4"/>
          <p:cNvSpPr/>
          <p:nvPr/>
        </p:nvSpPr>
        <p:spPr>
          <a:xfrm flipH="false" flipV="false" rot="0">
            <a:off x="16757109" y="9036423"/>
            <a:ext cx="502191" cy="221877"/>
          </a:xfrm>
          <a:custGeom>
            <a:avLst/>
            <a:gdLst/>
            <a:ahLst/>
            <a:cxnLst/>
            <a:rect r="r" b="b" t="t" l="l"/>
            <a:pathLst>
              <a:path h="221877" w="502191">
                <a:moveTo>
                  <a:pt x="0" y="0"/>
                </a:moveTo>
                <a:lnTo>
                  <a:pt x="502191" y="0"/>
                </a:lnTo>
                <a:lnTo>
                  <a:pt x="502191" y="221877"/>
                </a:lnTo>
                <a:lnTo>
                  <a:pt x="0" y="22187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5" id="5"/>
          <p:cNvGrpSpPr/>
          <p:nvPr/>
        </p:nvGrpSpPr>
        <p:grpSpPr>
          <a:xfrm rot="0">
            <a:off x="7186241" y="8631478"/>
            <a:ext cx="8115300" cy="548210"/>
            <a:chOff x="0" y="0"/>
            <a:chExt cx="10820400" cy="730946"/>
          </a:xfrm>
        </p:grpSpPr>
        <p:sp>
          <p:nvSpPr>
            <p:cNvPr name="AutoShape 6" id="6"/>
            <p:cNvSpPr/>
            <p:nvPr/>
          </p:nvSpPr>
          <p:spPr>
            <a:xfrm rot="0">
              <a:off x="0" y="0"/>
              <a:ext cx="10820400" cy="12700"/>
            </a:xfrm>
            <a:prstGeom prst="rect">
              <a:avLst/>
            </a:prstGeom>
            <a:solidFill>
              <a:srgbClr val="FBFDFF"/>
            </a:solidFill>
          </p:spPr>
        </p:sp>
        <p:sp>
          <p:nvSpPr>
            <p:cNvPr name="TextBox 7" id="7"/>
            <p:cNvSpPr txBox="true"/>
            <p:nvPr/>
          </p:nvSpPr>
          <p:spPr>
            <a:xfrm rot="0">
              <a:off x="0" y="426146"/>
              <a:ext cx="10820400" cy="304800"/>
            </a:xfrm>
            <a:prstGeom prst="rect">
              <a:avLst/>
            </a:prstGeom>
          </p:spPr>
          <p:txBody>
            <a:bodyPr anchor="t" rtlCol="false" tIns="0" lIns="0" bIns="0" rIns="0">
              <a:spAutoFit/>
            </a:bodyPr>
            <a:lstStyle/>
            <a:p>
              <a:pPr algn="l">
                <a:lnSpc>
                  <a:spcPts val="1800"/>
                </a:lnSpc>
              </a:pPr>
              <a:r>
                <a:rPr lang="en-US" sz="1500" spc="75">
                  <a:solidFill>
                    <a:srgbClr val="FBFDFF"/>
                  </a:solidFill>
                  <a:latin typeface="Assistant Regular"/>
                  <a:ea typeface="Assistant Regular"/>
                  <a:cs typeface="Assistant Regular"/>
                  <a:sym typeface="Assistant Regular"/>
                </a:rPr>
                <a:t>Urban Baby Beginnings | All Rights Reserved 2024</a:t>
              </a:r>
            </a:p>
          </p:txBody>
        </p:sp>
      </p:grpSp>
      <p:sp>
        <p:nvSpPr>
          <p:cNvPr name="Freeform 8" id="8"/>
          <p:cNvSpPr/>
          <p:nvPr/>
        </p:nvSpPr>
        <p:spPr>
          <a:xfrm flipH="false" flipV="false" rot="0">
            <a:off x="9936371" y="5563210"/>
            <a:ext cx="2615040" cy="3473213"/>
          </a:xfrm>
          <a:custGeom>
            <a:avLst/>
            <a:gdLst/>
            <a:ahLst/>
            <a:cxnLst/>
            <a:rect r="r" b="b" t="t" l="l"/>
            <a:pathLst>
              <a:path h="3473213" w="2615040">
                <a:moveTo>
                  <a:pt x="0" y="0"/>
                </a:moveTo>
                <a:lnTo>
                  <a:pt x="2615040" y="0"/>
                </a:lnTo>
                <a:lnTo>
                  <a:pt x="2615040" y="3473213"/>
                </a:lnTo>
                <a:lnTo>
                  <a:pt x="0" y="3473213"/>
                </a:lnTo>
                <a:lnTo>
                  <a:pt x="0" y="0"/>
                </a:lnTo>
                <a:close/>
              </a:path>
            </a:pathLst>
          </a:custGeom>
          <a:blipFill>
            <a:blip r:embed="rId5"/>
            <a:stretch>
              <a:fillRect l="0" t="0" r="0" b="0"/>
            </a:stretch>
          </a:blipFill>
        </p:spPr>
      </p:sp>
      <p:sp>
        <p:nvSpPr>
          <p:cNvPr name="Freeform 9" id="9"/>
          <p:cNvSpPr/>
          <p:nvPr/>
        </p:nvSpPr>
        <p:spPr>
          <a:xfrm flipH="false" flipV="false" rot="0">
            <a:off x="13118563" y="5563210"/>
            <a:ext cx="4630950" cy="3473213"/>
          </a:xfrm>
          <a:custGeom>
            <a:avLst/>
            <a:gdLst/>
            <a:ahLst/>
            <a:cxnLst/>
            <a:rect r="r" b="b" t="t" l="l"/>
            <a:pathLst>
              <a:path h="3473213" w="4630950">
                <a:moveTo>
                  <a:pt x="0" y="0"/>
                </a:moveTo>
                <a:lnTo>
                  <a:pt x="4630950" y="0"/>
                </a:lnTo>
                <a:lnTo>
                  <a:pt x="4630950" y="3473213"/>
                </a:lnTo>
                <a:lnTo>
                  <a:pt x="0" y="3473213"/>
                </a:lnTo>
                <a:lnTo>
                  <a:pt x="0" y="0"/>
                </a:lnTo>
                <a:close/>
              </a:path>
            </a:pathLst>
          </a:custGeom>
          <a:blipFill>
            <a:blip r:embed="rId6"/>
            <a:stretch>
              <a:fillRect l="0" t="0" r="0" b="0"/>
            </a:stretch>
          </a:blipFill>
        </p:spPr>
      </p:sp>
      <p:grpSp>
        <p:nvGrpSpPr>
          <p:cNvPr name="Group 10" id="10"/>
          <p:cNvGrpSpPr/>
          <p:nvPr/>
        </p:nvGrpSpPr>
        <p:grpSpPr>
          <a:xfrm rot="0">
            <a:off x="9612732" y="357190"/>
            <a:ext cx="7011662" cy="6694542"/>
            <a:chOff x="0" y="0"/>
            <a:chExt cx="9348882" cy="8926056"/>
          </a:xfrm>
        </p:grpSpPr>
        <p:sp>
          <p:nvSpPr>
            <p:cNvPr name="TextBox 11" id="11"/>
            <p:cNvSpPr txBox="true"/>
            <p:nvPr/>
          </p:nvSpPr>
          <p:spPr>
            <a:xfrm rot="0">
              <a:off x="0" y="9525"/>
              <a:ext cx="9348882" cy="1212121"/>
            </a:xfrm>
            <a:prstGeom prst="rect">
              <a:avLst/>
            </a:prstGeom>
          </p:spPr>
          <p:txBody>
            <a:bodyPr anchor="t" rtlCol="false" tIns="0" lIns="0" bIns="0" rIns="0">
              <a:spAutoFit/>
            </a:bodyPr>
            <a:lstStyle/>
            <a:p>
              <a:pPr algn="l">
                <a:lnSpc>
                  <a:spcPts val="6652"/>
                </a:lnSpc>
              </a:pPr>
              <a:r>
                <a:rPr lang="en-US" sz="6048">
                  <a:solidFill>
                    <a:srgbClr val="000000"/>
                  </a:solidFill>
                  <a:latin typeface="Hatton"/>
                  <a:ea typeface="Hatton"/>
                  <a:cs typeface="Hatton"/>
                  <a:sym typeface="Hatton"/>
                </a:rPr>
                <a:t>Collaboration</a:t>
              </a:r>
            </a:p>
          </p:txBody>
        </p:sp>
        <p:sp>
          <p:nvSpPr>
            <p:cNvPr name="TextBox 12" id="12"/>
            <p:cNvSpPr txBox="true"/>
            <p:nvPr/>
          </p:nvSpPr>
          <p:spPr>
            <a:xfrm rot="0">
              <a:off x="0" y="2820662"/>
              <a:ext cx="9348882" cy="6105394"/>
            </a:xfrm>
            <a:prstGeom prst="rect">
              <a:avLst/>
            </a:prstGeom>
          </p:spPr>
          <p:txBody>
            <a:bodyPr anchor="t" rtlCol="false" tIns="0" lIns="0" bIns="0" rIns="0">
              <a:spAutoFit/>
            </a:bodyPr>
            <a:lstStyle/>
            <a:p>
              <a:pPr algn="l">
                <a:lnSpc>
                  <a:spcPts val="2851"/>
                </a:lnSpc>
              </a:pPr>
              <a:r>
                <a:rPr lang="en-US" sz="1900">
                  <a:solidFill>
                    <a:srgbClr val="000000"/>
                  </a:solidFill>
                  <a:latin typeface="Assistant Regular"/>
                  <a:ea typeface="Assistant Regular"/>
                  <a:cs typeface="Assistant Regular"/>
                  <a:sym typeface="Assistant Regular"/>
                </a:rPr>
                <a:t>“Building and sustaining systems for maternal health requires the ability to track and weave together different programs and innovations, to realign funding streams and training models, and to advocate for needed changes, all centered on the leadership and guidance of engaged communities. There are no easy or quick fixes, nor one solution that works for all, but rather an opportunity to create enduring systems of maternal health for individuals and communities.” MHLIC &amp; de Beaumont Foundation</a:t>
              </a:r>
            </a:p>
            <a:p>
              <a:pPr algn="l">
                <a:lnSpc>
                  <a:spcPts val="2851"/>
                </a:lnSpc>
              </a:pPr>
            </a:p>
            <a:p>
              <a:pPr algn="l">
                <a:lnSpc>
                  <a:spcPts val="2851"/>
                </a:lnSpc>
              </a:pPr>
            </a:p>
            <a:p>
              <a:pPr algn="l">
                <a:lnSpc>
                  <a:spcPts val="2851"/>
                </a:lnSpc>
              </a:pPr>
            </a:p>
            <a:p>
              <a:pPr algn="l">
                <a:lnSpc>
                  <a:spcPts val="2851"/>
                </a:lnSpc>
              </a:pPr>
            </a:p>
            <a:p>
              <a:pPr algn="l">
                <a:lnSpc>
                  <a:spcPts val="2851"/>
                </a:lnSpc>
              </a:pPr>
            </a:p>
          </p:txBody>
        </p:sp>
      </p:grpSp>
      <p:sp>
        <p:nvSpPr>
          <p:cNvPr name="TextBox 13" id="13"/>
          <p:cNvSpPr txBox="true"/>
          <p:nvPr/>
        </p:nvSpPr>
        <p:spPr>
          <a:xfrm rot="0">
            <a:off x="526509" y="707801"/>
            <a:ext cx="502191" cy="312420"/>
          </a:xfrm>
          <a:prstGeom prst="rect">
            <a:avLst/>
          </a:prstGeom>
        </p:spPr>
        <p:txBody>
          <a:bodyPr anchor="t" rtlCol="false" tIns="0" lIns="0" bIns="0" rIns="0">
            <a:spAutoFit/>
          </a:bodyPr>
          <a:lstStyle/>
          <a:p>
            <a:pPr algn="l" marL="0" indent="0" lvl="0">
              <a:lnSpc>
                <a:spcPts val="2310"/>
              </a:lnSpc>
              <a:spcBef>
                <a:spcPct val="0"/>
              </a:spcBef>
            </a:pPr>
            <a:r>
              <a:rPr lang="en-US" sz="2100">
                <a:solidFill>
                  <a:srgbClr val="FFFFFF"/>
                </a:solidFill>
                <a:latin typeface="Hatton"/>
                <a:ea typeface="Hatton"/>
                <a:cs typeface="Hatton"/>
                <a:sym typeface="Hatton"/>
              </a:rPr>
              <a:t>13</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BFDFF"/>
        </a:solidFill>
      </p:bgPr>
    </p:bg>
    <p:spTree>
      <p:nvGrpSpPr>
        <p:cNvPr id="1" name=""/>
        <p:cNvGrpSpPr/>
        <p:nvPr/>
      </p:nvGrpSpPr>
      <p:grpSpPr>
        <a:xfrm>
          <a:off x="0" y="0"/>
          <a:ext cx="0" cy="0"/>
          <a:chOff x="0" y="0"/>
          <a:chExt cx="0" cy="0"/>
        </a:xfrm>
      </p:grpSpPr>
      <p:grpSp>
        <p:nvGrpSpPr>
          <p:cNvPr name="Group 2" id="2"/>
          <p:cNvGrpSpPr/>
          <p:nvPr/>
        </p:nvGrpSpPr>
        <p:grpSpPr>
          <a:xfrm rot="0">
            <a:off x="2838450" y="8710090"/>
            <a:ext cx="8115300" cy="548210"/>
            <a:chOff x="0" y="0"/>
            <a:chExt cx="10820400" cy="730946"/>
          </a:xfrm>
        </p:grpSpPr>
        <p:sp>
          <p:nvSpPr>
            <p:cNvPr name="AutoShape 3" id="3"/>
            <p:cNvSpPr/>
            <p:nvPr/>
          </p:nvSpPr>
          <p:spPr>
            <a:xfrm rot="0">
              <a:off x="0" y="0"/>
              <a:ext cx="10820400" cy="12700"/>
            </a:xfrm>
            <a:prstGeom prst="rect">
              <a:avLst/>
            </a:prstGeom>
            <a:solidFill>
              <a:srgbClr val="053D57"/>
            </a:solidFill>
          </p:spPr>
        </p:sp>
        <p:sp>
          <p:nvSpPr>
            <p:cNvPr name="TextBox 4" id="4"/>
            <p:cNvSpPr txBox="true"/>
            <p:nvPr/>
          </p:nvSpPr>
          <p:spPr>
            <a:xfrm rot="0">
              <a:off x="0" y="426146"/>
              <a:ext cx="10820400" cy="304800"/>
            </a:xfrm>
            <a:prstGeom prst="rect">
              <a:avLst/>
            </a:prstGeom>
          </p:spPr>
          <p:txBody>
            <a:bodyPr anchor="t" rtlCol="false" tIns="0" lIns="0" bIns="0" rIns="0">
              <a:spAutoFit/>
            </a:bodyPr>
            <a:lstStyle/>
            <a:p>
              <a:pPr algn="l">
                <a:lnSpc>
                  <a:spcPts val="1800"/>
                </a:lnSpc>
              </a:pPr>
              <a:r>
                <a:rPr lang="en-US" sz="1500" spc="75">
                  <a:solidFill>
                    <a:srgbClr val="053D57"/>
                  </a:solidFill>
                  <a:latin typeface="Assistant Regular"/>
                  <a:ea typeface="Assistant Regular"/>
                  <a:cs typeface="Assistant Regular"/>
                  <a:sym typeface="Assistant Regular"/>
                </a:rPr>
                <a:t>Urban Baby Beginnings | All Rights Reserved 2024</a:t>
              </a:r>
            </a:p>
          </p:txBody>
        </p:sp>
      </p:grpSp>
      <p:sp>
        <p:nvSpPr>
          <p:cNvPr name="Freeform 5" id="5"/>
          <p:cNvSpPr/>
          <p:nvPr/>
        </p:nvSpPr>
        <p:spPr>
          <a:xfrm flipH="false" flipV="false" rot="0">
            <a:off x="1028700" y="9040662"/>
            <a:ext cx="502191" cy="221877"/>
          </a:xfrm>
          <a:custGeom>
            <a:avLst/>
            <a:gdLst/>
            <a:ahLst/>
            <a:cxnLst/>
            <a:rect r="r" b="b" t="t" l="l"/>
            <a:pathLst>
              <a:path h="221877" w="502191">
                <a:moveTo>
                  <a:pt x="0" y="0"/>
                </a:moveTo>
                <a:lnTo>
                  <a:pt x="502191" y="0"/>
                </a:lnTo>
                <a:lnTo>
                  <a:pt x="502191" y="221877"/>
                </a:lnTo>
                <a:lnTo>
                  <a:pt x="0" y="22187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9577315" y="142891"/>
            <a:ext cx="8547047" cy="4806678"/>
          </a:xfrm>
          <a:custGeom>
            <a:avLst/>
            <a:gdLst/>
            <a:ahLst/>
            <a:cxnLst/>
            <a:rect r="r" b="b" t="t" l="l"/>
            <a:pathLst>
              <a:path h="4806678" w="8547047">
                <a:moveTo>
                  <a:pt x="0" y="0"/>
                </a:moveTo>
                <a:lnTo>
                  <a:pt x="8547047" y="0"/>
                </a:lnTo>
                <a:lnTo>
                  <a:pt x="8547047" y="4806678"/>
                </a:lnTo>
                <a:lnTo>
                  <a:pt x="0" y="4806678"/>
                </a:lnTo>
                <a:lnTo>
                  <a:pt x="0" y="0"/>
                </a:lnTo>
                <a:close/>
              </a:path>
            </a:pathLst>
          </a:custGeom>
          <a:blipFill>
            <a:blip r:embed="rId4"/>
            <a:stretch>
              <a:fillRect l="0" t="0" r="0" b="0"/>
            </a:stretch>
          </a:blipFill>
        </p:spPr>
      </p:sp>
      <p:sp>
        <p:nvSpPr>
          <p:cNvPr name="Freeform 7" id="7"/>
          <p:cNvSpPr/>
          <p:nvPr/>
        </p:nvSpPr>
        <p:spPr>
          <a:xfrm flipH="false" flipV="false" rot="0">
            <a:off x="12708106" y="4661435"/>
            <a:ext cx="4348995" cy="4658311"/>
          </a:xfrm>
          <a:custGeom>
            <a:avLst/>
            <a:gdLst/>
            <a:ahLst/>
            <a:cxnLst/>
            <a:rect r="r" b="b" t="t" l="l"/>
            <a:pathLst>
              <a:path h="4658311" w="4348995">
                <a:moveTo>
                  <a:pt x="0" y="0"/>
                </a:moveTo>
                <a:lnTo>
                  <a:pt x="4348995" y="0"/>
                </a:lnTo>
                <a:lnTo>
                  <a:pt x="4348995" y="4658312"/>
                </a:lnTo>
                <a:lnTo>
                  <a:pt x="0" y="4658312"/>
                </a:lnTo>
                <a:lnTo>
                  <a:pt x="0" y="0"/>
                </a:lnTo>
                <a:close/>
              </a:path>
            </a:pathLst>
          </a:custGeom>
          <a:blipFill>
            <a:blip r:embed="rId5"/>
            <a:stretch>
              <a:fillRect l="0" t="0" r="0" b="0"/>
            </a:stretch>
          </a:blipFill>
        </p:spPr>
      </p:sp>
      <p:grpSp>
        <p:nvGrpSpPr>
          <p:cNvPr name="Group 8" id="8"/>
          <p:cNvGrpSpPr/>
          <p:nvPr/>
        </p:nvGrpSpPr>
        <p:grpSpPr>
          <a:xfrm rot="0">
            <a:off x="1279796" y="1663086"/>
            <a:ext cx="7728597" cy="4097991"/>
            <a:chOff x="0" y="0"/>
            <a:chExt cx="10304796" cy="5463988"/>
          </a:xfrm>
        </p:grpSpPr>
        <p:sp>
          <p:nvSpPr>
            <p:cNvPr name="TextBox 9" id="9"/>
            <p:cNvSpPr txBox="true"/>
            <p:nvPr/>
          </p:nvSpPr>
          <p:spPr>
            <a:xfrm rot="0">
              <a:off x="0" y="9525"/>
              <a:ext cx="10304796" cy="1849577"/>
            </a:xfrm>
            <a:prstGeom prst="rect">
              <a:avLst/>
            </a:prstGeom>
          </p:spPr>
          <p:txBody>
            <a:bodyPr anchor="t" rtlCol="false" tIns="0" lIns="0" bIns="0" rIns="0">
              <a:spAutoFit/>
            </a:bodyPr>
            <a:lstStyle/>
            <a:p>
              <a:pPr algn="l">
                <a:lnSpc>
                  <a:spcPts val="5268"/>
                </a:lnSpc>
              </a:pPr>
              <a:r>
                <a:rPr lang="en-US" sz="4789">
                  <a:solidFill>
                    <a:srgbClr val="053D57"/>
                  </a:solidFill>
                  <a:latin typeface="Hatton"/>
                  <a:ea typeface="Hatton"/>
                  <a:cs typeface="Hatton"/>
                  <a:sym typeface="Hatton"/>
                </a:rPr>
                <a:t>Building Safety: AIM CCI Safety Bundles</a:t>
              </a:r>
            </a:p>
          </p:txBody>
        </p:sp>
        <p:sp>
          <p:nvSpPr>
            <p:cNvPr name="TextBox 10" id="10"/>
            <p:cNvSpPr txBox="true"/>
            <p:nvPr/>
          </p:nvSpPr>
          <p:spPr>
            <a:xfrm rot="0">
              <a:off x="0" y="3012289"/>
              <a:ext cx="10304796" cy="2451700"/>
            </a:xfrm>
            <a:prstGeom prst="rect">
              <a:avLst/>
            </a:prstGeom>
          </p:spPr>
          <p:txBody>
            <a:bodyPr anchor="t" rtlCol="false" tIns="0" lIns="0" bIns="0" rIns="0">
              <a:spAutoFit/>
            </a:bodyPr>
            <a:lstStyle/>
            <a:p>
              <a:pPr algn="l">
                <a:lnSpc>
                  <a:spcPts val="2982"/>
                </a:lnSpc>
              </a:pPr>
            </a:p>
            <a:p>
              <a:pPr algn="l">
                <a:lnSpc>
                  <a:spcPts val="2982"/>
                </a:lnSpc>
              </a:pPr>
              <a:r>
                <a:rPr lang="en-US" sz="1988">
                  <a:solidFill>
                    <a:srgbClr val="053D57"/>
                  </a:solidFill>
                  <a:latin typeface="Assistant Regular"/>
                  <a:ea typeface="Assistant Regular"/>
                  <a:cs typeface="Assistant Regular"/>
                  <a:sym typeface="Assistant Regular"/>
                </a:rPr>
                <a:t>AIM CCI develops maternal safety bundles for use in non-hospital settings such as outpatient and community-based clinical facilities, as well as by other social and supportive services agencies that may be a touchpoint during the pregnancy and postpartum journey.</a:t>
              </a:r>
            </a:p>
          </p:txBody>
        </p:sp>
      </p:gr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BFDFF"/>
        </a:solidFill>
      </p:bgPr>
    </p:bg>
    <p:spTree>
      <p:nvGrpSpPr>
        <p:cNvPr id="1" name=""/>
        <p:cNvGrpSpPr/>
        <p:nvPr/>
      </p:nvGrpSpPr>
      <p:grpSpPr>
        <a:xfrm>
          <a:off x="0" y="0"/>
          <a:ext cx="0" cy="0"/>
          <a:chOff x="0" y="0"/>
          <a:chExt cx="0" cy="0"/>
        </a:xfrm>
      </p:grpSpPr>
      <p:grpSp>
        <p:nvGrpSpPr>
          <p:cNvPr name="Group 2" id="2"/>
          <p:cNvGrpSpPr/>
          <p:nvPr/>
        </p:nvGrpSpPr>
        <p:grpSpPr>
          <a:xfrm rot="0">
            <a:off x="2838450" y="8710090"/>
            <a:ext cx="8115300" cy="548210"/>
            <a:chOff x="0" y="0"/>
            <a:chExt cx="10820400" cy="730946"/>
          </a:xfrm>
        </p:grpSpPr>
        <p:sp>
          <p:nvSpPr>
            <p:cNvPr name="AutoShape 3" id="3"/>
            <p:cNvSpPr/>
            <p:nvPr/>
          </p:nvSpPr>
          <p:spPr>
            <a:xfrm rot="0">
              <a:off x="0" y="0"/>
              <a:ext cx="10820400" cy="12700"/>
            </a:xfrm>
            <a:prstGeom prst="rect">
              <a:avLst/>
            </a:prstGeom>
            <a:solidFill>
              <a:srgbClr val="053D57"/>
            </a:solidFill>
          </p:spPr>
        </p:sp>
        <p:sp>
          <p:nvSpPr>
            <p:cNvPr name="TextBox 4" id="4"/>
            <p:cNvSpPr txBox="true"/>
            <p:nvPr/>
          </p:nvSpPr>
          <p:spPr>
            <a:xfrm rot="0">
              <a:off x="0" y="426146"/>
              <a:ext cx="10820400" cy="304800"/>
            </a:xfrm>
            <a:prstGeom prst="rect">
              <a:avLst/>
            </a:prstGeom>
          </p:spPr>
          <p:txBody>
            <a:bodyPr anchor="t" rtlCol="false" tIns="0" lIns="0" bIns="0" rIns="0">
              <a:spAutoFit/>
            </a:bodyPr>
            <a:lstStyle/>
            <a:p>
              <a:pPr algn="l">
                <a:lnSpc>
                  <a:spcPts val="1800"/>
                </a:lnSpc>
              </a:pPr>
              <a:r>
                <a:rPr lang="en-US" sz="1500" spc="75">
                  <a:solidFill>
                    <a:srgbClr val="053D57"/>
                  </a:solidFill>
                  <a:latin typeface="Assistant Regular"/>
                  <a:ea typeface="Assistant Regular"/>
                  <a:cs typeface="Assistant Regular"/>
                  <a:sym typeface="Assistant Regular"/>
                </a:rPr>
                <a:t>Urban Baby Beginnings | All Rights Reserved 2024</a:t>
              </a:r>
            </a:p>
          </p:txBody>
        </p:sp>
      </p:grpSp>
      <p:sp>
        <p:nvSpPr>
          <p:cNvPr name="Freeform 5" id="5"/>
          <p:cNvSpPr/>
          <p:nvPr/>
        </p:nvSpPr>
        <p:spPr>
          <a:xfrm flipH="false" flipV="false" rot="0">
            <a:off x="1028700" y="9040662"/>
            <a:ext cx="502191" cy="221877"/>
          </a:xfrm>
          <a:custGeom>
            <a:avLst/>
            <a:gdLst/>
            <a:ahLst/>
            <a:cxnLst/>
            <a:rect r="r" b="b" t="t" l="l"/>
            <a:pathLst>
              <a:path h="221877" w="502191">
                <a:moveTo>
                  <a:pt x="0" y="0"/>
                </a:moveTo>
                <a:lnTo>
                  <a:pt x="502191" y="0"/>
                </a:lnTo>
                <a:lnTo>
                  <a:pt x="502191" y="221877"/>
                </a:lnTo>
                <a:lnTo>
                  <a:pt x="0" y="22187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0072911" y="877333"/>
            <a:ext cx="7186389" cy="7697512"/>
          </a:xfrm>
          <a:custGeom>
            <a:avLst/>
            <a:gdLst/>
            <a:ahLst/>
            <a:cxnLst/>
            <a:rect r="r" b="b" t="t" l="l"/>
            <a:pathLst>
              <a:path h="7697512" w="7186389">
                <a:moveTo>
                  <a:pt x="0" y="0"/>
                </a:moveTo>
                <a:lnTo>
                  <a:pt x="7186389" y="0"/>
                </a:lnTo>
                <a:lnTo>
                  <a:pt x="7186389" y="7697512"/>
                </a:lnTo>
                <a:lnTo>
                  <a:pt x="0" y="7697512"/>
                </a:lnTo>
                <a:lnTo>
                  <a:pt x="0" y="0"/>
                </a:lnTo>
                <a:close/>
              </a:path>
            </a:pathLst>
          </a:custGeom>
          <a:blipFill>
            <a:blip r:embed="rId4"/>
            <a:stretch>
              <a:fillRect l="0" t="0" r="0" b="0"/>
            </a:stretch>
          </a:blipFill>
        </p:spPr>
      </p:sp>
      <p:grpSp>
        <p:nvGrpSpPr>
          <p:cNvPr name="Group 7" id="7"/>
          <p:cNvGrpSpPr/>
          <p:nvPr/>
        </p:nvGrpSpPr>
        <p:grpSpPr>
          <a:xfrm rot="0">
            <a:off x="1279796" y="1244038"/>
            <a:ext cx="7728597" cy="6403041"/>
            <a:chOff x="0" y="0"/>
            <a:chExt cx="10304796" cy="8537388"/>
          </a:xfrm>
        </p:grpSpPr>
        <p:sp>
          <p:nvSpPr>
            <p:cNvPr name="TextBox 8" id="8"/>
            <p:cNvSpPr txBox="true"/>
            <p:nvPr/>
          </p:nvSpPr>
          <p:spPr>
            <a:xfrm rot="0">
              <a:off x="0" y="9525"/>
              <a:ext cx="10304796" cy="960577"/>
            </a:xfrm>
            <a:prstGeom prst="rect">
              <a:avLst/>
            </a:prstGeom>
          </p:spPr>
          <p:txBody>
            <a:bodyPr anchor="t" rtlCol="false" tIns="0" lIns="0" bIns="0" rIns="0">
              <a:spAutoFit/>
            </a:bodyPr>
            <a:lstStyle/>
            <a:p>
              <a:pPr algn="l">
                <a:lnSpc>
                  <a:spcPts val="5268"/>
                </a:lnSpc>
              </a:pPr>
              <a:r>
                <a:rPr lang="en-US" sz="4789">
                  <a:solidFill>
                    <a:srgbClr val="053D57"/>
                  </a:solidFill>
                  <a:latin typeface="Hatton"/>
                  <a:ea typeface="Hatton"/>
                  <a:cs typeface="Hatton"/>
                  <a:sym typeface="Hatton"/>
                </a:rPr>
                <a:t>AIM CCI Safety Bundles</a:t>
              </a:r>
            </a:p>
          </p:txBody>
        </p:sp>
        <p:sp>
          <p:nvSpPr>
            <p:cNvPr name="TextBox 9" id="9"/>
            <p:cNvSpPr txBox="true"/>
            <p:nvPr/>
          </p:nvSpPr>
          <p:spPr>
            <a:xfrm rot="0">
              <a:off x="0" y="2123289"/>
              <a:ext cx="10304796" cy="6414100"/>
            </a:xfrm>
            <a:prstGeom prst="rect">
              <a:avLst/>
            </a:prstGeom>
          </p:spPr>
          <p:txBody>
            <a:bodyPr anchor="t" rtlCol="false" tIns="0" lIns="0" bIns="0" rIns="0">
              <a:spAutoFit/>
            </a:bodyPr>
            <a:lstStyle/>
            <a:p>
              <a:pPr algn="l">
                <a:lnSpc>
                  <a:spcPts val="2982"/>
                </a:lnSpc>
              </a:pPr>
            </a:p>
            <a:p>
              <a:pPr algn="l">
                <a:lnSpc>
                  <a:spcPts val="2982"/>
                </a:lnSpc>
              </a:pPr>
              <a:r>
                <a:rPr lang="en-US" sz="1988">
                  <a:solidFill>
                    <a:srgbClr val="053D57"/>
                  </a:solidFill>
                  <a:latin typeface="Assistant Regular"/>
                  <a:ea typeface="Assistant Regular"/>
                  <a:cs typeface="Assistant Regular"/>
                  <a:sym typeface="Assistant Regular"/>
                </a:rPr>
                <a:t>“By elevating the voice and wisdom of the community, we can close the gap between what care birthing persons need and what the clinical system offers.” Community Based Safety Bundles include:</a:t>
              </a:r>
            </a:p>
            <a:p>
              <a:pPr algn="l">
                <a:lnSpc>
                  <a:spcPts val="2982"/>
                </a:lnSpc>
              </a:pPr>
            </a:p>
            <a:p>
              <a:pPr algn="l" marL="429252" indent="-214626" lvl="1">
                <a:lnSpc>
                  <a:spcPts val="2982"/>
                </a:lnSpc>
                <a:buFont typeface="Arial"/>
                <a:buChar char="•"/>
              </a:pPr>
              <a:r>
                <a:rPr lang="en-US" sz="1988">
                  <a:solidFill>
                    <a:srgbClr val="053D57"/>
                  </a:solidFill>
                  <a:latin typeface="Assistant Regular"/>
                  <a:ea typeface="Assistant Regular"/>
                  <a:cs typeface="Assistant Regular"/>
                  <a:sym typeface="Assistant Regular"/>
                </a:rPr>
                <a:t>Community Care for Postpatum Safety and Wellness</a:t>
              </a:r>
            </a:p>
            <a:p>
              <a:pPr algn="l" marL="429252" indent="-214626" lvl="1">
                <a:lnSpc>
                  <a:spcPts val="2982"/>
                </a:lnSpc>
                <a:buFont typeface="Arial"/>
                <a:buChar char="•"/>
              </a:pPr>
              <a:r>
                <a:rPr lang="en-US" sz="1988">
                  <a:solidFill>
                    <a:srgbClr val="053D57"/>
                  </a:solidFill>
                  <a:latin typeface="Assistant Regular"/>
                  <a:ea typeface="Assistant Regular"/>
                  <a:cs typeface="Assistant Regular"/>
                  <a:sym typeface="Assistant Regular"/>
                </a:rPr>
                <a:t>Communithy Care for Maternal Mental Health &amp; Wellness</a:t>
              </a:r>
            </a:p>
            <a:p>
              <a:pPr algn="l" marL="429252" indent="-214626" lvl="1">
                <a:lnSpc>
                  <a:spcPts val="2982"/>
                </a:lnSpc>
                <a:buFont typeface="Arial"/>
                <a:buChar char="•"/>
              </a:pPr>
              <a:r>
                <a:rPr lang="en-US" sz="1988">
                  <a:solidFill>
                    <a:srgbClr val="053D57"/>
                  </a:solidFill>
                  <a:latin typeface="Assistant Regular"/>
                  <a:ea typeface="Assistant Regular"/>
                  <a:cs typeface="Assistant Regular"/>
                  <a:sym typeface="Assistant Regular"/>
                </a:rPr>
                <a:t>Community Care to Address Intimate Partner Violence During and After Pregnancy</a:t>
              </a:r>
            </a:p>
            <a:p>
              <a:pPr algn="l" marL="429252" indent="-214626" lvl="1">
                <a:lnSpc>
                  <a:spcPts val="2982"/>
                </a:lnSpc>
                <a:buFont typeface="Arial"/>
                <a:buChar char="•"/>
              </a:pPr>
              <a:r>
                <a:rPr lang="en-US" sz="1988">
                  <a:solidFill>
                    <a:srgbClr val="053D57"/>
                  </a:solidFill>
                  <a:latin typeface="Assistant Regular"/>
                  <a:ea typeface="Assistant Regular"/>
                  <a:cs typeface="Assistant Regular"/>
                  <a:sym typeface="Assistant Regular"/>
                </a:rPr>
                <a:t>Community Care to Address the Mangement of Chronic Conditions during Pregnancy</a:t>
              </a:r>
            </a:p>
            <a:p>
              <a:pPr algn="l" marL="429252" indent="-214626" lvl="1">
                <a:lnSpc>
                  <a:spcPts val="2982"/>
                </a:lnSpc>
                <a:buFont typeface="Arial"/>
                <a:buChar char="•"/>
              </a:pPr>
              <a:r>
                <a:rPr lang="en-US" sz="1988">
                  <a:solidFill>
                    <a:srgbClr val="053D57"/>
                  </a:solidFill>
                  <a:latin typeface="Assistant Regular"/>
                  <a:ea typeface="Assistant Regular"/>
                  <a:cs typeface="Assistant Regular"/>
                  <a:sym typeface="Assistant Regular"/>
                </a:rPr>
                <a:t>Community Care to Address the Management of Chronic Conditions during Postpartum</a:t>
              </a: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BFDFF"/>
        </a:solidFill>
      </p:bgPr>
    </p:bg>
    <p:spTree>
      <p:nvGrpSpPr>
        <p:cNvPr id="1" name=""/>
        <p:cNvGrpSpPr/>
        <p:nvPr/>
      </p:nvGrpSpPr>
      <p:grpSpPr>
        <a:xfrm>
          <a:off x="0" y="0"/>
          <a:ext cx="0" cy="0"/>
          <a:chOff x="0" y="0"/>
          <a:chExt cx="0" cy="0"/>
        </a:xfrm>
      </p:grpSpPr>
      <p:sp>
        <p:nvSpPr>
          <p:cNvPr name="Freeform 2" id="2"/>
          <p:cNvSpPr/>
          <p:nvPr/>
        </p:nvSpPr>
        <p:spPr>
          <a:xfrm flipH="false" flipV="false" rot="0">
            <a:off x="16757109" y="9036423"/>
            <a:ext cx="502191" cy="221877"/>
          </a:xfrm>
          <a:custGeom>
            <a:avLst/>
            <a:gdLst/>
            <a:ahLst/>
            <a:cxnLst/>
            <a:rect r="r" b="b" t="t" l="l"/>
            <a:pathLst>
              <a:path h="221877" w="502191">
                <a:moveTo>
                  <a:pt x="0" y="0"/>
                </a:moveTo>
                <a:lnTo>
                  <a:pt x="502191" y="0"/>
                </a:lnTo>
                <a:lnTo>
                  <a:pt x="502191" y="221877"/>
                </a:lnTo>
                <a:lnTo>
                  <a:pt x="0" y="22187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7186241" y="8631478"/>
            <a:ext cx="8115300" cy="548210"/>
            <a:chOff x="0" y="0"/>
            <a:chExt cx="10820400" cy="730946"/>
          </a:xfrm>
        </p:grpSpPr>
        <p:sp>
          <p:nvSpPr>
            <p:cNvPr name="AutoShape 4" id="4"/>
            <p:cNvSpPr/>
            <p:nvPr/>
          </p:nvSpPr>
          <p:spPr>
            <a:xfrm rot="0">
              <a:off x="0" y="0"/>
              <a:ext cx="10820400" cy="12700"/>
            </a:xfrm>
            <a:prstGeom prst="rect">
              <a:avLst/>
            </a:prstGeom>
            <a:solidFill>
              <a:srgbClr val="FBFDFF"/>
            </a:solidFill>
          </p:spPr>
        </p:sp>
        <p:sp>
          <p:nvSpPr>
            <p:cNvPr name="TextBox 5" id="5"/>
            <p:cNvSpPr txBox="true"/>
            <p:nvPr/>
          </p:nvSpPr>
          <p:spPr>
            <a:xfrm rot="0">
              <a:off x="0" y="426146"/>
              <a:ext cx="10820400" cy="304800"/>
            </a:xfrm>
            <a:prstGeom prst="rect">
              <a:avLst/>
            </a:prstGeom>
          </p:spPr>
          <p:txBody>
            <a:bodyPr anchor="t" rtlCol="false" tIns="0" lIns="0" bIns="0" rIns="0">
              <a:spAutoFit/>
            </a:bodyPr>
            <a:lstStyle/>
            <a:p>
              <a:pPr algn="l">
                <a:lnSpc>
                  <a:spcPts val="1800"/>
                </a:lnSpc>
              </a:pPr>
              <a:r>
                <a:rPr lang="en-US" sz="1500" spc="75">
                  <a:solidFill>
                    <a:srgbClr val="FBFDFF"/>
                  </a:solidFill>
                  <a:latin typeface="Assistant Regular"/>
                  <a:ea typeface="Assistant Regular"/>
                  <a:cs typeface="Assistant Regular"/>
                  <a:sym typeface="Assistant Regular"/>
                </a:rPr>
                <a:t>Urban Baby Beginnings | All Rights Reserved 2024</a:t>
              </a:r>
            </a:p>
          </p:txBody>
        </p:sp>
      </p:grpSp>
      <p:grpSp>
        <p:nvGrpSpPr>
          <p:cNvPr name="Group 6" id="6"/>
          <p:cNvGrpSpPr/>
          <p:nvPr/>
        </p:nvGrpSpPr>
        <p:grpSpPr>
          <a:xfrm rot="0">
            <a:off x="3734638" y="511566"/>
            <a:ext cx="11566904" cy="1693226"/>
            <a:chOff x="0" y="0"/>
            <a:chExt cx="15422538" cy="2257634"/>
          </a:xfrm>
        </p:grpSpPr>
        <p:sp>
          <p:nvSpPr>
            <p:cNvPr name="TextBox 7" id="7"/>
            <p:cNvSpPr txBox="true"/>
            <p:nvPr/>
          </p:nvSpPr>
          <p:spPr>
            <a:xfrm rot="0">
              <a:off x="0" y="-9525"/>
              <a:ext cx="15422538" cy="1035686"/>
            </a:xfrm>
            <a:prstGeom prst="rect">
              <a:avLst/>
            </a:prstGeom>
          </p:spPr>
          <p:txBody>
            <a:bodyPr anchor="t" rtlCol="false" tIns="0" lIns="0" bIns="0" rIns="0">
              <a:spAutoFit/>
            </a:bodyPr>
            <a:lstStyle/>
            <a:p>
              <a:pPr algn="ctr">
                <a:lnSpc>
                  <a:spcPts val="5610"/>
                </a:lnSpc>
              </a:pPr>
              <a:r>
                <a:rPr lang="en-US" sz="5100">
                  <a:solidFill>
                    <a:srgbClr val="FBFDFF"/>
                  </a:solidFill>
                  <a:latin typeface="Hatton"/>
                  <a:ea typeface="Hatton"/>
                  <a:cs typeface="Hatton"/>
                  <a:sym typeface="Hatton"/>
                </a:rPr>
                <a:t>Case Study: Urban Baby Beginnings</a:t>
              </a:r>
            </a:p>
          </p:txBody>
        </p:sp>
        <p:sp>
          <p:nvSpPr>
            <p:cNvPr name="TextBox 8" id="8"/>
            <p:cNvSpPr txBox="true"/>
            <p:nvPr/>
          </p:nvSpPr>
          <p:spPr>
            <a:xfrm rot="0">
              <a:off x="0" y="1711534"/>
              <a:ext cx="15422538" cy="546100"/>
            </a:xfrm>
            <a:prstGeom prst="rect">
              <a:avLst/>
            </a:prstGeom>
          </p:spPr>
          <p:txBody>
            <a:bodyPr anchor="t" rtlCol="false" tIns="0" lIns="0" bIns="0" rIns="0">
              <a:spAutoFit/>
            </a:bodyPr>
            <a:lstStyle/>
            <a:p>
              <a:pPr algn="ctr">
                <a:lnSpc>
                  <a:spcPts val="3240"/>
                </a:lnSpc>
              </a:pPr>
              <a:r>
                <a:rPr lang="en-US" sz="2700" spc="81">
                  <a:solidFill>
                    <a:srgbClr val="97BCC7"/>
                  </a:solidFill>
                  <a:latin typeface="Assistant Regular Bold"/>
                  <a:ea typeface="Assistant Regular Bold"/>
                  <a:cs typeface="Assistant Regular Bold"/>
                  <a:sym typeface="Assistant Regular Bold"/>
                </a:rPr>
                <a:t> </a:t>
              </a:r>
            </a:p>
          </p:txBody>
        </p:sp>
      </p:grpSp>
      <p:sp>
        <p:nvSpPr>
          <p:cNvPr name="TextBox 9" id="9"/>
          <p:cNvSpPr txBox="true"/>
          <p:nvPr/>
        </p:nvSpPr>
        <p:spPr>
          <a:xfrm rot="0">
            <a:off x="526509" y="707801"/>
            <a:ext cx="502191" cy="312420"/>
          </a:xfrm>
          <a:prstGeom prst="rect">
            <a:avLst/>
          </a:prstGeom>
        </p:spPr>
        <p:txBody>
          <a:bodyPr anchor="t" rtlCol="false" tIns="0" lIns="0" bIns="0" rIns="0">
            <a:spAutoFit/>
          </a:bodyPr>
          <a:lstStyle/>
          <a:p>
            <a:pPr algn="l" marL="0" indent="0" lvl="0">
              <a:lnSpc>
                <a:spcPts val="2310"/>
              </a:lnSpc>
              <a:spcBef>
                <a:spcPct val="0"/>
              </a:spcBef>
            </a:pPr>
            <a:r>
              <a:rPr lang="en-US" sz="2100">
                <a:solidFill>
                  <a:srgbClr val="FFFFFF"/>
                </a:solidFill>
                <a:latin typeface="Hatton"/>
                <a:ea typeface="Hatton"/>
                <a:cs typeface="Hatton"/>
                <a:sym typeface="Hatton"/>
              </a:rPr>
              <a:t>07</a:t>
            </a:r>
          </a:p>
        </p:txBody>
      </p:sp>
      <p:sp>
        <p:nvSpPr>
          <p:cNvPr name="Freeform 10" id="10"/>
          <p:cNvSpPr/>
          <p:nvPr/>
        </p:nvSpPr>
        <p:spPr>
          <a:xfrm flipH="false" flipV="false" rot="0">
            <a:off x="2218206" y="2204792"/>
            <a:ext cx="2080026" cy="2080026"/>
          </a:xfrm>
          <a:custGeom>
            <a:avLst/>
            <a:gdLst/>
            <a:ahLst/>
            <a:cxnLst/>
            <a:rect r="r" b="b" t="t" l="l"/>
            <a:pathLst>
              <a:path h="2080026" w="2080026">
                <a:moveTo>
                  <a:pt x="0" y="0"/>
                </a:moveTo>
                <a:lnTo>
                  <a:pt x="2080026" y="0"/>
                </a:lnTo>
                <a:lnTo>
                  <a:pt x="2080026" y="2080025"/>
                </a:lnTo>
                <a:lnTo>
                  <a:pt x="0" y="2080025"/>
                </a:lnTo>
                <a:lnTo>
                  <a:pt x="0" y="0"/>
                </a:lnTo>
                <a:close/>
              </a:path>
            </a:pathLst>
          </a:custGeom>
          <a:blipFill>
            <a:blip r:embed="rId4"/>
            <a:stretch>
              <a:fillRect l="0" t="0" r="0" b="0"/>
            </a:stretch>
          </a:blipFill>
        </p:spPr>
      </p:sp>
      <p:sp>
        <p:nvSpPr>
          <p:cNvPr name="Freeform 11" id="11"/>
          <p:cNvSpPr/>
          <p:nvPr/>
        </p:nvSpPr>
        <p:spPr>
          <a:xfrm flipH="false" flipV="false" rot="0">
            <a:off x="7845113" y="2204792"/>
            <a:ext cx="2804243" cy="1716678"/>
          </a:xfrm>
          <a:custGeom>
            <a:avLst/>
            <a:gdLst/>
            <a:ahLst/>
            <a:cxnLst/>
            <a:rect r="r" b="b" t="t" l="l"/>
            <a:pathLst>
              <a:path h="1716678" w="2804243">
                <a:moveTo>
                  <a:pt x="0" y="0"/>
                </a:moveTo>
                <a:lnTo>
                  <a:pt x="2804243" y="0"/>
                </a:lnTo>
                <a:lnTo>
                  <a:pt x="2804243" y="1716678"/>
                </a:lnTo>
                <a:lnTo>
                  <a:pt x="0" y="1716678"/>
                </a:lnTo>
                <a:lnTo>
                  <a:pt x="0" y="0"/>
                </a:lnTo>
                <a:close/>
              </a:path>
            </a:pathLst>
          </a:custGeom>
          <a:blipFill>
            <a:blip r:embed="rId5"/>
            <a:stretch>
              <a:fillRect l="0" t="0" r="0" b="0"/>
            </a:stretch>
          </a:blipFill>
        </p:spPr>
      </p:sp>
      <p:sp>
        <p:nvSpPr>
          <p:cNvPr name="Freeform 12" id="12"/>
          <p:cNvSpPr/>
          <p:nvPr/>
        </p:nvSpPr>
        <p:spPr>
          <a:xfrm flipH="false" flipV="false" rot="0">
            <a:off x="13494397" y="1918499"/>
            <a:ext cx="2366318" cy="2366318"/>
          </a:xfrm>
          <a:custGeom>
            <a:avLst/>
            <a:gdLst/>
            <a:ahLst/>
            <a:cxnLst/>
            <a:rect r="r" b="b" t="t" l="l"/>
            <a:pathLst>
              <a:path h="2366318" w="2366318">
                <a:moveTo>
                  <a:pt x="0" y="0"/>
                </a:moveTo>
                <a:lnTo>
                  <a:pt x="2366318" y="0"/>
                </a:lnTo>
                <a:lnTo>
                  <a:pt x="2366318" y="2366318"/>
                </a:lnTo>
                <a:lnTo>
                  <a:pt x="0" y="2366318"/>
                </a:lnTo>
                <a:lnTo>
                  <a:pt x="0" y="0"/>
                </a:lnTo>
                <a:close/>
              </a:path>
            </a:pathLst>
          </a:custGeom>
          <a:blipFill>
            <a:blip r:embed="rId6"/>
            <a:stretch>
              <a:fillRect l="0" t="0" r="0" b="0"/>
            </a:stretch>
          </a:blipFill>
        </p:spPr>
      </p:sp>
      <p:grpSp>
        <p:nvGrpSpPr>
          <p:cNvPr name="Group 13" id="13"/>
          <p:cNvGrpSpPr/>
          <p:nvPr/>
        </p:nvGrpSpPr>
        <p:grpSpPr>
          <a:xfrm rot="0">
            <a:off x="1519139" y="4398686"/>
            <a:ext cx="4111639" cy="3754419"/>
            <a:chOff x="0" y="0"/>
            <a:chExt cx="5482186" cy="5005892"/>
          </a:xfrm>
        </p:grpSpPr>
        <p:sp>
          <p:nvSpPr>
            <p:cNvPr name="TextBox 14" id="14"/>
            <p:cNvSpPr txBox="true"/>
            <p:nvPr/>
          </p:nvSpPr>
          <p:spPr>
            <a:xfrm rot="0">
              <a:off x="925847" y="3660198"/>
              <a:ext cx="3630492" cy="1345694"/>
            </a:xfrm>
            <a:prstGeom prst="rect">
              <a:avLst/>
            </a:prstGeom>
          </p:spPr>
          <p:txBody>
            <a:bodyPr anchor="t" rtlCol="false" tIns="0" lIns="0" bIns="0" rIns="0">
              <a:spAutoFit/>
            </a:bodyPr>
            <a:lstStyle/>
            <a:p>
              <a:pPr algn="ctr">
                <a:lnSpc>
                  <a:spcPts val="1650"/>
                </a:lnSpc>
              </a:pPr>
              <a:r>
                <a:rPr lang="en-US" sz="1179" spc="149">
                  <a:solidFill>
                    <a:srgbClr val="000000"/>
                  </a:solidFill>
                  <a:latin typeface="Glacial Indifference"/>
                  <a:ea typeface="Glacial Indifference"/>
                  <a:cs typeface="Glacial Indifference"/>
                  <a:sym typeface="Glacial Indifference"/>
                </a:rPr>
                <a:t>CARE COORDINATION, MATERNAL MENTAL HEALTH, LACTATION, NURSING SUPPORTS,DIAPER PILOT, COLLABORATIVE PARTNERSHIPS</a:t>
              </a:r>
            </a:p>
          </p:txBody>
        </p:sp>
        <p:sp>
          <p:nvSpPr>
            <p:cNvPr name="TextBox 15" id="15"/>
            <p:cNvSpPr txBox="true"/>
            <p:nvPr/>
          </p:nvSpPr>
          <p:spPr>
            <a:xfrm rot="0">
              <a:off x="0" y="-28575"/>
              <a:ext cx="5482186" cy="3277401"/>
            </a:xfrm>
            <a:prstGeom prst="rect">
              <a:avLst/>
            </a:prstGeom>
          </p:spPr>
          <p:txBody>
            <a:bodyPr anchor="t" rtlCol="false" tIns="0" lIns="0" bIns="0" rIns="0">
              <a:spAutoFit/>
            </a:bodyPr>
            <a:lstStyle/>
            <a:p>
              <a:pPr algn="ctr">
                <a:lnSpc>
                  <a:spcPts val="2846"/>
                </a:lnSpc>
              </a:pPr>
              <a:r>
                <a:rPr lang="en-US" sz="2172" spc="43">
                  <a:solidFill>
                    <a:srgbClr val="000000"/>
                  </a:solidFill>
                  <a:latin typeface="Glacial Indifference"/>
                  <a:ea typeface="Glacial Indifference"/>
                  <a:cs typeface="Glacial Indifference"/>
                  <a:sym typeface="Glacial Indifference"/>
                </a:rPr>
                <a:t>UBB Maternal Health Hubs are safe spaces that provide prenatal, postpartum and early childhood supports through the child’s 3rd birthday </a:t>
              </a:r>
            </a:p>
            <a:p>
              <a:pPr algn="ctr">
                <a:lnSpc>
                  <a:spcPts val="2846"/>
                </a:lnSpc>
              </a:pPr>
              <a:r>
                <a:rPr lang="en-US" sz="2172" spc="43">
                  <a:solidFill>
                    <a:srgbClr val="000000"/>
                  </a:solidFill>
                  <a:latin typeface="Glacial Indifference"/>
                  <a:ea typeface="Glacial Indifference"/>
                  <a:cs typeface="Glacial Indifference"/>
                  <a:sym typeface="Glacial Indifference"/>
                </a:rPr>
                <a:t>($7.5 million HRSA State Innovation Grant)</a:t>
              </a:r>
            </a:p>
          </p:txBody>
        </p:sp>
      </p:grpSp>
      <p:grpSp>
        <p:nvGrpSpPr>
          <p:cNvPr name="Group 16" id="16"/>
          <p:cNvGrpSpPr/>
          <p:nvPr/>
        </p:nvGrpSpPr>
        <p:grpSpPr>
          <a:xfrm rot="0">
            <a:off x="7296866" y="4398686"/>
            <a:ext cx="3900737" cy="4036188"/>
            <a:chOff x="0" y="0"/>
            <a:chExt cx="5200982" cy="5381583"/>
          </a:xfrm>
        </p:grpSpPr>
        <p:sp>
          <p:nvSpPr>
            <p:cNvPr name="TextBox 17" id="17"/>
            <p:cNvSpPr txBox="true"/>
            <p:nvPr/>
          </p:nvSpPr>
          <p:spPr>
            <a:xfrm rot="0">
              <a:off x="878356" y="4152778"/>
              <a:ext cx="3444269" cy="1228806"/>
            </a:xfrm>
            <a:prstGeom prst="rect">
              <a:avLst/>
            </a:prstGeom>
          </p:spPr>
          <p:txBody>
            <a:bodyPr anchor="t" rtlCol="false" tIns="0" lIns="0" bIns="0" rIns="0">
              <a:spAutoFit/>
            </a:bodyPr>
            <a:lstStyle/>
            <a:p>
              <a:pPr algn="ctr">
                <a:lnSpc>
                  <a:spcPts val="1504"/>
                </a:lnSpc>
              </a:pPr>
              <a:r>
                <a:rPr lang="en-US" sz="1074" spc="136">
                  <a:solidFill>
                    <a:srgbClr val="000000"/>
                  </a:solidFill>
                  <a:latin typeface="Glacial Indifference"/>
                  <a:ea typeface="Glacial Indifference"/>
                  <a:cs typeface="Glacial Indifference"/>
                  <a:sym typeface="Glacial Indifference"/>
                </a:rPr>
                <a:t>FAMILY SUPPORT PROFESSIONALS SUCH AS COMMUNITY HEALTH WORKERS, HOME VISITORS, DOULAS, TELEHEALTH, WORKFORCE DEVELOPMENT</a:t>
              </a:r>
            </a:p>
          </p:txBody>
        </p:sp>
        <p:sp>
          <p:nvSpPr>
            <p:cNvPr name="TextBox 18" id="18"/>
            <p:cNvSpPr txBox="true"/>
            <p:nvPr/>
          </p:nvSpPr>
          <p:spPr>
            <a:xfrm rot="0">
              <a:off x="0" y="-28575"/>
              <a:ext cx="5200982" cy="3809023"/>
            </a:xfrm>
            <a:prstGeom prst="rect">
              <a:avLst/>
            </a:prstGeom>
          </p:spPr>
          <p:txBody>
            <a:bodyPr anchor="t" rtlCol="false" tIns="0" lIns="0" bIns="0" rIns="0">
              <a:spAutoFit/>
            </a:bodyPr>
            <a:lstStyle/>
            <a:p>
              <a:pPr algn="ctr">
                <a:lnSpc>
                  <a:spcPts val="2832"/>
                </a:lnSpc>
              </a:pPr>
              <a:r>
                <a:rPr lang="en-US" sz="2162" spc="43">
                  <a:solidFill>
                    <a:srgbClr val="000000"/>
                  </a:solidFill>
                  <a:latin typeface="Glacial Indifference"/>
                  <a:ea typeface="Glacial Indifference"/>
                  <a:cs typeface="Glacial Indifference"/>
                  <a:sym typeface="Glacial Indifference"/>
                </a:rPr>
                <a:t>ReByrth focuses on providing support to vulnerable families through the use of trusted community members and partners supported in UBB’s hub </a:t>
              </a:r>
            </a:p>
            <a:p>
              <a:pPr algn="ctr">
                <a:lnSpc>
                  <a:spcPts val="2832"/>
                </a:lnSpc>
              </a:pPr>
              <a:r>
                <a:rPr lang="en-US" sz="2162" spc="43">
                  <a:solidFill>
                    <a:srgbClr val="000000"/>
                  </a:solidFill>
                  <a:latin typeface="Glacial Indifference"/>
                  <a:ea typeface="Glacial Indifference"/>
                  <a:cs typeface="Glacial Indifference"/>
                  <a:sym typeface="Glacial Indifference"/>
                </a:rPr>
                <a:t>($1 million Merck for Mothers Safer Childbirth Cities Grant)</a:t>
              </a:r>
            </a:p>
          </p:txBody>
        </p:sp>
      </p:grpSp>
      <p:grpSp>
        <p:nvGrpSpPr>
          <p:cNvPr name="Group 19" id="19"/>
          <p:cNvGrpSpPr/>
          <p:nvPr/>
        </p:nvGrpSpPr>
        <p:grpSpPr>
          <a:xfrm rot="0">
            <a:off x="12961991" y="4398686"/>
            <a:ext cx="3363983" cy="4175184"/>
            <a:chOff x="0" y="0"/>
            <a:chExt cx="4485311" cy="5566912"/>
          </a:xfrm>
        </p:grpSpPr>
        <p:sp>
          <p:nvSpPr>
            <p:cNvPr name="TextBox 20" id="20"/>
            <p:cNvSpPr txBox="true"/>
            <p:nvPr/>
          </p:nvSpPr>
          <p:spPr>
            <a:xfrm rot="0">
              <a:off x="757492" y="4910619"/>
              <a:ext cx="2970327" cy="656293"/>
            </a:xfrm>
            <a:prstGeom prst="rect">
              <a:avLst/>
            </a:prstGeom>
          </p:spPr>
          <p:txBody>
            <a:bodyPr anchor="t" rtlCol="false" tIns="0" lIns="0" bIns="0" rIns="0">
              <a:spAutoFit/>
            </a:bodyPr>
            <a:lstStyle/>
            <a:p>
              <a:pPr algn="ctr">
                <a:lnSpc>
                  <a:spcPts val="1358"/>
                </a:lnSpc>
              </a:pPr>
              <a:r>
                <a:rPr lang="en-US" sz="970" spc="123">
                  <a:solidFill>
                    <a:srgbClr val="000000"/>
                  </a:solidFill>
                  <a:latin typeface="Glacial Indifference"/>
                  <a:ea typeface="Glacial Indifference"/>
                  <a:cs typeface="Glacial Indifference"/>
                  <a:sym typeface="Glacial Indifference"/>
                </a:rPr>
                <a:t>AIM CCI, HER STORY, HRSA MATERNAL HEALTH INNOVATION PARTNERS</a:t>
              </a:r>
            </a:p>
          </p:txBody>
        </p:sp>
        <p:sp>
          <p:nvSpPr>
            <p:cNvPr name="TextBox 21" id="21"/>
            <p:cNvSpPr txBox="true"/>
            <p:nvPr/>
          </p:nvSpPr>
          <p:spPr>
            <a:xfrm rot="0">
              <a:off x="0" y="-19050"/>
              <a:ext cx="4485311" cy="4586645"/>
            </a:xfrm>
            <a:prstGeom prst="rect">
              <a:avLst/>
            </a:prstGeom>
          </p:spPr>
          <p:txBody>
            <a:bodyPr anchor="t" rtlCol="false" tIns="0" lIns="0" bIns="0" rIns="0">
              <a:spAutoFit/>
            </a:bodyPr>
            <a:lstStyle/>
            <a:p>
              <a:pPr algn="ctr">
                <a:lnSpc>
                  <a:spcPts val="2774"/>
                </a:lnSpc>
              </a:pPr>
              <a:r>
                <a:rPr lang="en-US" sz="2117" spc="42">
                  <a:solidFill>
                    <a:srgbClr val="000000"/>
                  </a:solidFill>
                  <a:latin typeface="Glacial Indifference"/>
                  <a:ea typeface="Glacial Indifference"/>
                  <a:cs typeface="Glacial Indifference"/>
                  <a:sym typeface="Glacial Indifference"/>
                </a:rPr>
                <a:t>The Maternal Quality Care alliance is a Collective Impact group focused on building a stronger care coordination network and enhancing safety at the ground level through the use of community-based safety bundles </a:t>
              </a:r>
            </a:p>
            <a:p>
              <a:pPr algn="ctr">
                <a:lnSpc>
                  <a:spcPts val="2774"/>
                </a:lnSpc>
              </a:pPr>
              <a:r>
                <a:rPr lang="en-US" sz="2117" spc="42">
                  <a:solidFill>
                    <a:srgbClr val="000000"/>
                  </a:solidFill>
                  <a:latin typeface="Glacial Indifference"/>
                  <a:ea typeface="Glacial Indifference"/>
                  <a:cs typeface="Glacial Indifference"/>
                  <a:sym typeface="Glacial Indifference"/>
                </a:rPr>
                <a:t>(HRSA AIM CCI)</a:t>
              </a:r>
            </a:p>
          </p:txBody>
        </p:sp>
      </p:grpSp>
      <p:sp>
        <p:nvSpPr>
          <p:cNvPr name="TextBox 22" id="22"/>
          <p:cNvSpPr txBox="true"/>
          <p:nvPr/>
        </p:nvSpPr>
        <p:spPr>
          <a:xfrm rot="0">
            <a:off x="1519139" y="9974580"/>
            <a:ext cx="4585915" cy="312420"/>
          </a:xfrm>
          <a:prstGeom prst="rect">
            <a:avLst/>
          </a:prstGeom>
        </p:spPr>
        <p:txBody>
          <a:bodyPr anchor="t" rtlCol="false" tIns="0" lIns="0" bIns="0" rIns="0">
            <a:spAutoFit/>
          </a:bodyPr>
          <a:lstStyle/>
          <a:p>
            <a:pPr algn="ctr">
              <a:lnSpc>
                <a:spcPts val="2310"/>
              </a:lnSpc>
              <a:spcBef>
                <a:spcPct val="0"/>
              </a:spcBef>
            </a:pPr>
            <a:r>
              <a:rPr lang="en-US" sz="2100">
                <a:solidFill>
                  <a:srgbClr val="000000"/>
                </a:solidFill>
                <a:latin typeface="Hatton"/>
                <a:ea typeface="Hatton"/>
                <a:cs typeface="Hatton"/>
                <a:sym typeface="Hatton"/>
              </a:rPr>
              <a:t>2024 Confidential and Proprietary</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FDFDFD"/>
        </a:solidFill>
      </p:bgPr>
    </p:bg>
    <p:spTree>
      <p:nvGrpSpPr>
        <p:cNvPr id="1" name=""/>
        <p:cNvGrpSpPr/>
        <p:nvPr/>
      </p:nvGrpSpPr>
      <p:grpSpPr>
        <a:xfrm>
          <a:off x="0" y="0"/>
          <a:ext cx="0" cy="0"/>
          <a:chOff x="0" y="0"/>
          <a:chExt cx="0" cy="0"/>
        </a:xfrm>
      </p:grpSpPr>
      <p:sp>
        <p:nvSpPr>
          <p:cNvPr name="TextBox 2" id="2"/>
          <p:cNvSpPr txBox="true"/>
          <p:nvPr/>
        </p:nvSpPr>
        <p:spPr>
          <a:xfrm rot="0">
            <a:off x="1028700" y="2948109"/>
            <a:ext cx="15355156" cy="7113004"/>
          </a:xfrm>
          <a:prstGeom prst="rect">
            <a:avLst/>
          </a:prstGeom>
        </p:spPr>
        <p:txBody>
          <a:bodyPr anchor="t" rtlCol="false" tIns="0" lIns="0" bIns="0" rIns="0">
            <a:spAutoFit/>
          </a:bodyPr>
          <a:lstStyle/>
          <a:p>
            <a:pPr algn="l" marL="428662" indent="-214331" lvl="1">
              <a:lnSpc>
                <a:spcPts val="2779"/>
              </a:lnSpc>
              <a:buFont typeface="Arial"/>
              <a:buChar char="•"/>
            </a:pPr>
            <a:r>
              <a:rPr lang="en-US" sz="1985">
                <a:solidFill>
                  <a:srgbClr val="000000"/>
                </a:solidFill>
                <a:latin typeface="Aileron"/>
                <a:ea typeface="Aileron"/>
                <a:cs typeface="Aileron"/>
                <a:sym typeface="Aileron"/>
              </a:rPr>
              <a:t>Expanded care coordination program to include home visiting, doula support, and navigation services for Sentara Norfolk General in collab with Urban Baby Beginnings</a:t>
            </a:r>
          </a:p>
          <a:p>
            <a:pPr algn="l" marL="428662" indent="-214331" lvl="1">
              <a:lnSpc>
                <a:spcPts val="2779"/>
              </a:lnSpc>
              <a:buFont typeface="Arial"/>
              <a:buChar char="•"/>
            </a:pPr>
            <a:r>
              <a:rPr lang="en-US" sz="1985">
                <a:solidFill>
                  <a:srgbClr val="000000"/>
                </a:solidFill>
                <a:latin typeface="Aileron"/>
                <a:ea typeface="Aileron"/>
                <a:cs typeface="Aileron"/>
                <a:sym typeface="Aileron"/>
              </a:rPr>
              <a:t>12-member ReByrth interdisciplinary team focused on strengthening support for birthing people of color </a:t>
            </a:r>
          </a:p>
          <a:p>
            <a:pPr algn="l" marL="428662" indent="-214331" lvl="1">
              <a:lnSpc>
                <a:spcPts val="2779"/>
              </a:lnSpc>
              <a:buFont typeface="Arial"/>
              <a:buChar char="•"/>
            </a:pPr>
            <a:r>
              <a:rPr lang="en-US" sz="1985">
                <a:solidFill>
                  <a:srgbClr val="000000"/>
                </a:solidFill>
                <a:latin typeface="Aileron"/>
                <a:ea typeface="Aileron"/>
                <a:cs typeface="Aileron"/>
                <a:sym typeface="Aileron"/>
              </a:rPr>
              <a:t>Sentara Mobile Unit expansion to help connect families to care with an emphasis on prenatal care/support</a:t>
            </a:r>
          </a:p>
          <a:p>
            <a:pPr algn="l" marL="428662" indent="-214331" lvl="1">
              <a:lnSpc>
                <a:spcPts val="2779"/>
              </a:lnSpc>
              <a:buFont typeface="Arial"/>
              <a:buChar char="•"/>
            </a:pPr>
            <a:r>
              <a:rPr lang="en-US" sz="1985">
                <a:solidFill>
                  <a:srgbClr val="000000"/>
                </a:solidFill>
                <a:latin typeface="Aileron"/>
                <a:ea typeface="Aileron"/>
                <a:cs typeface="Aileron"/>
                <a:sym typeface="Aileron"/>
              </a:rPr>
              <a:t>Established CNM midwifery-led healthcare - Sentara Health Systems</a:t>
            </a:r>
          </a:p>
          <a:p>
            <a:pPr algn="l" marL="428662" indent="-214331" lvl="1">
              <a:lnSpc>
                <a:spcPts val="2779"/>
              </a:lnSpc>
              <a:buFont typeface="Arial"/>
              <a:buChar char="•"/>
            </a:pPr>
            <a:r>
              <a:rPr lang="en-US" sz="1985">
                <a:solidFill>
                  <a:srgbClr val="000000"/>
                </a:solidFill>
                <a:latin typeface="Aileron"/>
                <a:ea typeface="Aileron"/>
                <a:cs typeface="Aileron"/>
                <a:sym typeface="Aileron"/>
              </a:rPr>
              <a:t>Free Standing Easy Access midwifery clinic in Chesapeake, VA</a:t>
            </a:r>
          </a:p>
          <a:p>
            <a:pPr algn="l" marL="428662" indent="-214331" lvl="1">
              <a:lnSpc>
                <a:spcPts val="2779"/>
              </a:lnSpc>
              <a:buFont typeface="Arial"/>
              <a:buChar char="•"/>
            </a:pPr>
            <a:r>
              <a:rPr lang="en-US" sz="1985">
                <a:solidFill>
                  <a:srgbClr val="000000"/>
                </a:solidFill>
                <a:latin typeface="Aileron"/>
                <a:ea typeface="Aileron"/>
                <a:cs typeface="Aileron"/>
                <a:sym typeface="Aileron"/>
              </a:rPr>
              <a:t>12+  community-based programs partnering with Sentara Health to ensure families are connected by addressing SDOH at the community level</a:t>
            </a:r>
          </a:p>
          <a:p>
            <a:pPr algn="l" marL="428662" indent="-214331" lvl="1">
              <a:lnSpc>
                <a:spcPts val="2779"/>
              </a:lnSpc>
              <a:buFont typeface="Arial"/>
              <a:buChar char="•"/>
            </a:pPr>
            <a:r>
              <a:rPr lang="en-US" sz="1985">
                <a:solidFill>
                  <a:srgbClr val="000000"/>
                </a:solidFill>
                <a:latin typeface="Aileron"/>
                <a:ea typeface="Aileron"/>
                <a:cs typeface="Aileron"/>
                <a:sym typeface="Aileron"/>
              </a:rPr>
              <a:t>Launch of Center of Equity</a:t>
            </a:r>
          </a:p>
          <a:p>
            <a:pPr algn="l" marL="428662" indent="-214331" lvl="1">
              <a:lnSpc>
                <a:spcPts val="2779"/>
              </a:lnSpc>
              <a:buFont typeface="Arial"/>
              <a:buChar char="•"/>
            </a:pPr>
            <a:r>
              <a:rPr lang="en-US" sz="1985">
                <a:solidFill>
                  <a:srgbClr val="000000"/>
                </a:solidFill>
                <a:latin typeface="Aileron"/>
                <a:ea typeface="Aileron"/>
                <a:cs typeface="Aileron"/>
                <a:sym typeface="Aileron"/>
              </a:rPr>
              <a:t>Established 2 maternal health hubs in Newport News and Norfolk</a:t>
            </a:r>
          </a:p>
          <a:p>
            <a:pPr algn="l" marL="428662" indent="-214331" lvl="1">
              <a:lnSpc>
                <a:spcPts val="2779"/>
              </a:lnSpc>
              <a:buFont typeface="Arial"/>
              <a:buChar char="•"/>
            </a:pPr>
            <a:r>
              <a:rPr lang="en-US" sz="1985">
                <a:solidFill>
                  <a:srgbClr val="000000"/>
                </a:solidFill>
                <a:latin typeface="Aileron"/>
                <a:ea typeface="Aileron"/>
                <a:cs typeface="Aileron"/>
                <a:sym typeface="Aileron"/>
              </a:rPr>
              <a:t>Expansion of community-based perinatal programs into EVMS Newport News</a:t>
            </a:r>
          </a:p>
          <a:p>
            <a:pPr algn="l" marL="428662" indent="-214331" lvl="1">
              <a:lnSpc>
                <a:spcPts val="2779"/>
              </a:lnSpc>
              <a:buFont typeface="Arial"/>
              <a:buChar char="•"/>
            </a:pPr>
            <a:r>
              <a:rPr lang="en-US" sz="1985">
                <a:solidFill>
                  <a:srgbClr val="000000"/>
                </a:solidFill>
                <a:latin typeface="Aileron"/>
                <a:ea typeface="Aileron"/>
                <a:cs typeface="Aileron"/>
                <a:sym typeface="Aileron"/>
              </a:rPr>
              <a:t>167 community-based doulas of color in the Hampton Roads area</a:t>
            </a:r>
          </a:p>
          <a:p>
            <a:pPr algn="l" marL="428662" indent="-214331" lvl="1">
              <a:lnSpc>
                <a:spcPts val="2779"/>
              </a:lnSpc>
              <a:buFont typeface="Arial"/>
              <a:buChar char="•"/>
            </a:pPr>
            <a:r>
              <a:rPr lang="en-US" sz="1985">
                <a:solidFill>
                  <a:srgbClr val="000000"/>
                </a:solidFill>
                <a:latin typeface="Aileron"/>
                <a:ea typeface="Aileron"/>
                <a:cs typeface="Aileron"/>
                <a:sym typeface="Aileron"/>
              </a:rPr>
              <a:t>Launch of Black Maternal Health Equity Action Alliance</a:t>
            </a:r>
          </a:p>
          <a:p>
            <a:pPr algn="l" marL="428662" indent="-214331" lvl="1">
              <a:lnSpc>
                <a:spcPts val="2779"/>
              </a:lnSpc>
              <a:buFont typeface="Arial"/>
              <a:buChar char="•"/>
            </a:pPr>
            <a:r>
              <a:rPr lang="en-US" sz="1985">
                <a:solidFill>
                  <a:srgbClr val="000000"/>
                </a:solidFill>
                <a:latin typeface="Aileron"/>
                <a:ea typeface="Aileron"/>
                <a:cs typeface="Aileron"/>
                <a:sym typeface="Aileron"/>
              </a:rPr>
              <a:t>5+ collective impact groups (lactation, SUD, home visiting, black maternal health, healthy homes)</a:t>
            </a:r>
          </a:p>
          <a:p>
            <a:pPr algn="l" marL="428662" indent="-214331" lvl="1">
              <a:lnSpc>
                <a:spcPts val="2779"/>
              </a:lnSpc>
              <a:buFont typeface="Arial"/>
              <a:buChar char="•"/>
            </a:pPr>
            <a:r>
              <a:rPr lang="en-US" sz="1985">
                <a:solidFill>
                  <a:srgbClr val="000000"/>
                </a:solidFill>
                <a:latin typeface="Aileron"/>
                <a:ea typeface="Aileron"/>
                <a:cs typeface="Aileron"/>
                <a:sym typeface="Aileron"/>
              </a:rPr>
              <a:t>70+ community-based programs focused on birthing people and their families</a:t>
            </a:r>
          </a:p>
          <a:p>
            <a:pPr algn="l" marL="428662" indent="-214331" lvl="1">
              <a:lnSpc>
                <a:spcPts val="2779"/>
              </a:lnSpc>
              <a:buFont typeface="Arial"/>
              <a:buChar char="•"/>
            </a:pPr>
            <a:r>
              <a:rPr lang="en-US" sz="1985">
                <a:solidFill>
                  <a:srgbClr val="000000"/>
                </a:solidFill>
                <a:latin typeface="Aileron"/>
                <a:ea typeface="Aileron"/>
                <a:cs typeface="Aileron"/>
                <a:sym typeface="Aileron"/>
              </a:rPr>
              <a:t>2 area diaper banks</a:t>
            </a:r>
          </a:p>
          <a:p>
            <a:pPr algn="l" marL="428662" indent="-214331" lvl="1">
              <a:lnSpc>
                <a:spcPts val="2779"/>
              </a:lnSpc>
              <a:buFont typeface="Arial"/>
              <a:buChar char="•"/>
            </a:pPr>
            <a:r>
              <a:rPr lang="en-US" sz="1985">
                <a:solidFill>
                  <a:srgbClr val="000000"/>
                </a:solidFill>
                <a:latin typeface="Aileron"/>
                <a:ea typeface="Aileron"/>
                <a:cs typeface="Aileron"/>
                <a:sym typeface="Aileron"/>
              </a:rPr>
              <a:t>Peninsula and Tidewater Maternal Mental Health social support programs through PSVA</a:t>
            </a:r>
          </a:p>
          <a:p>
            <a:pPr algn="l" marL="428662" indent="-214331" lvl="1">
              <a:lnSpc>
                <a:spcPts val="2779"/>
              </a:lnSpc>
              <a:buFont typeface="Arial"/>
              <a:buChar char="•"/>
            </a:pPr>
            <a:r>
              <a:rPr lang="en-US" sz="1985">
                <a:solidFill>
                  <a:srgbClr val="000000"/>
                </a:solidFill>
                <a:latin typeface="Aileron"/>
                <a:ea typeface="Aileron"/>
                <a:cs typeface="Aileron"/>
                <a:sym typeface="Aileron"/>
              </a:rPr>
              <a:t>Expansion of CHW programs through IPHI in partnership with NSU, ODU, Sentara, UBB</a:t>
            </a:r>
          </a:p>
          <a:p>
            <a:pPr algn="l">
              <a:lnSpc>
                <a:spcPts val="2499"/>
              </a:lnSpc>
            </a:pPr>
          </a:p>
          <a:p>
            <a:pPr algn="ctr">
              <a:lnSpc>
                <a:spcPts val="3759"/>
              </a:lnSpc>
            </a:pPr>
            <a:r>
              <a:rPr lang="en-US" sz="2685">
                <a:solidFill>
                  <a:srgbClr val="000000"/>
                </a:solidFill>
                <a:latin typeface="Aileron Bold"/>
                <a:ea typeface="Aileron Bold"/>
                <a:cs typeface="Aileron Bold"/>
                <a:sym typeface="Aileron Bold"/>
              </a:rPr>
              <a:t>So what is missing?</a:t>
            </a:r>
          </a:p>
        </p:txBody>
      </p:sp>
      <p:sp>
        <p:nvSpPr>
          <p:cNvPr name="Freeform 3" id="3"/>
          <p:cNvSpPr/>
          <p:nvPr/>
        </p:nvSpPr>
        <p:spPr>
          <a:xfrm flipH="false" flipV="false" rot="0">
            <a:off x="15621585" y="360338"/>
            <a:ext cx="2399985" cy="2399985"/>
          </a:xfrm>
          <a:custGeom>
            <a:avLst/>
            <a:gdLst/>
            <a:ahLst/>
            <a:cxnLst/>
            <a:rect r="r" b="b" t="t" l="l"/>
            <a:pathLst>
              <a:path h="2399985" w="2399985">
                <a:moveTo>
                  <a:pt x="0" y="0"/>
                </a:moveTo>
                <a:lnTo>
                  <a:pt x="2399986" y="0"/>
                </a:lnTo>
                <a:lnTo>
                  <a:pt x="2399986" y="2399985"/>
                </a:lnTo>
                <a:lnTo>
                  <a:pt x="0" y="2399985"/>
                </a:lnTo>
                <a:lnTo>
                  <a:pt x="0" y="0"/>
                </a:lnTo>
                <a:close/>
              </a:path>
            </a:pathLst>
          </a:custGeom>
          <a:blipFill>
            <a:blip r:embed="rId2"/>
            <a:stretch>
              <a:fillRect l="0" t="0" r="0" b="0"/>
            </a:stretch>
          </a:blipFill>
        </p:spPr>
      </p:sp>
      <p:sp>
        <p:nvSpPr>
          <p:cNvPr name="TextBox 4" id="4"/>
          <p:cNvSpPr txBox="true"/>
          <p:nvPr/>
        </p:nvSpPr>
        <p:spPr>
          <a:xfrm rot="0">
            <a:off x="930064" y="633073"/>
            <a:ext cx="14235415" cy="2127250"/>
          </a:xfrm>
          <a:prstGeom prst="rect">
            <a:avLst/>
          </a:prstGeom>
        </p:spPr>
        <p:txBody>
          <a:bodyPr anchor="t" rtlCol="false" tIns="0" lIns="0" bIns="0" rIns="0">
            <a:spAutoFit/>
          </a:bodyPr>
          <a:lstStyle/>
          <a:p>
            <a:pPr algn="l">
              <a:lnSpc>
                <a:spcPts val="5599"/>
              </a:lnSpc>
            </a:pPr>
            <a:r>
              <a:rPr lang="en-US" sz="3999" spc="799">
                <a:solidFill>
                  <a:srgbClr val="504C44"/>
                </a:solidFill>
                <a:latin typeface="Hatton"/>
                <a:ea typeface="Hatton"/>
                <a:cs typeface="Hatton"/>
                <a:sym typeface="Hatton"/>
              </a:rPr>
              <a:t>BUILDING SAFER CHILDBIRTH CITIES- AN AREA INITIATIVE (3 YEAR ACHIEVEMENTS)</a:t>
            </a:r>
          </a:p>
        </p:txBody>
      </p:sp>
      <p:sp>
        <p:nvSpPr>
          <p:cNvPr name="TextBox 5" id="5"/>
          <p:cNvSpPr txBox="true"/>
          <p:nvPr/>
        </p:nvSpPr>
        <p:spPr>
          <a:xfrm rot="0">
            <a:off x="4172289" y="10287000"/>
            <a:ext cx="8874993" cy="312420"/>
          </a:xfrm>
          <a:prstGeom prst="rect">
            <a:avLst/>
          </a:prstGeom>
        </p:spPr>
        <p:txBody>
          <a:bodyPr anchor="t" rtlCol="false" tIns="0" lIns="0" bIns="0" rIns="0">
            <a:spAutoFit/>
          </a:bodyPr>
          <a:lstStyle/>
          <a:p>
            <a:pPr algn="ctr">
              <a:lnSpc>
                <a:spcPts val="2310"/>
              </a:lnSpc>
              <a:spcBef>
                <a:spcPct val="0"/>
              </a:spcBef>
            </a:pPr>
            <a:r>
              <a:rPr lang="en-US" sz="2100">
                <a:solidFill>
                  <a:srgbClr val="000000"/>
                </a:solidFill>
                <a:latin typeface="Hatton"/>
                <a:ea typeface="Hatton"/>
                <a:cs typeface="Hatton"/>
                <a:sym typeface="Hatton"/>
              </a:rPr>
              <a:t>Presented by Stephanie Spencer 2024 Confidential and Proprietary</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FDFDFD"/>
        </a:solidFill>
      </p:bgPr>
    </p:bg>
    <p:spTree>
      <p:nvGrpSpPr>
        <p:cNvPr id="1" name=""/>
        <p:cNvGrpSpPr/>
        <p:nvPr/>
      </p:nvGrpSpPr>
      <p:grpSpPr>
        <a:xfrm>
          <a:off x="0" y="0"/>
          <a:ext cx="0" cy="0"/>
          <a:chOff x="0" y="0"/>
          <a:chExt cx="0" cy="0"/>
        </a:xfrm>
      </p:grpSpPr>
      <p:sp>
        <p:nvSpPr>
          <p:cNvPr name="Freeform 2" id="2"/>
          <p:cNvSpPr/>
          <p:nvPr/>
        </p:nvSpPr>
        <p:spPr>
          <a:xfrm flipH="false" flipV="false" rot="0">
            <a:off x="15366947" y="364955"/>
            <a:ext cx="2399985" cy="2399985"/>
          </a:xfrm>
          <a:custGeom>
            <a:avLst/>
            <a:gdLst/>
            <a:ahLst/>
            <a:cxnLst/>
            <a:rect r="r" b="b" t="t" l="l"/>
            <a:pathLst>
              <a:path h="2399985" w="2399985">
                <a:moveTo>
                  <a:pt x="0" y="0"/>
                </a:moveTo>
                <a:lnTo>
                  <a:pt x="2399986" y="0"/>
                </a:lnTo>
                <a:lnTo>
                  <a:pt x="2399986" y="2399985"/>
                </a:lnTo>
                <a:lnTo>
                  <a:pt x="0" y="2399985"/>
                </a:lnTo>
                <a:lnTo>
                  <a:pt x="0" y="0"/>
                </a:lnTo>
                <a:close/>
              </a:path>
            </a:pathLst>
          </a:custGeom>
          <a:blipFill>
            <a:blip r:embed="rId2"/>
            <a:stretch>
              <a:fillRect l="0" t="0" r="0" b="0"/>
            </a:stretch>
          </a:blipFill>
        </p:spPr>
      </p:sp>
      <p:sp>
        <p:nvSpPr>
          <p:cNvPr name="TextBox 3" id="3"/>
          <p:cNvSpPr txBox="true"/>
          <p:nvPr/>
        </p:nvSpPr>
        <p:spPr>
          <a:xfrm rot="0">
            <a:off x="6806926" y="4473575"/>
            <a:ext cx="10452374" cy="669925"/>
          </a:xfrm>
          <a:prstGeom prst="rect">
            <a:avLst/>
          </a:prstGeom>
        </p:spPr>
        <p:txBody>
          <a:bodyPr anchor="t" rtlCol="false" tIns="0" lIns="0" bIns="0" rIns="0">
            <a:spAutoFit/>
          </a:bodyPr>
          <a:lstStyle/>
          <a:p>
            <a:pPr algn="l">
              <a:lnSpc>
                <a:spcPts val="5599"/>
              </a:lnSpc>
            </a:pPr>
            <a:r>
              <a:rPr lang="en-US" sz="3999" spc="799">
                <a:solidFill>
                  <a:srgbClr val="504C44"/>
                </a:solidFill>
                <a:latin typeface="Baskerville Display PT"/>
                <a:ea typeface="Baskerville Display PT"/>
                <a:cs typeface="Baskerville Display PT"/>
                <a:sym typeface="Baskerville Display PT"/>
              </a:rPr>
              <a:t>NEXT STEPS </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FBFDFF"/>
        </a:solidFill>
      </p:bgPr>
    </p:bg>
    <p:spTree>
      <p:nvGrpSpPr>
        <p:cNvPr id="1" name=""/>
        <p:cNvGrpSpPr/>
        <p:nvPr/>
      </p:nvGrpSpPr>
      <p:grpSpPr>
        <a:xfrm>
          <a:off x="0" y="0"/>
          <a:ext cx="0" cy="0"/>
          <a:chOff x="0" y="0"/>
          <a:chExt cx="0" cy="0"/>
        </a:xfrm>
      </p:grpSpPr>
      <p:grpSp>
        <p:nvGrpSpPr>
          <p:cNvPr name="Group 2" id="2"/>
          <p:cNvGrpSpPr/>
          <p:nvPr/>
        </p:nvGrpSpPr>
        <p:grpSpPr>
          <a:xfrm rot="0">
            <a:off x="1351991" y="8710090"/>
            <a:ext cx="13430877" cy="548210"/>
            <a:chOff x="0" y="0"/>
            <a:chExt cx="17907836" cy="730946"/>
          </a:xfrm>
        </p:grpSpPr>
        <p:sp>
          <p:nvSpPr>
            <p:cNvPr name="AutoShape 3" id="3"/>
            <p:cNvSpPr/>
            <p:nvPr/>
          </p:nvSpPr>
          <p:spPr>
            <a:xfrm rot="0">
              <a:off x="0" y="0"/>
              <a:ext cx="17907836" cy="12700"/>
            </a:xfrm>
            <a:prstGeom prst="rect">
              <a:avLst/>
            </a:prstGeom>
            <a:solidFill>
              <a:srgbClr val="053D57"/>
            </a:solidFill>
          </p:spPr>
        </p:sp>
        <p:sp>
          <p:nvSpPr>
            <p:cNvPr name="TextBox 4" id="4"/>
            <p:cNvSpPr txBox="true"/>
            <p:nvPr/>
          </p:nvSpPr>
          <p:spPr>
            <a:xfrm rot="0">
              <a:off x="0" y="426146"/>
              <a:ext cx="10820400" cy="304800"/>
            </a:xfrm>
            <a:prstGeom prst="rect">
              <a:avLst/>
            </a:prstGeom>
          </p:spPr>
          <p:txBody>
            <a:bodyPr anchor="t" rtlCol="false" tIns="0" lIns="0" bIns="0" rIns="0">
              <a:spAutoFit/>
            </a:bodyPr>
            <a:lstStyle/>
            <a:p>
              <a:pPr algn="l">
                <a:lnSpc>
                  <a:spcPts val="1800"/>
                </a:lnSpc>
              </a:pPr>
              <a:r>
                <a:rPr lang="en-US" sz="1500" spc="75">
                  <a:solidFill>
                    <a:srgbClr val="053D57"/>
                  </a:solidFill>
                  <a:latin typeface="Assistant Regular"/>
                  <a:ea typeface="Assistant Regular"/>
                  <a:cs typeface="Assistant Regular"/>
                  <a:sym typeface="Assistant Regular"/>
                </a:rPr>
                <a:t>Urban Baby Beginnings | All Rights Reserved 2024</a:t>
              </a:r>
            </a:p>
          </p:txBody>
        </p:sp>
      </p:grpSp>
      <p:grpSp>
        <p:nvGrpSpPr>
          <p:cNvPr name="Group 5" id="5"/>
          <p:cNvGrpSpPr/>
          <p:nvPr/>
        </p:nvGrpSpPr>
        <p:grpSpPr>
          <a:xfrm rot="0">
            <a:off x="1351991" y="2129500"/>
            <a:ext cx="10938456" cy="6186212"/>
            <a:chOff x="0" y="0"/>
            <a:chExt cx="14584609" cy="8248283"/>
          </a:xfrm>
        </p:grpSpPr>
        <p:sp>
          <p:nvSpPr>
            <p:cNvPr name="TextBox 6" id="6"/>
            <p:cNvSpPr txBox="true"/>
            <p:nvPr/>
          </p:nvSpPr>
          <p:spPr>
            <a:xfrm rot="0">
              <a:off x="0" y="0"/>
              <a:ext cx="14584609" cy="1930400"/>
            </a:xfrm>
            <a:prstGeom prst="rect">
              <a:avLst/>
            </a:prstGeom>
          </p:spPr>
          <p:txBody>
            <a:bodyPr anchor="t" rtlCol="false" tIns="0" lIns="0" bIns="0" rIns="0">
              <a:spAutoFit/>
            </a:bodyPr>
            <a:lstStyle/>
            <a:p>
              <a:pPr algn="l">
                <a:lnSpc>
                  <a:spcPts val="2876"/>
                </a:lnSpc>
              </a:pPr>
              <a:r>
                <a:rPr lang="en-US" sz="2397" spc="71">
                  <a:solidFill>
                    <a:srgbClr val="000000"/>
                  </a:solidFill>
                  <a:latin typeface="Assistant Regular Bold"/>
                  <a:ea typeface="Assistant Regular Bold"/>
                  <a:cs typeface="Assistant Regular Bold"/>
                  <a:sym typeface="Assistant Regular Bold"/>
                </a:rPr>
                <a:t>Address</a:t>
              </a:r>
            </a:p>
            <a:p>
              <a:pPr algn="l">
                <a:lnSpc>
                  <a:spcPts val="2876"/>
                </a:lnSpc>
              </a:pPr>
            </a:p>
            <a:p>
              <a:pPr algn="l">
                <a:lnSpc>
                  <a:spcPts val="2876"/>
                </a:lnSpc>
              </a:pPr>
              <a:r>
                <a:rPr lang="en-US" sz="2397" spc="71">
                  <a:solidFill>
                    <a:srgbClr val="000000"/>
                  </a:solidFill>
                  <a:latin typeface="Assistant Regular Bold"/>
                  <a:ea typeface="Assistant Regular Bold"/>
                  <a:cs typeface="Assistant Regular Bold"/>
                  <a:sym typeface="Assistant Regular Bold"/>
                </a:rPr>
                <a:t>PO Box 4255</a:t>
              </a:r>
            </a:p>
            <a:p>
              <a:pPr algn="l">
                <a:lnSpc>
                  <a:spcPts val="2876"/>
                </a:lnSpc>
              </a:pPr>
              <a:r>
                <a:rPr lang="en-US" sz="2397" spc="71">
                  <a:solidFill>
                    <a:srgbClr val="000000"/>
                  </a:solidFill>
                  <a:latin typeface="Assistant Regular Bold"/>
                  <a:ea typeface="Assistant Regular Bold"/>
                  <a:cs typeface="Assistant Regular Bold"/>
                  <a:sym typeface="Assistant Regular Bold"/>
                </a:rPr>
                <a:t>Richmond, VA 23220</a:t>
              </a:r>
            </a:p>
          </p:txBody>
        </p:sp>
        <p:sp>
          <p:nvSpPr>
            <p:cNvPr name="TextBox 7" id="7"/>
            <p:cNvSpPr txBox="true"/>
            <p:nvPr/>
          </p:nvSpPr>
          <p:spPr>
            <a:xfrm rot="0">
              <a:off x="0" y="5073544"/>
              <a:ext cx="14584609" cy="482600"/>
            </a:xfrm>
            <a:prstGeom prst="rect">
              <a:avLst/>
            </a:prstGeom>
          </p:spPr>
          <p:txBody>
            <a:bodyPr anchor="t" rtlCol="false" tIns="0" lIns="0" bIns="0" rIns="0">
              <a:spAutoFit/>
            </a:bodyPr>
            <a:lstStyle/>
            <a:p>
              <a:pPr algn="l">
                <a:lnSpc>
                  <a:spcPts val="2876"/>
                </a:lnSpc>
              </a:pPr>
              <a:r>
                <a:rPr lang="en-US" sz="2397" spc="71">
                  <a:solidFill>
                    <a:srgbClr val="000000"/>
                  </a:solidFill>
                  <a:latin typeface="Assistant Regular Bold"/>
                  <a:ea typeface="Assistant Regular Bold"/>
                  <a:cs typeface="Assistant Regular Bold"/>
                  <a:sym typeface="Assistant Regular Bold"/>
                </a:rPr>
                <a:t>Phone</a:t>
              </a:r>
            </a:p>
          </p:txBody>
        </p:sp>
        <p:sp>
          <p:nvSpPr>
            <p:cNvPr name="TextBox 8" id="8"/>
            <p:cNvSpPr txBox="true"/>
            <p:nvPr/>
          </p:nvSpPr>
          <p:spPr>
            <a:xfrm rot="0">
              <a:off x="0" y="5734810"/>
              <a:ext cx="14584609" cy="483377"/>
            </a:xfrm>
            <a:prstGeom prst="rect">
              <a:avLst/>
            </a:prstGeom>
          </p:spPr>
          <p:txBody>
            <a:bodyPr anchor="t" rtlCol="false" tIns="0" lIns="0" bIns="0" rIns="0">
              <a:spAutoFit/>
            </a:bodyPr>
            <a:lstStyle/>
            <a:p>
              <a:pPr algn="l">
                <a:lnSpc>
                  <a:spcPts val="3164"/>
                </a:lnSpc>
              </a:pPr>
              <a:r>
                <a:rPr lang="en-US" sz="2109">
                  <a:solidFill>
                    <a:srgbClr val="000000"/>
                  </a:solidFill>
                  <a:latin typeface="Assistant Regular"/>
                  <a:ea typeface="Assistant Regular"/>
                  <a:cs typeface="Assistant Regular"/>
                  <a:sym typeface="Assistant Regular"/>
                </a:rPr>
                <a:t>(833) 782-2229</a:t>
              </a:r>
            </a:p>
          </p:txBody>
        </p:sp>
        <p:sp>
          <p:nvSpPr>
            <p:cNvPr name="TextBox 9" id="9"/>
            <p:cNvSpPr txBox="true"/>
            <p:nvPr/>
          </p:nvSpPr>
          <p:spPr>
            <a:xfrm rot="0">
              <a:off x="0" y="7099088"/>
              <a:ext cx="14584609" cy="487153"/>
            </a:xfrm>
            <a:prstGeom prst="rect">
              <a:avLst/>
            </a:prstGeom>
          </p:spPr>
          <p:txBody>
            <a:bodyPr anchor="t" rtlCol="false" tIns="0" lIns="0" bIns="0" rIns="0">
              <a:spAutoFit/>
            </a:bodyPr>
            <a:lstStyle/>
            <a:p>
              <a:pPr algn="l">
                <a:lnSpc>
                  <a:spcPts val="2876"/>
                </a:lnSpc>
              </a:pPr>
              <a:r>
                <a:rPr lang="en-US" sz="2397" spc="71">
                  <a:solidFill>
                    <a:srgbClr val="053D57"/>
                  </a:solidFill>
                  <a:latin typeface="Assistant Regular Bold"/>
                  <a:ea typeface="Assistant Regular Bold"/>
                  <a:cs typeface="Assistant Regular Bold"/>
                  <a:sym typeface="Assistant Regular Bold"/>
                </a:rPr>
                <a:t>Email</a:t>
              </a:r>
            </a:p>
          </p:txBody>
        </p:sp>
        <p:sp>
          <p:nvSpPr>
            <p:cNvPr name="TextBox 10" id="10"/>
            <p:cNvSpPr txBox="true"/>
            <p:nvPr/>
          </p:nvSpPr>
          <p:spPr>
            <a:xfrm rot="0">
              <a:off x="0" y="7764906"/>
              <a:ext cx="14584609" cy="483377"/>
            </a:xfrm>
            <a:prstGeom prst="rect">
              <a:avLst/>
            </a:prstGeom>
          </p:spPr>
          <p:txBody>
            <a:bodyPr anchor="t" rtlCol="false" tIns="0" lIns="0" bIns="0" rIns="0">
              <a:spAutoFit/>
            </a:bodyPr>
            <a:lstStyle/>
            <a:p>
              <a:pPr algn="l">
                <a:lnSpc>
                  <a:spcPts val="3164"/>
                </a:lnSpc>
              </a:pPr>
              <a:r>
                <a:rPr lang="en-US" sz="2109">
                  <a:solidFill>
                    <a:srgbClr val="000000"/>
                  </a:solidFill>
                  <a:latin typeface="Assistant Regular"/>
                  <a:ea typeface="Assistant Regular"/>
                  <a:cs typeface="Assistant Regular"/>
                  <a:sym typeface="Assistant Regular"/>
                </a:rPr>
                <a:t>sspencer@urbanbabybeginnings.org</a:t>
              </a:r>
            </a:p>
          </p:txBody>
        </p:sp>
      </p:grpSp>
      <p:sp>
        <p:nvSpPr>
          <p:cNvPr name="Freeform 11" id="11"/>
          <p:cNvSpPr/>
          <p:nvPr/>
        </p:nvSpPr>
        <p:spPr>
          <a:xfrm flipH="false" flipV="false" rot="0">
            <a:off x="13327333" y="6929312"/>
            <a:ext cx="3584187" cy="1693529"/>
          </a:xfrm>
          <a:custGeom>
            <a:avLst/>
            <a:gdLst/>
            <a:ahLst/>
            <a:cxnLst/>
            <a:rect r="r" b="b" t="t" l="l"/>
            <a:pathLst>
              <a:path h="1693529" w="3584187">
                <a:moveTo>
                  <a:pt x="0" y="0"/>
                </a:moveTo>
                <a:lnTo>
                  <a:pt x="3584187" y="0"/>
                </a:lnTo>
                <a:lnTo>
                  <a:pt x="3584187" y="1693529"/>
                </a:lnTo>
                <a:lnTo>
                  <a:pt x="0" y="1693529"/>
                </a:lnTo>
                <a:lnTo>
                  <a:pt x="0" y="0"/>
                </a:lnTo>
                <a:close/>
              </a:path>
            </a:pathLst>
          </a:custGeom>
          <a:blipFill>
            <a:blip r:embed="rId2"/>
            <a:stretch>
              <a:fillRect l="0" t="0" r="0" b="0"/>
            </a:stretch>
          </a:blipFill>
        </p:spPr>
      </p:sp>
      <p:sp>
        <p:nvSpPr>
          <p:cNvPr name="Freeform 12" id="12"/>
          <p:cNvSpPr/>
          <p:nvPr/>
        </p:nvSpPr>
        <p:spPr>
          <a:xfrm flipH="false" flipV="false" rot="0">
            <a:off x="4970437" y="796913"/>
            <a:ext cx="11941084" cy="5970542"/>
          </a:xfrm>
          <a:custGeom>
            <a:avLst/>
            <a:gdLst/>
            <a:ahLst/>
            <a:cxnLst/>
            <a:rect r="r" b="b" t="t" l="l"/>
            <a:pathLst>
              <a:path h="5970542" w="11941084">
                <a:moveTo>
                  <a:pt x="0" y="0"/>
                </a:moveTo>
                <a:lnTo>
                  <a:pt x="11941083" y="0"/>
                </a:lnTo>
                <a:lnTo>
                  <a:pt x="11941083" y="5970542"/>
                </a:lnTo>
                <a:lnTo>
                  <a:pt x="0" y="5970542"/>
                </a:lnTo>
                <a:lnTo>
                  <a:pt x="0" y="0"/>
                </a:lnTo>
                <a:close/>
              </a:path>
            </a:pathLst>
          </a:custGeom>
          <a:blipFill>
            <a:blip r:embed="rId3"/>
            <a:stretch>
              <a:fillRect l="0" t="0" r="0" b="0"/>
            </a:stretch>
          </a:blipFill>
        </p:spPr>
      </p:sp>
      <p:sp>
        <p:nvSpPr>
          <p:cNvPr name="Freeform 13" id="13"/>
          <p:cNvSpPr/>
          <p:nvPr/>
        </p:nvSpPr>
        <p:spPr>
          <a:xfrm flipH="false" flipV="false" rot="0">
            <a:off x="5843225" y="7003920"/>
            <a:ext cx="6447223" cy="1618921"/>
          </a:xfrm>
          <a:custGeom>
            <a:avLst/>
            <a:gdLst/>
            <a:ahLst/>
            <a:cxnLst/>
            <a:rect r="r" b="b" t="t" l="l"/>
            <a:pathLst>
              <a:path h="1618921" w="6447223">
                <a:moveTo>
                  <a:pt x="0" y="0"/>
                </a:moveTo>
                <a:lnTo>
                  <a:pt x="6447223" y="0"/>
                </a:lnTo>
                <a:lnTo>
                  <a:pt x="6447223" y="1618921"/>
                </a:lnTo>
                <a:lnTo>
                  <a:pt x="0" y="1618921"/>
                </a:lnTo>
                <a:lnTo>
                  <a:pt x="0" y="0"/>
                </a:lnTo>
                <a:close/>
              </a:path>
            </a:pathLst>
          </a:custGeom>
          <a:blipFill>
            <a:blip r:embed="rId4"/>
            <a:stretch>
              <a:fillRect l="0" t="0" r="-381" b="0"/>
            </a:stretch>
          </a:blipFill>
        </p:spPr>
      </p:sp>
      <p:sp>
        <p:nvSpPr>
          <p:cNvPr name="TextBox 14" id="14"/>
          <p:cNvSpPr txBox="true"/>
          <p:nvPr/>
        </p:nvSpPr>
        <p:spPr>
          <a:xfrm rot="0">
            <a:off x="1351991" y="794921"/>
            <a:ext cx="11710563" cy="1069975"/>
          </a:xfrm>
          <a:prstGeom prst="rect">
            <a:avLst/>
          </a:prstGeom>
        </p:spPr>
        <p:txBody>
          <a:bodyPr anchor="t" rtlCol="false" tIns="0" lIns="0" bIns="0" rIns="0">
            <a:spAutoFit/>
          </a:bodyPr>
          <a:lstStyle/>
          <a:p>
            <a:pPr algn="l">
              <a:lnSpc>
                <a:spcPts val="7700"/>
              </a:lnSpc>
            </a:pPr>
            <a:r>
              <a:rPr lang="en-US" sz="7000">
                <a:solidFill>
                  <a:srgbClr val="FBFDFF"/>
                </a:solidFill>
                <a:latin typeface="Hatton"/>
                <a:ea typeface="Hatton"/>
                <a:cs typeface="Hatton"/>
                <a:sym typeface="Hatton"/>
              </a:rPr>
              <a:t>C</a:t>
            </a:r>
            <a:r>
              <a:rPr lang="en-US" sz="7000">
                <a:solidFill>
                  <a:srgbClr val="FBFDFF"/>
                </a:solidFill>
                <a:latin typeface="Hatton"/>
                <a:ea typeface="Hatton"/>
                <a:cs typeface="Hatton"/>
                <a:sym typeface="Hatton"/>
              </a:rPr>
              <a:t>ontact Us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BFDFF"/>
        </a:solidFill>
      </p:bgPr>
    </p:bg>
    <p:spTree>
      <p:nvGrpSpPr>
        <p:cNvPr id="1" name=""/>
        <p:cNvGrpSpPr/>
        <p:nvPr/>
      </p:nvGrpSpPr>
      <p:grpSpPr>
        <a:xfrm>
          <a:off x="0" y="0"/>
          <a:ext cx="0" cy="0"/>
          <a:chOff x="0" y="0"/>
          <a:chExt cx="0" cy="0"/>
        </a:xfrm>
      </p:grpSpPr>
      <p:grpSp>
        <p:nvGrpSpPr>
          <p:cNvPr name="Group 2" id="2"/>
          <p:cNvGrpSpPr/>
          <p:nvPr/>
        </p:nvGrpSpPr>
        <p:grpSpPr>
          <a:xfrm rot="0">
            <a:off x="2997260" y="8710090"/>
            <a:ext cx="8115300" cy="548210"/>
            <a:chOff x="0" y="0"/>
            <a:chExt cx="10820400" cy="730946"/>
          </a:xfrm>
        </p:grpSpPr>
        <p:sp>
          <p:nvSpPr>
            <p:cNvPr name="AutoShape 3" id="3"/>
            <p:cNvSpPr/>
            <p:nvPr/>
          </p:nvSpPr>
          <p:spPr>
            <a:xfrm rot="0">
              <a:off x="0" y="0"/>
              <a:ext cx="10820400" cy="12700"/>
            </a:xfrm>
            <a:prstGeom prst="rect">
              <a:avLst/>
            </a:prstGeom>
            <a:solidFill>
              <a:srgbClr val="FBFDFF"/>
            </a:solidFill>
          </p:spPr>
        </p:sp>
        <p:sp>
          <p:nvSpPr>
            <p:cNvPr name="TextBox 4" id="4"/>
            <p:cNvSpPr txBox="true"/>
            <p:nvPr/>
          </p:nvSpPr>
          <p:spPr>
            <a:xfrm rot="0">
              <a:off x="0" y="426146"/>
              <a:ext cx="10820400" cy="304800"/>
            </a:xfrm>
            <a:prstGeom prst="rect">
              <a:avLst/>
            </a:prstGeom>
          </p:spPr>
          <p:txBody>
            <a:bodyPr anchor="t" rtlCol="false" tIns="0" lIns="0" bIns="0" rIns="0">
              <a:spAutoFit/>
            </a:bodyPr>
            <a:lstStyle/>
            <a:p>
              <a:pPr algn="l">
                <a:lnSpc>
                  <a:spcPts val="1800"/>
                </a:lnSpc>
              </a:pPr>
              <a:r>
                <a:rPr lang="en-US" sz="1500" spc="75">
                  <a:solidFill>
                    <a:srgbClr val="053D57"/>
                  </a:solidFill>
                  <a:latin typeface="Assistant Regular"/>
                  <a:ea typeface="Assistant Regular"/>
                  <a:cs typeface="Assistant Regular"/>
                  <a:sym typeface="Assistant Regular"/>
                </a:rPr>
                <a:t>Urban Baby Beginnings | 2024 All Rights Reserved </a:t>
              </a:r>
            </a:p>
          </p:txBody>
        </p:sp>
      </p:grpSp>
      <p:sp>
        <p:nvSpPr>
          <p:cNvPr name="Freeform 5" id="5"/>
          <p:cNvSpPr/>
          <p:nvPr/>
        </p:nvSpPr>
        <p:spPr>
          <a:xfrm flipH="false" flipV="false" rot="0">
            <a:off x="1028700" y="9040662"/>
            <a:ext cx="502191" cy="221877"/>
          </a:xfrm>
          <a:custGeom>
            <a:avLst/>
            <a:gdLst/>
            <a:ahLst/>
            <a:cxnLst/>
            <a:rect r="r" b="b" t="t" l="l"/>
            <a:pathLst>
              <a:path h="221877" w="502191">
                <a:moveTo>
                  <a:pt x="0" y="0"/>
                </a:moveTo>
                <a:lnTo>
                  <a:pt x="502191" y="0"/>
                </a:lnTo>
                <a:lnTo>
                  <a:pt x="502191" y="221877"/>
                </a:lnTo>
                <a:lnTo>
                  <a:pt x="0" y="22187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5381983" y="506253"/>
            <a:ext cx="2399985" cy="2399985"/>
          </a:xfrm>
          <a:custGeom>
            <a:avLst/>
            <a:gdLst/>
            <a:ahLst/>
            <a:cxnLst/>
            <a:rect r="r" b="b" t="t" l="l"/>
            <a:pathLst>
              <a:path h="2399985" w="2399985">
                <a:moveTo>
                  <a:pt x="0" y="0"/>
                </a:moveTo>
                <a:lnTo>
                  <a:pt x="2399986" y="0"/>
                </a:lnTo>
                <a:lnTo>
                  <a:pt x="2399986" y="2399986"/>
                </a:lnTo>
                <a:lnTo>
                  <a:pt x="0" y="2399986"/>
                </a:lnTo>
                <a:lnTo>
                  <a:pt x="0" y="0"/>
                </a:lnTo>
                <a:close/>
              </a:path>
            </a:pathLst>
          </a:custGeom>
          <a:blipFill>
            <a:blip r:embed="rId4"/>
            <a:stretch>
              <a:fillRect l="0" t="0" r="0" b="0"/>
            </a:stretch>
          </a:blipFill>
        </p:spPr>
      </p:sp>
      <p:sp>
        <p:nvSpPr>
          <p:cNvPr name="Freeform 7" id="7"/>
          <p:cNvSpPr/>
          <p:nvPr/>
        </p:nvSpPr>
        <p:spPr>
          <a:xfrm flipH="false" flipV="false" rot="0">
            <a:off x="2590368" y="2440232"/>
            <a:ext cx="12234799" cy="6269858"/>
          </a:xfrm>
          <a:custGeom>
            <a:avLst/>
            <a:gdLst/>
            <a:ahLst/>
            <a:cxnLst/>
            <a:rect r="r" b="b" t="t" l="l"/>
            <a:pathLst>
              <a:path h="6269858" w="12234799">
                <a:moveTo>
                  <a:pt x="0" y="0"/>
                </a:moveTo>
                <a:lnTo>
                  <a:pt x="12234799" y="0"/>
                </a:lnTo>
                <a:lnTo>
                  <a:pt x="12234799" y="6269858"/>
                </a:lnTo>
                <a:lnTo>
                  <a:pt x="0" y="6269858"/>
                </a:lnTo>
                <a:lnTo>
                  <a:pt x="0" y="0"/>
                </a:lnTo>
                <a:close/>
              </a:path>
            </a:pathLst>
          </a:custGeom>
          <a:blipFill>
            <a:blip r:embed="rId5"/>
            <a:stretch>
              <a:fillRect l="0" t="0" r="0" b="0"/>
            </a:stretch>
          </a:blipFill>
        </p:spPr>
      </p:sp>
      <p:sp>
        <p:nvSpPr>
          <p:cNvPr name="TextBox 8" id="8"/>
          <p:cNvSpPr txBox="true"/>
          <p:nvPr/>
        </p:nvSpPr>
        <p:spPr>
          <a:xfrm rot="0">
            <a:off x="3806932" y="866775"/>
            <a:ext cx="9801671" cy="1075057"/>
          </a:xfrm>
          <a:prstGeom prst="rect">
            <a:avLst/>
          </a:prstGeom>
        </p:spPr>
        <p:txBody>
          <a:bodyPr anchor="t" rtlCol="false" tIns="0" lIns="0" bIns="0" rIns="0">
            <a:spAutoFit/>
          </a:bodyPr>
          <a:lstStyle/>
          <a:p>
            <a:pPr algn="ctr">
              <a:lnSpc>
                <a:spcPts val="8469"/>
              </a:lnSpc>
            </a:pPr>
            <a:r>
              <a:rPr lang="en-US" sz="6049">
                <a:solidFill>
                  <a:srgbClr val="000000"/>
                </a:solidFill>
                <a:latin typeface="Hatton"/>
                <a:ea typeface="Hatton"/>
                <a:cs typeface="Hatton"/>
                <a:sym typeface="Hatton"/>
              </a:rPr>
              <a:t>UBB Maternal Health Hubs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DFDFD"/>
        </a:solidFill>
      </p:bgPr>
    </p:bg>
    <p:spTree>
      <p:nvGrpSpPr>
        <p:cNvPr id="1" name=""/>
        <p:cNvGrpSpPr/>
        <p:nvPr/>
      </p:nvGrpSpPr>
      <p:grpSpPr>
        <a:xfrm>
          <a:off x="0" y="0"/>
          <a:ext cx="0" cy="0"/>
          <a:chOff x="0" y="0"/>
          <a:chExt cx="0" cy="0"/>
        </a:xfrm>
      </p:grpSpPr>
      <p:sp>
        <p:nvSpPr>
          <p:cNvPr name="Freeform 2" id="2"/>
          <p:cNvSpPr/>
          <p:nvPr/>
        </p:nvSpPr>
        <p:spPr>
          <a:xfrm flipH="false" flipV="false" rot="0">
            <a:off x="15591943" y="417073"/>
            <a:ext cx="2399985" cy="2399985"/>
          </a:xfrm>
          <a:custGeom>
            <a:avLst/>
            <a:gdLst/>
            <a:ahLst/>
            <a:cxnLst/>
            <a:rect r="r" b="b" t="t" l="l"/>
            <a:pathLst>
              <a:path h="2399985" w="2399985">
                <a:moveTo>
                  <a:pt x="0" y="0"/>
                </a:moveTo>
                <a:lnTo>
                  <a:pt x="2399985" y="0"/>
                </a:lnTo>
                <a:lnTo>
                  <a:pt x="2399985" y="2399986"/>
                </a:lnTo>
                <a:lnTo>
                  <a:pt x="0" y="2399986"/>
                </a:lnTo>
                <a:lnTo>
                  <a:pt x="0" y="0"/>
                </a:lnTo>
                <a:close/>
              </a:path>
            </a:pathLst>
          </a:custGeom>
          <a:blipFill>
            <a:blip r:embed="rId2"/>
            <a:stretch>
              <a:fillRect l="0" t="0" r="0" b="0"/>
            </a:stretch>
          </a:blipFill>
        </p:spPr>
      </p:sp>
      <p:sp>
        <p:nvSpPr>
          <p:cNvPr name="Freeform 3" id="3"/>
          <p:cNvSpPr/>
          <p:nvPr/>
        </p:nvSpPr>
        <p:spPr>
          <a:xfrm flipH="false" flipV="false" rot="0">
            <a:off x="1028700" y="2314488"/>
            <a:ext cx="11941084" cy="5970542"/>
          </a:xfrm>
          <a:custGeom>
            <a:avLst/>
            <a:gdLst/>
            <a:ahLst/>
            <a:cxnLst/>
            <a:rect r="r" b="b" t="t" l="l"/>
            <a:pathLst>
              <a:path h="5970542" w="11941084">
                <a:moveTo>
                  <a:pt x="0" y="0"/>
                </a:moveTo>
                <a:lnTo>
                  <a:pt x="11941084" y="0"/>
                </a:lnTo>
                <a:lnTo>
                  <a:pt x="11941084" y="5970542"/>
                </a:lnTo>
                <a:lnTo>
                  <a:pt x="0" y="5970542"/>
                </a:lnTo>
                <a:lnTo>
                  <a:pt x="0" y="0"/>
                </a:lnTo>
                <a:close/>
              </a:path>
            </a:pathLst>
          </a:custGeom>
          <a:blipFill>
            <a:blip r:embed="rId3"/>
            <a:stretch>
              <a:fillRect l="0" t="0" r="0" b="0"/>
            </a:stretch>
          </a:blipFill>
        </p:spPr>
      </p:sp>
      <p:sp>
        <p:nvSpPr>
          <p:cNvPr name="Freeform 4" id="4"/>
          <p:cNvSpPr/>
          <p:nvPr/>
        </p:nvSpPr>
        <p:spPr>
          <a:xfrm flipH="false" flipV="false" rot="0">
            <a:off x="13807295" y="5143500"/>
            <a:ext cx="4521495" cy="5143500"/>
          </a:xfrm>
          <a:custGeom>
            <a:avLst/>
            <a:gdLst/>
            <a:ahLst/>
            <a:cxnLst/>
            <a:rect r="r" b="b" t="t" l="l"/>
            <a:pathLst>
              <a:path h="5143500" w="4521495">
                <a:moveTo>
                  <a:pt x="0" y="0"/>
                </a:moveTo>
                <a:lnTo>
                  <a:pt x="4521496" y="0"/>
                </a:lnTo>
                <a:lnTo>
                  <a:pt x="4521496" y="5143500"/>
                </a:lnTo>
                <a:lnTo>
                  <a:pt x="0" y="5143500"/>
                </a:lnTo>
                <a:lnTo>
                  <a:pt x="0" y="0"/>
                </a:lnTo>
                <a:close/>
              </a:path>
            </a:pathLst>
          </a:custGeom>
          <a:blipFill>
            <a:blip r:embed="rId4"/>
            <a:stretch>
              <a:fillRect l="0" t="0" r="0" b="0"/>
            </a:stretch>
          </a:blipFill>
        </p:spPr>
      </p:sp>
      <p:sp>
        <p:nvSpPr>
          <p:cNvPr name="Freeform 5" id="5"/>
          <p:cNvSpPr/>
          <p:nvPr/>
        </p:nvSpPr>
        <p:spPr>
          <a:xfrm flipH="false" flipV="false" rot="0">
            <a:off x="14388676" y="3133515"/>
            <a:ext cx="3603252" cy="1693529"/>
          </a:xfrm>
          <a:custGeom>
            <a:avLst/>
            <a:gdLst/>
            <a:ahLst/>
            <a:cxnLst/>
            <a:rect r="r" b="b" t="t" l="l"/>
            <a:pathLst>
              <a:path h="1693529" w="3603252">
                <a:moveTo>
                  <a:pt x="0" y="0"/>
                </a:moveTo>
                <a:lnTo>
                  <a:pt x="3603252" y="0"/>
                </a:lnTo>
                <a:lnTo>
                  <a:pt x="3603252" y="1693529"/>
                </a:lnTo>
                <a:lnTo>
                  <a:pt x="0" y="1693529"/>
                </a:lnTo>
                <a:lnTo>
                  <a:pt x="0" y="0"/>
                </a:lnTo>
                <a:close/>
              </a:path>
            </a:pathLst>
          </a:custGeom>
          <a:blipFill>
            <a:blip r:embed="rId5"/>
            <a:stretch>
              <a:fillRect l="0" t="0" r="0" b="0"/>
            </a:stretch>
          </a:blipFill>
        </p:spPr>
      </p:sp>
      <p:sp>
        <p:nvSpPr>
          <p:cNvPr name="TextBox 6" id="6"/>
          <p:cNvSpPr txBox="true"/>
          <p:nvPr/>
        </p:nvSpPr>
        <p:spPr>
          <a:xfrm rot="0">
            <a:off x="1028700" y="607415"/>
            <a:ext cx="13774829" cy="1009651"/>
          </a:xfrm>
          <a:prstGeom prst="rect">
            <a:avLst/>
          </a:prstGeom>
        </p:spPr>
        <p:txBody>
          <a:bodyPr anchor="t" rtlCol="false" tIns="0" lIns="0" bIns="0" rIns="0">
            <a:spAutoFit/>
          </a:bodyPr>
          <a:lstStyle/>
          <a:p>
            <a:pPr algn="l">
              <a:lnSpc>
                <a:spcPts val="8399"/>
              </a:lnSpc>
            </a:pPr>
            <a:r>
              <a:rPr lang="en-US" sz="5999" spc="1199">
                <a:solidFill>
                  <a:srgbClr val="504C44"/>
                </a:solidFill>
                <a:latin typeface="Baskerville Display PT"/>
                <a:ea typeface="Baskerville Display PT"/>
                <a:cs typeface="Baskerville Display PT"/>
                <a:sym typeface="Baskerville Display PT"/>
              </a:rPr>
              <a:t>SAFER CHILDBIRTH CITIES</a:t>
            </a:r>
          </a:p>
        </p:txBody>
      </p:sp>
      <p:sp>
        <p:nvSpPr>
          <p:cNvPr name="TextBox 7" id="7"/>
          <p:cNvSpPr txBox="true"/>
          <p:nvPr/>
        </p:nvSpPr>
        <p:spPr>
          <a:xfrm rot="0">
            <a:off x="1924714" y="9641502"/>
            <a:ext cx="8874993" cy="312420"/>
          </a:xfrm>
          <a:prstGeom prst="rect">
            <a:avLst/>
          </a:prstGeom>
        </p:spPr>
        <p:txBody>
          <a:bodyPr anchor="t" rtlCol="false" tIns="0" lIns="0" bIns="0" rIns="0">
            <a:spAutoFit/>
          </a:bodyPr>
          <a:lstStyle/>
          <a:p>
            <a:pPr algn="ctr">
              <a:lnSpc>
                <a:spcPts val="2310"/>
              </a:lnSpc>
              <a:spcBef>
                <a:spcPct val="0"/>
              </a:spcBef>
            </a:pPr>
            <a:r>
              <a:rPr lang="en-US" sz="2100">
                <a:solidFill>
                  <a:srgbClr val="000000"/>
                </a:solidFill>
                <a:latin typeface="Hatton"/>
                <a:ea typeface="Hatton"/>
                <a:cs typeface="Hatton"/>
                <a:sym typeface="Hatton"/>
              </a:rPr>
              <a:t>Presented by Stephanie Spencer 2024 Confidential and Proprietary</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DFDFD"/>
        </a:solidFill>
      </p:bgPr>
    </p:bg>
    <p:spTree>
      <p:nvGrpSpPr>
        <p:cNvPr id="1" name=""/>
        <p:cNvGrpSpPr/>
        <p:nvPr/>
      </p:nvGrpSpPr>
      <p:grpSpPr>
        <a:xfrm>
          <a:off x="0" y="0"/>
          <a:ext cx="0" cy="0"/>
          <a:chOff x="0" y="0"/>
          <a:chExt cx="0" cy="0"/>
        </a:xfrm>
      </p:grpSpPr>
      <p:sp>
        <p:nvSpPr>
          <p:cNvPr name="Freeform 2" id="2"/>
          <p:cNvSpPr/>
          <p:nvPr/>
        </p:nvSpPr>
        <p:spPr>
          <a:xfrm flipH="false" flipV="false" rot="0">
            <a:off x="15534366" y="677307"/>
            <a:ext cx="2399985" cy="2399985"/>
          </a:xfrm>
          <a:custGeom>
            <a:avLst/>
            <a:gdLst/>
            <a:ahLst/>
            <a:cxnLst/>
            <a:rect r="r" b="b" t="t" l="l"/>
            <a:pathLst>
              <a:path h="2399985" w="2399985">
                <a:moveTo>
                  <a:pt x="0" y="0"/>
                </a:moveTo>
                <a:lnTo>
                  <a:pt x="2399986" y="0"/>
                </a:lnTo>
                <a:lnTo>
                  <a:pt x="2399986" y="2399986"/>
                </a:lnTo>
                <a:lnTo>
                  <a:pt x="0" y="2399986"/>
                </a:lnTo>
                <a:lnTo>
                  <a:pt x="0" y="0"/>
                </a:lnTo>
                <a:close/>
              </a:path>
            </a:pathLst>
          </a:custGeom>
          <a:blipFill>
            <a:blip r:embed="rId2"/>
            <a:stretch>
              <a:fillRect l="0" t="0" r="0" b="0"/>
            </a:stretch>
          </a:blipFill>
        </p:spPr>
      </p:sp>
      <p:sp>
        <p:nvSpPr>
          <p:cNvPr name="TextBox 3" id="3"/>
          <p:cNvSpPr txBox="true"/>
          <p:nvPr/>
        </p:nvSpPr>
        <p:spPr>
          <a:xfrm rot="0">
            <a:off x="1478656" y="681415"/>
            <a:ext cx="12906800" cy="788035"/>
          </a:xfrm>
          <a:prstGeom prst="rect">
            <a:avLst/>
          </a:prstGeom>
        </p:spPr>
        <p:txBody>
          <a:bodyPr anchor="t" rtlCol="false" tIns="0" lIns="0" bIns="0" rIns="0">
            <a:spAutoFit/>
          </a:bodyPr>
          <a:lstStyle/>
          <a:p>
            <a:pPr algn="l">
              <a:lnSpc>
                <a:spcPts val="6439"/>
              </a:lnSpc>
            </a:pPr>
            <a:r>
              <a:rPr lang="en-US" sz="4599" spc="919">
                <a:solidFill>
                  <a:srgbClr val="504C44"/>
                </a:solidFill>
                <a:latin typeface="Baskerville Display PT"/>
                <a:ea typeface="Baskerville Display PT"/>
                <a:cs typeface="Baskerville Display PT"/>
                <a:sym typeface="Baskerville Display PT"/>
              </a:rPr>
              <a:t>SAFER ZONES OF CARE REQUIRE</a:t>
            </a:r>
          </a:p>
        </p:txBody>
      </p:sp>
      <p:sp>
        <p:nvSpPr>
          <p:cNvPr name="TextBox 4" id="4"/>
          <p:cNvSpPr txBox="true"/>
          <p:nvPr/>
        </p:nvSpPr>
        <p:spPr>
          <a:xfrm rot="0">
            <a:off x="1390430" y="1829675"/>
            <a:ext cx="15343929" cy="9016211"/>
          </a:xfrm>
          <a:prstGeom prst="rect">
            <a:avLst/>
          </a:prstGeom>
        </p:spPr>
        <p:txBody>
          <a:bodyPr anchor="t" rtlCol="false" tIns="0" lIns="0" bIns="0" rIns="0">
            <a:spAutoFit/>
          </a:bodyPr>
          <a:lstStyle/>
          <a:p>
            <a:pPr algn="l" marL="484936" indent="-242468" lvl="1">
              <a:lnSpc>
                <a:spcPts val="3144"/>
              </a:lnSpc>
              <a:buFont typeface="Arial"/>
              <a:buChar char="•"/>
            </a:pPr>
            <a:r>
              <a:rPr lang="en-US" sz="2246">
                <a:solidFill>
                  <a:srgbClr val="000000"/>
                </a:solidFill>
                <a:latin typeface="Aileron"/>
                <a:ea typeface="Aileron"/>
                <a:cs typeface="Aileron"/>
                <a:sym typeface="Aileron"/>
              </a:rPr>
              <a:t>Alignment</a:t>
            </a:r>
          </a:p>
          <a:p>
            <a:pPr algn="l" marL="484936" indent="-242468" lvl="1">
              <a:lnSpc>
                <a:spcPts val="3144"/>
              </a:lnSpc>
              <a:buFont typeface="Arial"/>
              <a:buChar char="•"/>
            </a:pPr>
            <a:r>
              <a:rPr lang="en-US" sz="2246">
                <a:solidFill>
                  <a:srgbClr val="000000"/>
                </a:solidFill>
                <a:latin typeface="Aileron"/>
                <a:ea typeface="Aileron"/>
                <a:cs typeface="Aileron"/>
                <a:sym typeface="Aileron"/>
              </a:rPr>
              <a:t>Human-Centered Approach</a:t>
            </a:r>
          </a:p>
          <a:p>
            <a:pPr algn="l" marL="484936" indent="-242468" lvl="1">
              <a:lnSpc>
                <a:spcPts val="3144"/>
              </a:lnSpc>
              <a:buFont typeface="Arial"/>
              <a:buChar char="•"/>
            </a:pPr>
            <a:r>
              <a:rPr lang="en-US" sz="2246">
                <a:solidFill>
                  <a:srgbClr val="000000"/>
                </a:solidFill>
                <a:latin typeface="Aileron"/>
                <a:ea typeface="Aileron"/>
                <a:cs typeface="Aileron"/>
                <a:sym typeface="Aileron"/>
              </a:rPr>
              <a:t>Understanding the why behind "community-informed and built systems"</a:t>
            </a:r>
          </a:p>
          <a:p>
            <a:pPr algn="l" marL="484936" indent="-242468" lvl="1">
              <a:lnSpc>
                <a:spcPts val="3144"/>
              </a:lnSpc>
              <a:buFont typeface="Arial"/>
              <a:buChar char="•"/>
            </a:pPr>
            <a:r>
              <a:rPr lang="en-US" sz="2246">
                <a:solidFill>
                  <a:srgbClr val="000000"/>
                </a:solidFill>
                <a:latin typeface="Aileron"/>
                <a:ea typeface="Aileron"/>
                <a:cs typeface="Aileron"/>
                <a:sym typeface="Aileron"/>
              </a:rPr>
              <a:t>Uplifting community voices</a:t>
            </a:r>
          </a:p>
          <a:p>
            <a:pPr algn="l" marL="484936" indent="-242468" lvl="1">
              <a:lnSpc>
                <a:spcPts val="3144"/>
              </a:lnSpc>
              <a:buFont typeface="Arial"/>
              <a:buChar char="•"/>
            </a:pPr>
            <a:r>
              <a:rPr lang="en-US" sz="2246">
                <a:solidFill>
                  <a:srgbClr val="000000"/>
                </a:solidFill>
                <a:latin typeface="Aileron"/>
                <a:ea typeface="Aileron"/>
                <a:cs typeface="Aileron"/>
                <a:sym typeface="Aileron"/>
              </a:rPr>
              <a:t>Respecting and honoring the influences of culture, values, and trust</a:t>
            </a:r>
          </a:p>
          <a:p>
            <a:pPr algn="l" marL="484936" indent="-242468" lvl="1">
              <a:lnSpc>
                <a:spcPts val="3144"/>
              </a:lnSpc>
              <a:buFont typeface="Arial"/>
              <a:buChar char="•"/>
            </a:pPr>
            <a:r>
              <a:rPr lang="en-US" sz="2246">
                <a:solidFill>
                  <a:srgbClr val="000000"/>
                </a:solidFill>
                <a:latin typeface="Aileron"/>
                <a:ea typeface="Aileron"/>
                <a:cs typeface="Aileron"/>
                <a:sym typeface="Aileron"/>
              </a:rPr>
              <a:t>Addressing equity and bias internally</a:t>
            </a:r>
          </a:p>
          <a:p>
            <a:pPr algn="l" marL="484936" indent="-242468" lvl="1">
              <a:lnSpc>
                <a:spcPts val="3144"/>
              </a:lnSpc>
              <a:buFont typeface="Arial"/>
              <a:buChar char="•"/>
            </a:pPr>
            <a:r>
              <a:rPr lang="en-US" sz="2246">
                <a:solidFill>
                  <a:srgbClr val="000000"/>
                </a:solidFill>
                <a:latin typeface="Aileron"/>
                <a:ea typeface="Aileron"/>
                <a:cs typeface="Aileron"/>
                <a:sym typeface="Aileron"/>
              </a:rPr>
              <a:t>Accountability</a:t>
            </a:r>
          </a:p>
          <a:p>
            <a:pPr algn="l" marL="484936" indent="-242468" lvl="1">
              <a:lnSpc>
                <a:spcPts val="3144"/>
              </a:lnSpc>
              <a:buFont typeface="Arial"/>
              <a:buChar char="•"/>
            </a:pPr>
            <a:r>
              <a:rPr lang="en-US" sz="2246">
                <a:solidFill>
                  <a:srgbClr val="000000"/>
                </a:solidFill>
                <a:latin typeface="Aileron"/>
                <a:ea typeface="Aileron"/>
                <a:cs typeface="Aileron"/>
                <a:sym typeface="Aileron"/>
              </a:rPr>
              <a:t>Supporting the supporters</a:t>
            </a:r>
          </a:p>
          <a:p>
            <a:pPr algn="l" marL="484936" indent="-242468" lvl="1">
              <a:lnSpc>
                <a:spcPts val="3144"/>
              </a:lnSpc>
              <a:buFont typeface="Arial"/>
              <a:buChar char="•"/>
            </a:pPr>
            <a:r>
              <a:rPr lang="en-US" sz="2246">
                <a:solidFill>
                  <a:srgbClr val="000000"/>
                </a:solidFill>
                <a:latin typeface="Aileron"/>
                <a:ea typeface="Aileron"/>
                <a:cs typeface="Aileron"/>
                <a:sym typeface="Aileron"/>
              </a:rPr>
              <a:t>I</a:t>
            </a:r>
            <a:r>
              <a:rPr lang="en-US" sz="2246">
                <a:solidFill>
                  <a:srgbClr val="000000"/>
                </a:solidFill>
                <a:latin typeface="Aileron"/>
                <a:ea typeface="Aileron"/>
                <a:cs typeface="Aileron"/>
                <a:sym typeface="Aileron"/>
              </a:rPr>
              <a:t>ncorporating community health workers, doulas, perinatal providers, health navigators, and community-led organizations into the continuum of care</a:t>
            </a:r>
          </a:p>
          <a:p>
            <a:pPr algn="l" marL="484936" indent="-242468" lvl="1">
              <a:lnSpc>
                <a:spcPts val="3144"/>
              </a:lnSpc>
              <a:buFont typeface="Arial"/>
              <a:buChar char="•"/>
            </a:pPr>
            <a:r>
              <a:rPr lang="en-US" sz="2246">
                <a:solidFill>
                  <a:srgbClr val="000000"/>
                </a:solidFill>
                <a:latin typeface="Aileron"/>
                <a:ea typeface="Aileron"/>
                <a:cs typeface="Aileron"/>
                <a:sym typeface="Aileron"/>
              </a:rPr>
              <a:t>B</a:t>
            </a:r>
            <a:r>
              <a:rPr lang="en-US" sz="2246">
                <a:solidFill>
                  <a:srgbClr val="000000"/>
                </a:solidFill>
                <a:latin typeface="Aileron"/>
                <a:ea typeface="Aileron"/>
                <a:cs typeface="Aileron"/>
                <a:sym typeface="Aileron"/>
              </a:rPr>
              <a:t>eing social media savvy, providing virtual care, education, and resources</a:t>
            </a:r>
          </a:p>
          <a:p>
            <a:pPr algn="l" marL="484936" indent="-242468" lvl="1">
              <a:lnSpc>
                <a:spcPts val="3144"/>
              </a:lnSpc>
              <a:buFont typeface="Arial"/>
              <a:buChar char="•"/>
            </a:pPr>
            <a:r>
              <a:rPr lang="en-US" sz="2246">
                <a:solidFill>
                  <a:srgbClr val="000000"/>
                </a:solidFill>
                <a:latin typeface="Aileron"/>
                <a:ea typeface="Aileron"/>
                <a:cs typeface="Aileron"/>
                <a:sym typeface="Aileron"/>
              </a:rPr>
              <a:t>B</a:t>
            </a:r>
            <a:r>
              <a:rPr lang="en-US" sz="2246">
                <a:solidFill>
                  <a:srgbClr val="000000"/>
                </a:solidFill>
                <a:latin typeface="Aileron"/>
                <a:ea typeface="Aileron"/>
                <a:cs typeface="Aileron"/>
                <a:sym typeface="Aileron"/>
              </a:rPr>
              <a:t>uilding networks of support and safety for both patients and providers</a:t>
            </a:r>
          </a:p>
          <a:p>
            <a:pPr algn="l" marL="484936" indent="-242468" lvl="1">
              <a:lnSpc>
                <a:spcPts val="3144"/>
              </a:lnSpc>
              <a:buFont typeface="Arial"/>
              <a:buChar char="•"/>
            </a:pPr>
            <a:r>
              <a:rPr lang="en-US" sz="2246">
                <a:solidFill>
                  <a:srgbClr val="000000"/>
                </a:solidFill>
                <a:latin typeface="Aileron"/>
                <a:ea typeface="Aileron"/>
                <a:cs typeface="Aileron"/>
                <a:sym typeface="Aileron"/>
              </a:rPr>
              <a:t>Individualized safety protocols and care plans for women and their families</a:t>
            </a:r>
          </a:p>
          <a:p>
            <a:pPr algn="l" marL="484936" indent="-242468" lvl="1">
              <a:lnSpc>
                <a:spcPts val="3144"/>
              </a:lnSpc>
              <a:buFont typeface="Arial"/>
              <a:buChar char="•"/>
            </a:pPr>
            <a:r>
              <a:rPr lang="en-US" sz="2246">
                <a:solidFill>
                  <a:srgbClr val="000000"/>
                </a:solidFill>
                <a:latin typeface="Aileron"/>
                <a:ea typeface="Aileron"/>
                <a:cs typeface="Aileron"/>
                <a:sym typeface="Aileron"/>
              </a:rPr>
              <a:t>P</a:t>
            </a:r>
            <a:r>
              <a:rPr lang="en-US" sz="2246">
                <a:solidFill>
                  <a:srgbClr val="000000"/>
                </a:solidFill>
                <a:latin typeface="Aileron"/>
                <a:ea typeface="Aileron"/>
                <a:cs typeface="Aileron"/>
                <a:sym typeface="Aileron"/>
              </a:rPr>
              <a:t>roviding toolkits for perinatal workers</a:t>
            </a:r>
          </a:p>
          <a:p>
            <a:pPr algn="l" marL="484936" indent="-242468" lvl="1">
              <a:lnSpc>
                <a:spcPts val="3144"/>
              </a:lnSpc>
              <a:buFont typeface="Arial"/>
              <a:buChar char="•"/>
            </a:pPr>
            <a:r>
              <a:rPr lang="en-US" sz="2246">
                <a:solidFill>
                  <a:srgbClr val="000000"/>
                </a:solidFill>
                <a:latin typeface="Aileron"/>
                <a:ea typeface="Aileron"/>
                <a:cs typeface="Aileron"/>
                <a:sym typeface="Aileron"/>
              </a:rPr>
              <a:t>True collaboration, partnership, and funding</a:t>
            </a:r>
          </a:p>
          <a:p>
            <a:pPr algn="l" marL="484936" indent="-242468" lvl="1">
              <a:lnSpc>
                <a:spcPts val="3144"/>
              </a:lnSpc>
              <a:buFont typeface="Arial"/>
              <a:buChar char="•"/>
            </a:pPr>
            <a:r>
              <a:rPr lang="en-US" sz="2246">
                <a:solidFill>
                  <a:srgbClr val="000000"/>
                </a:solidFill>
                <a:latin typeface="Aileron"/>
                <a:ea typeface="Aileron"/>
                <a:cs typeface="Aileron"/>
                <a:sym typeface="Aileron"/>
              </a:rPr>
              <a:t>Collective Impact - sharing power and resources (non-hierarchial safe space)</a:t>
            </a:r>
          </a:p>
          <a:p>
            <a:pPr algn="l">
              <a:lnSpc>
                <a:spcPts val="3144"/>
              </a:lnSpc>
            </a:pPr>
          </a:p>
          <a:p>
            <a:pPr algn="l">
              <a:lnSpc>
                <a:spcPts val="3144"/>
              </a:lnSpc>
            </a:pPr>
          </a:p>
          <a:p>
            <a:pPr algn="l">
              <a:lnSpc>
                <a:spcPts val="1690"/>
              </a:lnSpc>
            </a:pPr>
          </a:p>
          <a:p>
            <a:pPr algn="l">
              <a:lnSpc>
                <a:spcPts val="1690"/>
              </a:lnSpc>
            </a:pPr>
          </a:p>
          <a:p>
            <a:pPr algn="l">
              <a:lnSpc>
                <a:spcPts val="1690"/>
              </a:lnSpc>
            </a:pPr>
          </a:p>
          <a:p>
            <a:pPr algn="l">
              <a:lnSpc>
                <a:spcPts val="1690"/>
              </a:lnSpc>
            </a:pPr>
          </a:p>
          <a:p>
            <a:pPr algn="ctr">
              <a:lnSpc>
                <a:spcPts val="1690"/>
              </a:lnSpc>
            </a:pPr>
          </a:p>
          <a:p>
            <a:pPr algn="ctr">
              <a:lnSpc>
                <a:spcPts val="1690"/>
              </a:lnSpc>
            </a:pPr>
          </a:p>
          <a:p>
            <a:pPr algn="ctr">
              <a:lnSpc>
                <a:spcPts val="1690"/>
              </a:lnSpc>
            </a:pPr>
          </a:p>
          <a:p>
            <a:pPr algn="ctr">
              <a:lnSpc>
                <a:spcPts val="1690"/>
              </a:lnSpc>
            </a:pPr>
          </a:p>
          <a:p>
            <a:pPr algn="ctr">
              <a:lnSpc>
                <a:spcPts val="2542"/>
              </a:lnSpc>
            </a:pPr>
          </a:p>
        </p:txBody>
      </p:sp>
      <p:sp>
        <p:nvSpPr>
          <p:cNvPr name="TextBox 5" id="5"/>
          <p:cNvSpPr txBox="true"/>
          <p:nvPr/>
        </p:nvSpPr>
        <p:spPr>
          <a:xfrm rot="0">
            <a:off x="1924714" y="9641502"/>
            <a:ext cx="8874993" cy="312420"/>
          </a:xfrm>
          <a:prstGeom prst="rect">
            <a:avLst/>
          </a:prstGeom>
        </p:spPr>
        <p:txBody>
          <a:bodyPr anchor="t" rtlCol="false" tIns="0" lIns="0" bIns="0" rIns="0">
            <a:spAutoFit/>
          </a:bodyPr>
          <a:lstStyle/>
          <a:p>
            <a:pPr algn="ctr">
              <a:lnSpc>
                <a:spcPts val="2310"/>
              </a:lnSpc>
              <a:spcBef>
                <a:spcPct val="0"/>
              </a:spcBef>
            </a:pPr>
            <a:r>
              <a:rPr lang="en-US" sz="2100">
                <a:solidFill>
                  <a:srgbClr val="000000"/>
                </a:solidFill>
                <a:latin typeface="Hatton"/>
                <a:ea typeface="Hatton"/>
                <a:cs typeface="Hatton"/>
                <a:sym typeface="Hatton"/>
              </a:rPr>
              <a:t>Presented by Stephanie Spencer 2024 Confidential and Proprietary</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DFDFD"/>
        </a:solidFill>
      </p:bgPr>
    </p:bg>
    <p:spTree>
      <p:nvGrpSpPr>
        <p:cNvPr id="1" name=""/>
        <p:cNvGrpSpPr/>
        <p:nvPr/>
      </p:nvGrpSpPr>
      <p:grpSpPr>
        <a:xfrm>
          <a:off x="0" y="0"/>
          <a:ext cx="0" cy="0"/>
          <a:chOff x="0" y="0"/>
          <a:chExt cx="0" cy="0"/>
        </a:xfrm>
      </p:grpSpPr>
      <p:grpSp>
        <p:nvGrpSpPr>
          <p:cNvPr name="Group 2" id="2"/>
          <p:cNvGrpSpPr/>
          <p:nvPr/>
        </p:nvGrpSpPr>
        <p:grpSpPr>
          <a:xfrm rot="0">
            <a:off x="6991159" y="1492062"/>
            <a:ext cx="9515371" cy="8582348"/>
            <a:chOff x="0" y="0"/>
            <a:chExt cx="12687161" cy="11443131"/>
          </a:xfrm>
        </p:grpSpPr>
        <p:sp>
          <p:nvSpPr>
            <p:cNvPr name="AutoShape 3" id="3"/>
            <p:cNvSpPr/>
            <p:nvPr/>
          </p:nvSpPr>
          <p:spPr>
            <a:xfrm rot="0">
              <a:off x="0" y="10329671"/>
              <a:ext cx="12687161" cy="12587"/>
            </a:xfrm>
            <a:prstGeom prst="rect">
              <a:avLst/>
            </a:prstGeom>
            <a:solidFill>
              <a:srgbClr val="FBFDFF"/>
            </a:solidFill>
          </p:spPr>
        </p:sp>
        <p:sp>
          <p:nvSpPr>
            <p:cNvPr name="TextBox 4" id="4"/>
            <p:cNvSpPr txBox="true"/>
            <p:nvPr/>
          </p:nvSpPr>
          <p:spPr>
            <a:xfrm rot="0">
              <a:off x="0" y="-19050"/>
              <a:ext cx="12687161" cy="520366"/>
            </a:xfrm>
            <a:prstGeom prst="rect">
              <a:avLst/>
            </a:prstGeom>
          </p:spPr>
          <p:txBody>
            <a:bodyPr anchor="t" rtlCol="false" tIns="0" lIns="0" bIns="0" rIns="0">
              <a:spAutoFit/>
            </a:bodyPr>
            <a:lstStyle/>
            <a:p>
              <a:pPr algn="l" marL="0" indent="0" lvl="0">
                <a:lnSpc>
                  <a:spcPts val="3221"/>
                </a:lnSpc>
                <a:spcBef>
                  <a:spcPct val="0"/>
                </a:spcBef>
              </a:pPr>
            </a:p>
          </p:txBody>
        </p:sp>
        <p:sp>
          <p:nvSpPr>
            <p:cNvPr name="TextBox 5" id="5"/>
            <p:cNvSpPr txBox="true"/>
            <p:nvPr/>
          </p:nvSpPr>
          <p:spPr>
            <a:xfrm rot="0">
              <a:off x="0" y="10982699"/>
              <a:ext cx="12687161" cy="460432"/>
            </a:xfrm>
            <a:prstGeom prst="rect">
              <a:avLst/>
            </a:prstGeom>
          </p:spPr>
          <p:txBody>
            <a:bodyPr anchor="t" rtlCol="false" tIns="0" lIns="0" bIns="0" rIns="0">
              <a:spAutoFit/>
            </a:bodyPr>
            <a:lstStyle/>
            <a:p>
              <a:pPr algn="l" marL="0" indent="0" lvl="0">
                <a:lnSpc>
                  <a:spcPts val="2834"/>
                </a:lnSpc>
                <a:spcBef>
                  <a:spcPct val="0"/>
                </a:spcBef>
              </a:pPr>
              <a:r>
                <a:rPr lang="en-US" sz="2180" u="none">
                  <a:solidFill>
                    <a:srgbClr val="000000"/>
                  </a:solidFill>
                  <a:latin typeface="Assistant Regular Bold"/>
                  <a:ea typeface="Assistant Regular Bold"/>
                  <a:cs typeface="Assistant Regular Bold"/>
                  <a:sym typeface="Assistant Regular Bold"/>
                </a:rPr>
                <a:t>Presented by Stephanie Spencer 2024 Confidential and Proprietary</a:t>
              </a:r>
            </a:p>
          </p:txBody>
        </p:sp>
      </p:grpSp>
      <p:sp>
        <p:nvSpPr>
          <p:cNvPr name="Freeform 6" id="6"/>
          <p:cNvSpPr/>
          <p:nvPr/>
        </p:nvSpPr>
        <p:spPr>
          <a:xfrm flipH="false" flipV="false" rot="0">
            <a:off x="16757109" y="9036423"/>
            <a:ext cx="502191" cy="221877"/>
          </a:xfrm>
          <a:custGeom>
            <a:avLst/>
            <a:gdLst/>
            <a:ahLst/>
            <a:cxnLst/>
            <a:rect r="r" b="b" t="t" l="l"/>
            <a:pathLst>
              <a:path h="221877" w="502191">
                <a:moveTo>
                  <a:pt x="0" y="0"/>
                </a:moveTo>
                <a:lnTo>
                  <a:pt x="502191" y="0"/>
                </a:lnTo>
                <a:lnTo>
                  <a:pt x="502191" y="221877"/>
                </a:lnTo>
                <a:lnTo>
                  <a:pt x="0" y="22187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959891" y="508375"/>
            <a:ext cx="3185855" cy="3185855"/>
          </a:xfrm>
          <a:custGeom>
            <a:avLst/>
            <a:gdLst/>
            <a:ahLst/>
            <a:cxnLst/>
            <a:rect r="r" b="b" t="t" l="l"/>
            <a:pathLst>
              <a:path h="3185855" w="3185855">
                <a:moveTo>
                  <a:pt x="0" y="0"/>
                </a:moveTo>
                <a:lnTo>
                  <a:pt x="3185855" y="0"/>
                </a:lnTo>
                <a:lnTo>
                  <a:pt x="3185855" y="3185855"/>
                </a:lnTo>
                <a:lnTo>
                  <a:pt x="0" y="3185855"/>
                </a:lnTo>
                <a:lnTo>
                  <a:pt x="0" y="0"/>
                </a:lnTo>
                <a:close/>
              </a:path>
            </a:pathLst>
          </a:custGeom>
          <a:blipFill>
            <a:blip r:embed="rId4"/>
            <a:stretch>
              <a:fillRect l="0" t="0" r="0" b="0"/>
            </a:stretch>
          </a:blipFill>
        </p:spPr>
      </p:sp>
      <p:sp>
        <p:nvSpPr>
          <p:cNvPr name="Freeform 8" id="8"/>
          <p:cNvSpPr/>
          <p:nvPr/>
        </p:nvSpPr>
        <p:spPr>
          <a:xfrm flipH="false" flipV="false" rot="0">
            <a:off x="720786" y="4053704"/>
            <a:ext cx="3664065" cy="2243038"/>
          </a:xfrm>
          <a:custGeom>
            <a:avLst/>
            <a:gdLst/>
            <a:ahLst/>
            <a:cxnLst/>
            <a:rect r="r" b="b" t="t" l="l"/>
            <a:pathLst>
              <a:path h="2243038" w="3664065">
                <a:moveTo>
                  <a:pt x="0" y="0"/>
                </a:moveTo>
                <a:lnTo>
                  <a:pt x="3664065" y="0"/>
                </a:lnTo>
                <a:lnTo>
                  <a:pt x="3664065" y="2243038"/>
                </a:lnTo>
                <a:lnTo>
                  <a:pt x="0" y="2243038"/>
                </a:lnTo>
                <a:lnTo>
                  <a:pt x="0" y="0"/>
                </a:lnTo>
                <a:close/>
              </a:path>
            </a:pathLst>
          </a:custGeom>
          <a:blipFill>
            <a:blip r:embed="rId5"/>
            <a:stretch>
              <a:fillRect l="0" t="0" r="0" b="0"/>
            </a:stretch>
          </a:blipFill>
        </p:spPr>
      </p:sp>
      <p:sp>
        <p:nvSpPr>
          <p:cNvPr name="Freeform 9" id="9"/>
          <p:cNvSpPr/>
          <p:nvPr/>
        </p:nvSpPr>
        <p:spPr>
          <a:xfrm flipH="false" flipV="false" rot="0">
            <a:off x="811662" y="6656216"/>
            <a:ext cx="3482312" cy="3482312"/>
          </a:xfrm>
          <a:custGeom>
            <a:avLst/>
            <a:gdLst/>
            <a:ahLst/>
            <a:cxnLst/>
            <a:rect r="r" b="b" t="t" l="l"/>
            <a:pathLst>
              <a:path h="3482312" w="3482312">
                <a:moveTo>
                  <a:pt x="0" y="0"/>
                </a:moveTo>
                <a:lnTo>
                  <a:pt x="3482312" y="0"/>
                </a:lnTo>
                <a:lnTo>
                  <a:pt x="3482312" y="3482312"/>
                </a:lnTo>
                <a:lnTo>
                  <a:pt x="0" y="3482312"/>
                </a:lnTo>
                <a:lnTo>
                  <a:pt x="0" y="0"/>
                </a:lnTo>
                <a:close/>
              </a:path>
            </a:pathLst>
          </a:custGeom>
          <a:blipFill>
            <a:blip r:embed="rId6"/>
            <a:stretch>
              <a:fillRect l="0" t="0" r="0" b="0"/>
            </a:stretch>
          </a:blipFill>
        </p:spPr>
      </p:sp>
      <p:grpSp>
        <p:nvGrpSpPr>
          <p:cNvPr name="Group 10" id="10"/>
          <p:cNvGrpSpPr/>
          <p:nvPr/>
        </p:nvGrpSpPr>
        <p:grpSpPr>
          <a:xfrm rot="0">
            <a:off x="5630033" y="1629560"/>
            <a:ext cx="3086100" cy="3086100"/>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4C4F9"/>
            </a:solidFill>
          </p:spPr>
        </p:sp>
        <p:sp>
          <p:nvSpPr>
            <p:cNvPr name="TextBox 12" id="12"/>
            <p:cNvSpPr txBox="true"/>
            <p:nvPr/>
          </p:nvSpPr>
          <p:spPr>
            <a:xfrm>
              <a:off x="76200" y="76200"/>
              <a:ext cx="660400" cy="660400"/>
            </a:xfrm>
            <a:prstGeom prst="rect">
              <a:avLst/>
            </a:prstGeom>
          </p:spPr>
          <p:txBody>
            <a:bodyPr anchor="ctr" rtlCol="false" tIns="50800" lIns="50800" bIns="50800" rIns="50800"/>
            <a:lstStyle/>
            <a:p>
              <a:pPr algn="ctr">
                <a:lnSpc>
                  <a:spcPts val="2310"/>
                </a:lnSpc>
              </a:pPr>
            </a:p>
          </p:txBody>
        </p:sp>
      </p:grpSp>
      <p:grpSp>
        <p:nvGrpSpPr>
          <p:cNvPr name="Group 13" id="13"/>
          <p:cNvGrpSpPr/>
          <p:nvPr/>
        </p:nvGrpSpPr>
        <p:grpSpPr>
          <a:xfrm rot="0">
            <a:off x="9321876" y="1629560"/>
            <a:ext cx="3086100" cy="3086100"/>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4C4F9"/>
            </a:solidFill>
          </p:spPr>
        </p:sp>
        <p:sp>
          <p:nvSpPr>
            <p:cNvPr name="TextBox 15" id="15"/>
            <p:cNvSpPr txBox="true"/>
            <p:nvPr/>
          </p:nvSpPr>
          <p:spPr>
            <a:xfrm>
              <a:off x="76200" y="76200"/>
              <a:ext cx="660400" cy="660400"/>
            </a:xfrm>
            <a:prstGeom prst="rect">
              <a:avLst/>
            </a:prstGeom>
          </p:spPr>
          <p:txBody>
            <a:bodyPr anchor="ctr" rtlCol="false" tIns="50800" lIns="50800" bIns="50800" rIns="50800"/>
            <a:lstStyle/>
            <a:p>
              <a:pPr algn="ctr">
                <a:lnSpc>
                  <a:spcPts val="2310"/>
                </a:lnSpc>
              </a:pPr>
            </a:p>
          </p:txBody>
        </p:sp>
      </p:grpSp>
      <p:grpSp>
        <p:nvGrpSpPr>
          <p:cNvPr name="Group 16" id="16"/>
          <p:cNvGrpSpPr/>
          <p:nvPr/>
        </p:nvGrpSpPr>
        <p:grpSpPr>
          <a:xfrm rot="0">
            <a:off x="13420430" y="1629558"/>
            <a:ext cx="3086100" cy="3086100"/>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4C4F9"/>
            </a:solidFill>
          </p:spPr>
        </p:sp>
        <p:sp>
          <p:nvSpPr>
            <p:cNvPr name="TextBox 18" id="18"/>
            <p:cNvSpPr txBox="true"/>
            <p:nvPr/>
          </p:nvSpPr>
          <p:spPr>
            <a:xfrm>
              <a:off x="76200" y="76200"/>
              <a:ext cx="660400" cy="660400"/>
            </a:xfrm>
            <a:prstGeom prst="rect">
              <a:avLst/>
            </a:prstGeom>
          </p:spPr>
          <p:txBody>
            <a:bodyPr anchor="ctr" rtlCol="false" tIns="50800" lIns="50800" bIns="50800" rIns="50800"/>
            <a:lstStyle/>
            <a:p>
              <a:pPr algn="ctr">
                <a:lnSpc>
                  <a:spcPts val="2310"/>
                </a:lnSpc>
              </a:pPr>
            </a:p>
          </p:txBody>
        </p:sp>
      </p:grpSp>
      <p:sp>
        <p:nvSpPr>
          <p:cNvPr name="TextBox 19" id="19"/>
          <p:cNvSpPr txBox="true"/>
          <p:nvPr/>
        </p:nvSpPr>
        <p:spPr>
          <a:xfrm rot="0">
            <a:off x="6809198" y="4922493"/>
            <a:ext cx="727770" cy="448311"/>
          </a:xfrm>
          <a:prstGeom prst="rect">
            <a:avLst/>
          </a:prstGeom>
        </p:spPr>
        <p:txBody>
          <a:bodyPr anchor="t" rtlCol="false" tIns="0" lIns="0" bIns="0" rIns="0">
            <a:spAutoFit/>
          </a:bodyPr>
          <a:lstStyle/>
          <a:p>
            <a:pPr algn="ctr" marL="0" indent="0" lvl="0">
              <a:lnSpc>
                <a:spcPts val="3639"/>
              </a:lnSpc>
              <a:spcBef>
                <a:spcPct val="0"/>
              </a:spcBef>
            </a:pPr>
            <a:r>
              <a:rPr lang="en-US" sz="2599">
                <a:solidFill>
                  <a:srgbClr val="000000"/>
                </a:solidFill>
                <a:latin typeface="Aileron"/>
                <a:ea typeface="Aileron"/>
                <a:cs typeface="Aileron"/>
                <a:sym typeface="Aileron"/>
              </a:rPr>
              <a:t>Calls</a:t>
            </a:r>
          </a:p>
        </p:txBody>
      </p:sp>
      <p:sp>
        <p:nvSpPr>
          <p:cNvPr name="TextBox 20" id="20"/>
          <p:cNvSpPr txBox="true"/>
          <p:nvPr/>
        </p:nvSpPr>
        <p:spPr>
          <a:xfrm rot="0">
            <a:off x="8952323" y="375025"/>
            <a:ext cx="4009206" cy="867411"/>
          </a:xfrm>
          <a:prstGeom prst="rect">
            <a:avLst/>
          </a:prstGeom>
        </p:spPr>
        <p:txBody>
          <a:bodyPr anchor="t" rtlCol="false" tIns="0" lIns="0" bIns="0" rIns="0">
            <a:spAutoFit/>
          </a:bodyPr>
          <a:lstStyle/>
          <a:p>
            <a:pPr algn="ctr" marL="0" indent="0" lvl="0">
              <a:lnSpc>
                <a:spcPts val="6789"/>
              </a:lnSpc>
              <a:spcBef>
                <a:spcPct val="0"/>
              </a:spcBef>
            </a:pPr>
            <a:r>
              <a:rPr lang="en-US" sz="4849">
                <a:solidFill>
                  <a:srgbClr val="000000"/>
                </a:solidFill>
                <a:latin typeface="Hatton"/>
                <a:ea typeface="Hatton"/>
                <a:cs typeface="Hatton"/>
                <a:sym typeface="Hatton"/>
              </a:rPr>
              <a:t>2023 Reach </a:t>
            </a:r>
          </a:p>
        </p:txBody>
      </p:sp>
      <p:sp>
        <p:nvSpPr>
          <p:cNvPr name="TextBox 21" id="21"/>
          <p:cNvSpPr txBox="true"/>
          <p:nvPr/>
        </p:nvSpPr>
        <p:spPr>
          <a:xfrm rot="0">
            <a:off x="9014360" y="4859916"/>
            <a:ext cx="3701132" cy="879475"/>
          </a:xfrm>
          <a:prstGeom prst="rect">
            <a:avLst/>
          </a:prstGeom>
        </p:spPr>
        <p:txBody>
          <a:bodyPr anchor="t" rtlCol="false" tIns="0" lIns="0" bIns="0" rIns="0">
            <a:spAutoFit/>
          </a:bodyPr>
          <a:lstStyle/>
          <a:p>
            <a:pPr algn="ctr">
              <a:lnSpc>
                <a:spcPts val="3499"/>
              </a:lnSpc>
            </a:pPr>
            <a:r>
              <a:rPr lang="en-US" sz="2499">
                <a:solidFill>
                  <a:srgbClr val="000000"/>
                </a:solidFill>
                <a:latin typeface="Hatton"/>
                <a:ea typeface="Hatton"/>
                <a:cs typeface="Hatton"/>
                <a:sym typeface="Hatton"/>
              </a:rPr>
              <a:t>Care Coordination and </a:t>
            </a:r>
          </a:p>
          <a:p>
            <a:pPr algn="ctr" marL="0" indent="0" lvl="0">
              <a:lnSpc>
                <a:spcPts val="3499"/>
              </a:lnSpc>
              <a:spcBef>
                <a:spcPct val="0"/>
              </a:spcBef>
            </a:pPr>
            <a:r>
              <a:rPr lang="en-US" sz="2499">
                <a:solidFill>
                  <a:srgbClr val="000000"/>
                </a:solidFill>
                <a:latin typeface="Hatton"/>
                <a:ea typeface="Hatton"/>
                <a:cs typeface="Hatton"/>
                <a:sym typeface="Hatton"/>
              </a:rPr>
              <a:t>Education Visits</a:t>
            </a:r>
          </a:p>
        </p:txBody>
      </p:sp>
      <p:sp>
        <p:nvSpPr>
          <p:cNvPr name="TextBox 22" id="22"/>
          <p:cNvSpPr txBox="true"/>
          <p:nvPr/>
        </p:nvSpPr>
        <p:spPr>
          <a:xfrm rot="0">
            <a:off x="13871230" y="4932018"/>
            <a:ext cx="2184499" cy="422275"/>
          </a:xfrm>
          <a:prstGeom prst="rect">
            <a:avLst/>
          </a:prstGeom>
        </p:spPr>
        <p:txBody>
          <a:bodyPr anchor="t" rtlCol="false" tIns="0" lIns="0" bIns="0" rIns="0">
            <a:spAutoFit/>
          </a:bodyPr>
          <a:lstStyle/>
          <a:p>
            <a:pPr algn="ctr" marL="0" indent="0" lvl="0">
              <a:lnSpc>
                <a:spcPts val="3499"/>
              </a:lnSpc>
              <a:spcBef>
                <a:spcPct val="0"/>
              </a:spcBef>
            </a:pPr>
            <a:r>
              <a:rPr lang="en-US" sz="2499">
                <a:solidFill>
                  <a:srgbClr val="000000"/>
                </a:solidFill>
                <a:latin typeface="Aileron"/>
                <a:ea typeface="Aileron"/>
                <a:cs typeface="Aileron"/>
                <a:sym typeface="Aileron"/>
              </a:rPr>
              <a:t>SDOH Referrals</a:t>
            </a:r>
          </a:p>
        </p:txBody>
      </p:sp>
      <p:grpSp>
        <p:nvGrpSpPr>
          <p:cNvPr name="Group 23" id="23"/>
          <p:cNvGrpSpPr/>
          <p:nvPr/>
        </p:nvGrpSpPr>
        <p:grpSpPr>
          <a:xfrm rot="0">
            <a:off x="9430335" y="5783236"/>
            <a:ext cx="3086100" cy="3086100"/>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4C4F9"/>
            </a:solidFill>
          </p:spPr>
        </p:sp>
        <p:sp>
          <p:nvSpPr>
            <p:cNvPr name="TextBox 25" id="25"/>
            <p:cNvSpPr txBox="true"/>
            <p:nvPr/>
          </p:nvSpPr>
          <p:spPr>
            <a:xfrm>
              <a:off x="76200" y="76200"/>
              <a:ext cx="660400" cy="660400"/>
            </a:xfrm>
            <a:prstGeom prst="rect">
              <a:avLst/>
            </a:prstGeom>
          </p:spPr>
          <p:txBody>
            <a:bodyPr anchor="ctr" rtlCol="false" tIns="50800" lIns="50800" bIns="50800" rIns="50800"/>
            <a:lstStyle/>
            <a:p>
              <a:pPr algn="ctr">
                <a:lnSpc>
                  <a:spcPts val="2310"/>
                </a:lnSpc>
              </a:pPr>
            </a:p>
          </p:txBody>
        </p:sp>
      </p:grpSp>
      <p:grpSp>
        <p:nvGrpSpPr>
          <p:cNvPr name="Group 26" id="26"/>
          <p:cNvGrpSpPr/>
          <p:nvPr/>
        </p:nvGrpSpPr>
        <p:grpSpPr>
          <a:xfrm rot="0">
            <a:off x="5630033" y="5783236"/>
            <a:ext cx="3086100" cy="3086100"/>
            <a:chOff x="0" y="0"/>
            <a:chExt cx="812800" cy="812800"/>
          </a:xfrm>
        </p:grpSpPr>
        <p:sp>
          <p:nvSpPr>
            <p:cNvPr name="Freeform 27" id="2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4C4F9"/>
            </a:solidFill>
          </p:spPr>
        </p:sp>
        <p:sp>
          <p:nvSpPr>
            <p:cNvPr name="TextBox 28" id="28"/>
            <p:cNvSpPr txBox="true"/>
            <p:nvPr/>
          </p:nvSpPr>
          <p:spPr>
            <a:xfrm>
              <a:off x="76200" y="76200"/>
              <a:ext cx="660400" cy="660400"/>
            </a:xfrm>
            <a:prstGeom prst="rect">
              <a:avLst/>
            </a:prstGeom>
          </p:spPr>
          <p:txBody>
            <a:bodyPr anchor="ctr" rtlCol="false" tIns="50800" lIns="50800" bIns="50800" rIns="50800"/>
            <a:lstStyle/>
            <a:p>
              <a:pPr algn="ctr">
                <a:lnSpc>
                  <a:spcPts val="2310"/>
                </a:lnSpc>
              </a:pPr>
            </a:p>
          </p:txBody>
        </p:sp>
      </p:grpSp>
      <p:sp>
        <p:nvSpPr>
          <p:cNvPr name="TextBox 29" id="29"/>
          <p:cNvSpPr txBox="true"/>
          <p:nvPr/>
        </p:nvSpPr>
        <p:spPr>
          <a:xfrm rot="0">
            <a:off x="6231027" y="9026898"/>
            <a:ext cx="1967508" cy="353060"/>
          </a:xfrm>
          <a:prstGeom prst="rect">
            <a:avLst/>
          </a:prstGeom>
        </p:spPr>
        <p:txBody>
          <a:bodyPr anchor="t" rtlCol="false" tIns="0" lIns="0" bIns="0" rIns="0">
            <a:spAutoFit/>
          </a:bodyPr>
          <a:lstStyle/>
          <a:p>
            <a:pPr algn="ctr">
              <a:lnSpc>
                <a:spcPts val="2529"/>
              </a:lnSpc>
              <a:spcBef>
                <a:spcPct val="0"/>
              </a:spcBef>
            </a:pPr>
            <a:r>
              <a:rPr lang="en-US" sz="2299">
                <a:solidFill>
                  <a:srgbClr val="000000"/>
                </a:solidFill>
                <a:latin typeface="Hatton"/>
                <a:ea typeface="Hatton"/>
                <a:cs typeface="Hatton"/>
                <a:sym typeface="Hatton"/>
              </a:rPr>
              <a:t>In Home Visits</a:t>
            </a:r>
          </a:p>
        </p:txBody>
      </p:sp>
      <p:sp>
        <p:nvSpPr>
          <p:cNvPr name="TextBox 30" id="30"/>
          <p:cNvSpPr txBox="true"/>
          <p:nvPr/>
        </p:nvSpPr>
        <p:spPr>
          <a:xfrm rot="0">
            <a:off x="10132110" y="9069361"/>
            <a:ext cx="1725067" cy="353060"/>
          </a:xfrm>
          <a:prstGeom prst="rect">
            <a:avLst/>
          </a:prstGeom>
        </p:spPr>
        <p:txBody>
          <a:bodyPr anchor="t" rtlCol="false" tIns="0" lIns="0" bIns="0" rIns="0">
            <a:spAutoFit/>
          </a:bodyPr>
          <a:lstStyle/>
          <a:p>
            <a:pPr algn="ctr">
              <a:lnSpc>
                <a:spcPts val="2529"/>
              </a:lnSpc>
              <a:spcBef>
                <a:spcPct val="0"/>
              </a:spcBef>
            </a:pPr>
            <a:r>
              <a:rPr lang="en-US" sz="2299">
                <a:solidFill>
                  <a:srgbClr val="000000"/>
                </a:solidFill>
                <a:latin typeface="Hatton"/>
                <a:ea typeface="Hatton"/>
                <a:cs typeface="Hatton"/>
                <a:sym typeface="Hatton"/>
              </a:rPr>
              <a:t>Doula Births</a:t>
            </a:r>
          </a:p>
        </p:txBody>
      </p:sp>
      <p:sp>
        <p:nvSpPr>
          <p:cNvPr name="TextBox 31" id="31"/>
          <p:cNvSpPr txBox="true"/>
          <p:nvPr/>
        </p:nvSpPr>
        <p:spPr>
          <a:xfrm rot="0">
            <a:off x="6576691" y="2863045"/>
            <a:ext cx="1192783" cy="533401"/>
          </a:xfrm>
          <a:prstGeom prst="rect">
            <a:avLst/>
          </a:prstGeom>
        </p:spPr>
        <p:txBody>
          <a:bodyPr anchor="t" rtlCol="false" tIns="0" lIns="0" bIns="0" rIns="0">
            <a:spAutoFit/>
          </a:bodyPr>
          <a:lstStyle/>
          <a:p>
            <a:pPr algn="ctr" marL="0" indent="0" lvl="0">
              <a:lnSpc>
                <a:spcPts val="4199"/>
              </a:lnSpc>
              <a:spcBef>
                <a:spcPct val="0"/>
              </a:spcBef>
            </a:pPr>
            <a:r>
              <a:rPr lang="en-US" sz="2999">
                <a:solidFill>
                  <a:srgbClr val="000000"/>
                </a:solidFill>
                <a:latin typeface="Hatton"/>
                <a:ea typeface="Hatton"/>
                <a:cs typeface="Hatton"/>
                <a:sym typeface="Hatton"/>
              </a:rPr>
              <a:t>9,388</a:t>
            </a:r>
          </a:p>
        </p:txBody>
      </p:sp>
      <p:sp>
        <p:nvSpPr>
          <p:cNvPr name="TextBox 32" id="32"/>
          <p:cNvSpPr txBox="true"/>
          <p:nvPr/>
        </p:nvSpPr>
        <p:spPr>
          <a:xfrm rot="0">
            <a:off x="9428287" y="2948772"/>
            <a:ext cx="3086100" cy="447675"/>
          </a:xfrm>
          <a:prstGeom prst="rect">
            <a:avLst/>
          </a:prstGeom>
        </p:spPr>
        <p:txBody>
          <a:bodyPr anchor="t" rtlCol="false" tIns="0" lIns="0" bIns="0" rIns="0">
            <a:spAutoFit/>
          </a:bodyPr>
          <a:lstStyle/>
          <a:p>
            <a:pPr algn="ctr">
              <a:lnSpc>
                <a:spcPts val="3299"/>
              </a:lnSpc>
              <a:spcBef>
                <a:spcPct val="0"/>
              </a:spcBef>
            </a:pPr>
            <a:r>
              <a:rPr lang="en-US" sz="2999">
                <a:solidFill>
                  <a:srgbClr val="000000"/>
                </a:solidFill>
                <a:latin typeface="Hatton"/>
                <a:ea typeface="Hatton"/>
                <a:cs typeface="Hatton"/>
                <a:sym typeface="Hatton"/>
              </a:rPr>
              <a:t>6,649</a:t>
            </a:r>
          </a:p>
        </p:txBody>
      </p:sp>
      <p:sp>
        <p:nvSpPr>
          <p:cNvPr name="TextBox 33" id="33"/>
          <p:cNvSpPr txBox="true"/>
          <p:nvPr/>
        </p:nvSpPr>
        <p:spPr>
          <a:xfrm rot="0">
            <a:off x="13461581" y="2948772"/>
            <a:ext cx="3086100" cy="447675"/>
          </a:xfrm>
          <a:prstGeom prst="rect">
            <a:avLst/>
          </a:prstGeom>
        </p:spPr>
        <p:txBody>
          <a:bodyPr anchor="t" rtlCol="false" tIns="0" lIns="0" bIns="0" rIns="0">
            <a:spAutoFit/>
          </a:bodyPr>
          <a:lstStyle/>
          <a:p>
            <a:pPr algn="ctr">
              <a:lnSpc>
                <a:spcPts val="3299"/>
              </a:lnSpc>
              <a:spcBef>
                <a:spcPct val="0"/>
              </a:spcBef>
            </a:pPr>
            <a:r>
              <a:rPr lang="en-US" sz="2999">
                <a:solidFill>
                  <a:srgbClr val="000000"/>
                </a:solidFill>
                <a:latin typeface="Hatton"/>
                <a:ea typeface="Hatton"/>
                <a:cs typeface="Hatton"/>
                <a:sym typeface="Hatton"/>
              </a:rPr>
              <a:t>2,199</a:t>
            </a:r>
          </a:p>
        </p:txBody>
      </p:sp>
      <p:sp>
        <p:nvSpPr>
          <p:cNvPr name="TextBox 34" id="34"/>
          <p:cNvSpPr txBox="true"/>
          <p:nvPr/>
        </p:nvSpPr>
        <p:spPr>
          <a:xfrm rot="0">
            <a:off x="5671731" y="7102448"/>
            <a:ext cx="3086100" cy="447675"/>
          </a:xfrm>
          <a:prstGeom prst="rect">
            <a:avLst/>
          </a:prstGeom>
        </p:spPr>
        <p:txBody>
          <a:bodyPr anchor="t" rtlCol="false" tIns="0" lIns="0" bIns="0" rIns="0">
            <a:spAutoFit/>
          </a:bodyPr>
          <a:lstStyle/>
          <a:p>
            <a:pPr algn="ctr">
              <a:lnSpc>
                <a:spcPts val="3299"/>
              </a:lnSpc>
              <a:spcBef>
                <a:spcPct val="0"/>
              </a:spcBef>
            </a:pPr>
            <a:r>
              <a:rPr lang="en-US" sz="2999">
                <a:solidFill>
                  <a:srgbClr val="000000"/>
                </a:solidFill>
                <a:latin typeface="Hatton"/>
                <a:ea typeface="Hatton"/>
                <a:cs typeface="Hatton"/>
                <a:sym typeface="Hatton"/>
              </a:rPr>
              <a:t>1,293</a:t>
            </a:r>
          </a:p>
        </p:txBody>
      </p:sp>
      <p:sp>
        <p:nvSpPr>
          <p:cNvPr name="TextBox 35" id="35"/>
          <p:cNvSpPr txBox="true"/>
          <p:nvPr/>
        </p:nvSpPr>
        <p:spPr>
          <a:xfrm rot="0">
            <a:off x="9430335" y="7102448"/>
            <a:ext cx="3086100" cy="447675"/>
          </a:xfrm>
          <a:prstGeom prst="rect">
            <a:avLst/>
          </a:prstGeom>
        </p:spPr>
        <p:txBody>
          <a:bodyPr anchor="t" rtlCol="false" tIns="0" lIns="0" bIns="0" rIns="0">
            <a:spAutoFit/>
          </a:bodyPr>
          <a:lstStyle/>
          <a:p>
            <a:pPr algn="ctr">
              <a:lnSpc>
                <a:spcPts val="3299"/>
              </a:lnSpc>
              <a:spcBef>
                <a:spcPct val="0"/>
              </a:spcBef>
            </a:pPr>
            <a:r>
              <a:rPr lang="en-US" sz="2999">
                <a:solidFill>
                  <a:srgbClr val="000000"/>
                </a:solidFill>
                <a:latin typeface="Hatton"/>
                <a:ea typeface="Hatton"/>
                <a:cs typeface="Hatton"/>
                <a:sym typeface="Hatton"/>
              </a:rPr>
              <a:t>432</a:t>
            </a:r>
          </a:p>
        </p:txBody>
      </p:sp>
      <p:sp>
        <p:nvSpPr>
          <p:cNvPr name="TextBox 36" id="36"/>
          <p:cNvSpPr txBox="true"/>
          <p:nvPr/>
        </p:nvSpPr>
        <p:spPr>
          <a:xfrm rot="0">
            <a:off x="13502732" y="8919845"/>
            <a:ext cx="3003798" cy="667385"/>
          </a:xfrm>
          <a:prstGeom prst="rect">
            <a:avLst/>
          </a:prstGeom>
        </p:spPr>
        <p:txBody>
          <a:bodyPr anchor="t" rtlCol="false" tIns="0" lIns="0" bIns="0" rIns="0">
            <a:spAutoFit/>
          </a:bodyPr>
          <a:lstStyle/>
          <a:p>
            <a:pPr algn="ctr">
              <a:lnSpc>
                <a:spcPts val="2529"/>
              </a:lnSpc>
            </a:pPr>
            <a:r>
              <a:rPr lang="en-US" sz="2299">
                <a:solidFill>
                  <a:srgbClr val="000000"/>
                </a:solidFill>
                <a:latin typeface="Hatton"/>
                <a:ea typeface="Hatton"/>
                <a:cs typeface="Hatton"/>
                <a:sym typeface="Hatton"/>
              </a:rPr>
              <a:t>MCH CHW and </a:t>
            </a:r>
          </a:p>
          <a:p>
            <a:pPr algn="ctr">
              <a:lnSpc>
                <a:spcPts val="2529"/>
              </a:lnSpc>
              <a:spcBef>
                <a:spcPct val="0"/>
              </a:spcBef>
            </a:pPr>
            <a:r>
              <a:rPr lang="en-US" sz="2299">
                <a:solidFill>
                  <a:srgbClr val="000000"/>
                </a:solidFill>
                <a:latin typeface="Hatton"/>
                <a:ea typeface="Hatton"/>
                <a:cs typeface="Hatton"/>
                <a:sym typeface="Hatton"/>
              </a:rPr>
              <a:t>Doula Training Hours</a:t>
            </a:r>
          </a:p>
        </p:txBody>
      </p:sp>
      <p:sp>
        <p:nvSpPr>
          <p:cNvPr name="TextBox 37" id="37"/>
          <p:cNvSpPr txBox="true"/>
          <p:nvPr/>
        </p:nvSpPr>
        <p:spPr>
          <a:xfrm rot="0">
            <a:off x="14257487" y="7102448"/>
            <a:ext cx="3086100" cy="447675"/>
          </a:xfrm>
          <a:prstGeom prst="rect">
            <a:avLst/>
          </a:prstGeom>
        </p:spPr>
        <p:txBody>
          <a:bodyPr anchor="t" rtlCol="false" tIns="0" lIns="0" bIns="0" rIns="0">
            <a:spAutoFit/>
          </a:bodyPr>
          <a:lstStyle/>
          <a:p>
            <a:pPr algn="ctr">
              <a:lnSpc>
                <a:spcPts val="3299"/>
              </a:lnSpc>
              <a:spcBef>
                <a:spcPct val="0"/>
              </a:spcBef>
            </a:pPr>
            <a:r>
              <a:rPr lang="en-US" sz="2999">
                <a:solidFill>
                  <a:srgbClr val="000000"/>
                </a:solidFill>
                <a:latin typeface="Hatton"/>
                <a:ea typeface="Hatton"/>
                <a:cs typeface="Hatton"/>
                <a:sym typeface="Hatton"/>
              </a:rPr>
              <a:t>432</a:t>
            </a:r>
          </a:p>
        </p:txBody>
      </p:sp>
      <p:grpSp>
        <p:nvGrpSpPr>
          <p:cNvPr name="Group 38" id="38"/>
          <p:cNvGrpSpPr/>
          <p:nvPr/>
        </p:nvGrpSpPr>
        <p:grpSpPr>
          <a:xfrm rot="0">
            <a:off x="13420430" y="5783236"/>
            <a:ext cx="3086100" cy="3086100"/>
            <a:chOff x="0" y="0"/>
            <a:chExt cx="812800" cy="812800"/>
          </a:xfrm>
        </p:grpSpPr>
        <p:sp>
          <p:nvSpPr>
            <p:cNvPr name="Freeform 39" id="3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4C4F9"/>
            </a:solidFill>
          </p:spPr>
        </p:sp>
        <p:sp>
          <p:nvSpPr>
            <p:cNvPr name="TextBox 40" id="40"/>
            <p:cNvSpPr txBox="true"/>
            <p:nvPr/>
          </p:nvSpPr>
          <p:spPr>
            <a:xfrm>
              <a:off x="76200" y="76200"/>
              <a:ext cx="660400" cy="660400"/>
            </a:xfrm>
            <a:prstGeom prst="rect">
              <a:avLst/>
            </a:prstGeom>
          </p:spPr>
          <p:txBody>
            <a:bodyPr anchor="ctr" rtlCol="false" tIns="50800" lIns="50800" bIns="50800" rIns="50800"/>
            <a:lstStyle/>
            <a:p>
              <a:pPr algn="ctr">
                <a:lnSpc>
                  <a:spcPts val="2310"/>
                </a:lnSpc>
              </a:pPr>
            </a:p>
          </p:txBody>
        </p:sp>
      </p:grpSp>
      <p:sp>
        <p:nvSpPr>
          <p:cNvPr name="TextBox 41" id="41"/>
          <p:cNvSpPr txBox="true"/>
          <p:nvPr/>
        </p:nvSpPr>
        <p:spPr>
          <a:xfrm rot="0">
            <a:off x="13420430" y="7102448"/>
            <a:ext cx="3086100" cy="447675"/>
          </a:xfrm>
          <a:prstGeom prst="rect">
            <a:avLst/>
          </a:prstGeom>
        </p:spPr>
        <p:txBody>
          <a:bodyPr anchor="t" rtlCol="false" tIns="0" lIns="0" bIns="0" rIns="0">
            <a:spAutoFit/>
          </a:bodyPr>
          <a:lstStyle/>
          <a:p>
            <a:pPr algn="ctr">
              <a:lnSpc>
                <a:spcPts val="3299"/>
              </a:lnSpc>
              <a:spcBef>
                <a:spcPct val="0"/>
              </a:spcBef>
            </a:pPr>
            <a:r>
              <a:rPr lang="en-US" sz="2999">
                <a:solidFill>
                  <a:srgbClr val="000000"/>
                </a:solidFill>
                <a:latin typeface="Hatton"/>
                <a:ea typeface="Hatton"/>
                <a:cs typeface="Hatton"/>
                <a:sym typeface="Hatton"/>
              </a:rPr>
              <a:t>28,415</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DFDFD"/>
        </a:solidFill>
      </p:bgPr>
    </p:bg>
    <p:spTree>
      <p:nvGrpSpPr>
        <p:cNvPr id="1" name=""/>
        <p:cNvGrpSpPr/>
        <p:nvPr/>
      </p:nvGrpSpPr>
      <p:grpSpPr>
        <a:xfrm>
          <a:off x="0" y="0"/>
          <a:ext cx="0" cy="0"/>
          <a:chOff x="0" y="0"/>
          <a:chExt cx="0" cy="0"/>
        </a:xfrm>
      </p:grpSpPr>
      <p:sp>
        <p:nvSpPr>
          <p:cNvPr name="Freeform 2" id="2"/>
          <p:cNvSpPr/>
          <p:nvPr/>
        </p:nvSpPr>
        <p:spPr>
          <a:xfrm flipH="false" flipV="false" rot="0">
            <a:off x="4142477" y="2196427"/>
            <a:ext cx="10003046" cy="7502284"/>
          </a:xfrm>
          <a:custGeom>
            <a:avLst/>
            <a:gdLst/>
            <a:ahLst/>
            <a:cxnLst/>
            <a:rect r="r" b="b" t="t" l="l"/>
            <a:pathLst>
              <a:path h="7502284" w="10003046">
                <a:moveTo>
                  <a:pt x="0" y="0"/>
                </a:moveTo>
                <a:lnTo>
                  <a:pt x="10003046" y="0"/>
                </a:lnTo>
                <a:lnTo>
                  <a:pt x="10003046" y="7502285"/>
                </a:lnTo>
                <a:lnTo>
                  <a:pt x="0" y="7502285"/>
                </a:lnTo>
                <a:lnTo>
                  <a:pt x="0" y="0"/>
                </a:lnTo>
                <a:close/>
              </a:path>
            </a:pathLst>
          </a:custGeom>
          <a:blipFill>
            <a:blip r:embed="rId2"/>
            <a:stretch>
              <a:fillRect l="0" t="0" r="0" b="0"/>
            </a:stretch>
          </a:blipFill>
        </p:spPr>
      </p:sp>
      <p:sp>
        <p:nvSpPr>
          <p:cNvPr name="TextBox 3" id="3"/>
          <p:cNvSpPr txBox="true"/>
          <p:nvPr/>
        </p:nvSpPr>
        <p:spPr>
          <a:xfrm rot="0">
            <a:off x="1412859" y="500764"/>
            <a:ext cx="14311583" cy="1744981"/>
          </a:xfrm>
          <a:prstGeom prst="rect">
            <a:avLst/>
          </a:prstGeom>
        </p:spPr>
        <p:txBody>
          <a:bodyPr anchor="t" rtlCol="false" tIns="0" lIns="0" bIns="0" rIns="0">
            <a:spAutoFit/>
          </a:bodyPr>
          <a:lstStyle/>
          <a:p>
            <a:pPr algn="l">
              <a:lnSpc>
                <a:spcPts val="8399"/>
              </a:lnSpc>
            </a:pPr>
            <a:r>
              <a:rPr lang="en-US" sz="5999" spc="1199">
                <a:solidFill>
                  <a:srgbClr val="504C44"/>
                </a:solidFill>
                <a:latin typeface="Hatton"/>
                <a:ea typeface="Hatton"/>
                <a:cs typeface="Hatton"/>
                <a:sym typeface="Hatton"/>
              </a:rPr>
              <a:t>NORFOLK LANDSCAPE </a:t>
            </a:r>
          </a:p>
          <a:p>
            <a:pPr algn="l">
              <a:lnSpc>
                <a:spcPts val="5040"/>
              </a:lnSpc>
            </a:pPr>
            <a:r>
              <a:rPr lang="en-US" sz="3600" spc="720">
                <a:solidFill>
                  <a:srgbClr val="504C44"/>
                </a:solidFill>
                <a:latin typeface="Hatton"/>
                <a:ea typeface="Hatton"/>
                <a:cs typeface="Hatton"/>
                <a:sym typeface="Hatton"/>
              </a:rPr>
              <a:t>BUILDING SAFER CHILDBIRTH CITIES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BFDFF"/>
        </a:solidFill>
      </p:bgPr>
    </p:bg>
    <p:spTree>
      <p:nvGrpSpPr>
        <p:cNvPr id="1" name=""/>
        <p:cNvGrpSpPr/>
        <p:nvPr/>
      </p:nvGrpSpPr>
      <p:grpSpPr>
        <a:xfrm>
          <a:off x="0" y="0"/>
          <a:ext cx="0" cy="0"/>
          <a:chOff x="0" y="0"/>
          <a:chExt cx="0" cy="0"/>
        </a:xfrm>
      </p:grpSpPr>
      <p:grpSp>
        <p:nvGrpSpPr>
          <p:cNvPr name="Group 2" id="2"/>
          <p:cNvGrpSpPr/>
          <p:nvPr/>
        </p:nvGrpSpPr>
        <p:grpSpPr>
          <a:xfrm rot="0">
            <a:off x="1831779" y="8988434"/>
            <a:ext cx="8115300" cy="548210"/>
            <a:chOff x="0" y="0"/>
            <a:chExt cx="10820400" cy="730946"/>
          </a:xfrm>
        </p:grpSpPr>
        <p:sp>
          <p:nvSpPr>
            <p:cNvPr name="AutoShape 3" id="3"/>
            <p:cNvSpPr/>
            <p:nvPr/>
          </p:nvSpPr>
          <p:spPr>
            <a:xfrm rot="0">
              <a:off x="0" y="0"/>
              <a:ext cx="10820400" cy="12700"/>
            </a:xfrm>
            <a:prstGeom prst="rect">
              <a:avLst/>
            </a:prstGeom>
            <a:solidFill>
              <a:srgbClr val="053D57"/>
            </a:solidFill>
          </p:spPr>
        </p:sp>
        <p:sp>
          <p:nvSpPr>
            <p:cNvPr name="TextBox 4" id="4"/>
            <p:cNvSpPr txBox="true"/>
            <p:nvPr/>
          </p:nvSpPr>
          <p:spPr>
            <a:xfrm rot="0">
              <a:off x="0" y="426146"/>
              <a:ext cx="10820400" cy="304800"/>
            </a:xfrm>
            <a:prstGeom prst="rect">
              <a:avLst/>
            </a:prstGeom>
          </p:spPr>
          <p:txBody>
            <a:bodyPr anchor="t" rtlCol="false" tIns="0" lIns="0" bIns="0" rIns="0">
              <a:spAutoFit/>
            </a:bodyPr>
            <a:lstStyle/>
            <a:p>
              <a:pPr algn="l">
                <a:lnSpc>
                  <a:spcPts val="1800"/>
                </a:lnSpc>
              </a:pPr>
              <a:r>
                <a:rPr lang="en-US" sz="1500" spc="75">
                  <a:solidFill>
                    <a:srgbClr val="053D57"/>
                  </a:solidFill>
                  <a:latin typeface="Assistant Regular"/>
                  <a:ea typeface="Assistant Regular"/>
                  <a:cs typeface="Assistant Regular"/>
                  <a:sym typeface="Assistant Regular"/>
                </a:rPr>
                <a:t>Urban Baby Beginnings | All Rights Reserved 2024</a:t>
              </a:r>
            </a:p>
          </p:txBody>
        </p:sp>
      </p:grpSp>
      <p:sp>
        <p:nvSpPr>
          <p:cNvPr name="Freeform 5" id="5"/>
          <p:cNvSpPr/>
          <p:nvPr/>
        </p:nvSpPr>
        <p:spPr>
          <a:xfrm flipH="false" flipV="false" rot="0">
            <a:off x="1028700" y="9040662"/>
            <a:ext cx="502191" cy="221877"/>
          </a:xfrm>
          <a:custGeom>
            <a:avLst/>
            <a:gdLst/>
            <a:ahLst/>
            <a:cxnLst/>
            <a:rect r="r" b="b" t="t" l="l"/>
            <a:pathLst>
              <a:path h="221877" w="502191">
                <a:moveTo>
                  <a:pt x="0" y="0"/>
                </a:moveTo>
                <a:lnTo>
                  <a:pt x="502191" y="0"/>
                </a:lnTo>
                <a:lnTo>
                  <a:pt x="502191" y="221877"/>
                </a:lnTo>
                <a:lnTo>
                  <a:pt x="0" y="22187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0312229" y="1185925"/>
            <a:ext cx="7531455" cy="4170210"/>
          </a:xfrm>
          <a:custGeom>
            <a:avLst/>
            <a:gdLst/>
            <a:ahLst/>
            <a:cxnLst/>
            <a:rect r="r" b="b" t="t" l="l"/>
            <a:pathLst>
              <a:path h="4170210" w="7531455">
                <a:moveTo>
                  <a:pt x="0" y="0"/>
                </a:moveTo>
                <a:lnTo>
                  <a:pt x="7531455" y="0"/>
                </a:lnTo>
                <a:lnTo>
                  <a:pt x="7531455" y="4170210"/>
                </a:lnTo>
                <a:lnTo>
                  <a:pt x="0" y="4170210"/>
                </a:lnTo>
                <a:lnTo>
                  <a:pt x="0" y="0"/>
                </a:lnTo>
                <a:close/>
              </a:path>
            </a:pathLst>
          </a:custGeom>
          <a:blipFill>
            <a:blip r:embed="rId4"/>
            <a:stretch>
              <a:fillRect l="-15871" t="0" r="-9972" b="-4951"/>
            </a:stretch>
          </a:blipFill>
        </p:spPr>
      </p:sp>
      <p:sp>
        <p:nvSpPr>
          <p:cNvPr name="Freeform 7" id="7"/>
          <p:cNvSpPr/>
          <p:nvPr/>
        </p:nvSpPr>
        <p:spPr>
          <a:xfrm flipH="false" flipV="false" rot="0">
            <a:off x="10312229" y="5716331"/>
            <a:ext cx="7531455" cy="3820313"/>
          </a:xfrm>
          <a:custGeom>
            <a:avLst/>
            <a:gdLst/>
            <a:ahLst/>
            <a:cxnLst/>
            <a:rect r="r" b="b" t="t" l="l"/>
            <a:pathLst>
              <a:path h="3820313" w="7531455">
                <a:moveTo>
                  <a:pt x="0" y="0"/>
                </a:moveTo>
                <a:lnTo>
                  <a:pt x="7531455" y="0"/>
                </a:lnTo>
                <a:lnTo>
                  <a:pt x="7531455" y="3820313"/>
                </a:lnTo>
                <a:lnTo>
                  <a:pt x="0" y="3820313"/>
                </a:lnTo>
                <a:lnTo>
                  <a:pt x="0" y="0"/>
                </a:lnTo>
                <a:close/>
              </a:path>
            </a:pathLst>
          </a:custGeom>
          <a:blipFill>
            <a:blip r:embed="rId5"/>
            <a:stretch>
              <a:fillRect l="-5767" t="-2944" r="-5767" b="0"/>
            </a:stretch>
          </a:blipFill>
        </p:spPr>
      </p:sp>
      <p:sp>
        <p:nvSpPr>
          <p:cNvPr name="Freeform 8" id="8"/>
          <p:cNvSpPr/>
          <p:nvPr/>
        </p:nvSpPr>
        <p:spPr>
          <a:xfrm flipH="false" flipV="false" rot="0">
            <a:off x="783088" y="5367843"/>
            <a:ext cx="9163992" cy="3894696"/>
          </a:xfrm>
          <a:custGeom>
            <a:avLst/>
            <a:gdLst/>
            <a:ahLst/>
            <a:cxnLst/>
            <a:rect r="r" b="b" t="t" l="l"/>
            <a:pathLst>
              <a:path h="3894696" w="9163992">
                <a:moveTo>
                  <a:pt x="0" y="0"/>
                </a:moveTo>
                <a:lnTo>
                  <a:pt x="9163991" y="0"/>
                </a:lnTo>
                <a:lnTo>
                  <a:pt x="9163991" y="3894696"/>
                </a:lnTo>
                <a:lnTo>
                  <a:pt x="0" y="3894696"/>
                </a:lnTo>
                <a:lnTo>
                  <a:pt x="0" y="0"/>
                </a:lnTo>
                <a:close/>
              </a:path>
            </a:pathLst>
          </a:custGeom>
          <a:blipFill>
            <a:blip r:embed="rId6"/>
            <a:stretch>
              <a:fillRect l="0" t="0" r="0" b="0"/>
            </a:stretch>
          </a:blipFill>
        </p:spPr>
      </p:sp>
      <p:grpSp>
        <p:nvGrpSpPr>
          <p:cNvPr name="Group 9" id="9"/>
          <p:cNvGrpSpPr/>
          <p:nvPr/>
        </p:nvGrpSpPr>
        <p:grpSpPr>
          <a:xfrm rot="0">
            <a:off x="914645" y="1524536"/>
            <a:ext cx="9032434" cy="5588938"/>
            <a:chOff x="0" y="0"/>
            <a:chExt cx="12043245" cy="7451917"/>
          </a:xfrm>
        </p:grpSpPr>
        <p:sp>
          <p:nvSpPr>
            <p:cNvPr name="TextBox 10" id="10"/>
            <p:cNvSpPr txBox="true"/>
            <p:nvPr/>
          </p:nvSpPr>
          <p:spPr>
            <a:xfrm rot="0">
              <a:off x="0" y="-9525"/>
              <a:ext cx="12043245" cy="1423458"/>
            </a:xfrm>
            <a:prstGeom prst="rect">
              <a:avLst/>
            </a:prstGeom>
          </p:spPr>
          <p:txBody>
            <a:bodyPr anchor="t" rtlCol="false" tIns="0" lIns="0" bIns="0" rIns="0">
              <a:spAutoFit/>
            </a:bodyPr>
            <a:lstStyle/>
            <a:p>
              <a:pPr algn="l">
                <a:lnSpc>
                  <a:spcPts val="7700"/>
                </a:lnSpc>
              </a:pPr>
              <a:r>
                <a:rPr lang="en-US" sz="7000">
                  <a:solidFill>
                    <a:srgbClr val="053D57"/>
                  </a:solidFill>
                  <a:latin typeface="Hatton"/>
                  <a:ea typeface="Hatton"/>
                  <a:cs typeface="Hatton"/>
                  <a:sym typeface="Hatton"/>
                </a:rPr>
                <a:t>Virginia Landscape</a:t>
              </a:r>
            </a:p>
          </p:txBody>
        </p:sp>
        <p:sp>
          <p:nvSpPr>
            <p:cNvPr name="TextBox 11" id="11"/>
            <p:cNvSpPr txBox="true"/>
            <p:nvPr/>
          </p:nvSpPr>
          <p:spPr>
            <a:xfrm rot="0">
              <a:off x="0" y="1971867"/>
              <a:ext cx="12043245" cy="5480050"/>
            </a:xfrm>
            <a:prstGeom prst="rect">
              <a:avLst/>
            </a:prstGeom>
          </p:spPr>
          <p:txBody>
            <a:bodyPr anchor="t" rtlCol="false" tIns="0" lIns="0" bIns="0" rIns="0">
              <a:spAutoFit/>
            </a:bodyPr>
            <a:lstStyle/>
            <a:p>
              <a:pPr algn="l" marL="539749" indent="-269875" lvl="1">
                <a:lnSpc>
                  <a:spcPts val="2999"/>
                </a:lnSpc>
                <a:buFont typeface="Arial"/>
                <a:buChar char="•"/>
              </a:pPr>
              <a:r>
                <a:rPr lang="en-US" sz="2499" spc="74">
                  <a:solidFill>
                    <a:srgbClr val="053D57"/>
                  </a:solidFill>
                  <a:latin typeface="Hatton"/>
                  <a:ea typeface="Hatton"/>
                  <a:cs typeface="Hatton"/>
                  <a:sym typeface="Hatton"/>
                </a:rPr>
                <a:t>High-Risk Population</a:t>
              </a:r>
            </a:p>
            <a:p>
              <a:pPr algn="l" marL="539749" indent="-269875" lvl="1">
                <a:lnSpc>
                  <a:spcPts val="2999"/>
                </a:lnSpc>
                <a:buFont typeface="Arial"/>
                <a:buChar char="•"/>
              </a:pPr>
              <a:r>
                <a:rPr lang="en-US" sz="2499" spc="74">
                  <a:solidFill>
                    <a:srgbClr val="053D57"/>
                  </a:solidFill>
                  <a:latin typeface="Hatton"/>
                  <a:ea typeface="Hatton"/>
                  <a:cs typeface="Hatton"/>
                  <a:sym typeface="Hatton"/>
                </a:rPr>
                <a:t>High Rates of SUD, Preterm Births, HTN/Preeclampsia, Mental Health Issues</a:t>
              </a:r>
            </a:p>
            <a:p>
              <a:pPr algn="l" marL="539749" indent="-269875" lvl="1">
                <a:lnSpc>
                  <a:spcPts val="2999"/>
                </a:lnSpc>
                <a:buFont typeface="Arial"/>
                <a:buChar char="•"/>
              </a:pPr>
              <a:r>
                <a:rPr lang="en-US" sz="2499" spc="74">
                  <a:solidFill>
                    <a:srgbClr val="053D57"/>
                  </a:solidFill>
                  <a:latin typeface="Hatton"/>
                  <a:ea typeface="Hatton"/>
                  <a:cs typeface="Hatton"/>
                  <a:sym typeface="Hatton"/>
                </a:rPr>
                <a:t>Social Factors (i.e. housing, transportation, economic, food insecurity)</a:t>
              </a:r>
            </a:p>
            <a:p>
              <a:pPr algn="l" marL="539749" indent="-269875" lvl="1">
                <a:lnSpc>
                  <a:spcPts val="2999"/>
                </a:lnSpc>
                <a:buFont typeface="Arial"/>
                <a:buChar char="•"/>
              </a:pPr>
              <a:r>
                <a:rPr lang="en-US" sz="2499" spc="74">
                  <a:solidFill>
                    <a:srgbClr val="053D57"/>
                  </a:solidFill>
                  <a:latin typeface="Hatton"/>
                  <a:ea typeface="Hatton"/>
                  <a:cs typeface="Hatton"/>
                  <a:sym typeface="Hatton"/>
                </a:rPr>
                <a:t>High Medicaid Population</a:t>
              </a:r>
            </a:p>
            <a:p>
              <a:pPr algn="l">
                <a:lnSpc>
                  <a:spcPts val="2999"/>
                </a:lnSpc>
              </a:pPr>
            </a:p>
            <a:p>
              <a:pPr algn="l">
                <a:lnSpc>
                  <a:spcPts val="2999"/>
                </a:lnSpc>
              </a:pPr>
            </a:p>
            <a:p>
              <a:pPr algn="l">
                <a:lnSpc>
                  <a:spcPts val="2999"/>
                </a:lnSpc>
              </a:pPr>
            </a:p>
            <a:p>
              <a:pPr algn="l">
                <a:lnSpc>
                  <a:spcPts val="2999"/>
                </a:lnSpc>
              </a:pPr>
            </a:p>
            <a:p>
              <a:pPr algn="l">
                <a:lnSpc>
                  <a:spcPts val="3000"/>
                </a:lnSpc>
              </a:pPr>
            </a:p>
          </p:txBody>
        </p:sp>
      </p:grpSp>
      <p:sp>
        <p:nvSpPr>
          <p:cNvPr name="TextBox 12" id="12"/>
          <p:cNvSpPr txBox="true"/>
          <p:nvPr/>
        </p:nvSpPr>
        <p:spPr>
          <a:xfrm rot="0">
            <a:off x="10312229" y="721995"/>
            <a:ext cx="530423" cy="306705"/>
          </a:xfrm>
          <a:prstGeom prst="rect">
            <a:avLst/>
          </a:prstGeom>
        </p:spPr>
        <p:txBody>
          <a:bodyPr anchor="t" rtlCol="false" tIns="0" lIns="0" bIns="0" rIns="0">
            <a:spAutoFit/>
          </a:bodyPr>
          <a:lstStyle/>
          <a:p>
            <a:pPr algn="ctr" marL="0" indent="0" lvl="0">
              <a:lnSpc>
                <a:spcPts val="2520"/>
              </a:lnSpc>
              <a:spcBef>
                <a:spcPct val="0"/>
              </a:spcBef>
            </a:pPr>
            <a:r>
              <a:rPr lang="en-US" sz="1800">
                <a:solidFill>
                  <a:srgbClr val="000000"/>
                </a:solidFill>
                <a:latin typeface="Aileron"/>
                <a:ea typeface="Aileron"/>
                <a:cs typeface="Aileron"/>
                <a:sym typeface="Aileron"/>
              </a:rPr>
              <a:t>2022</a:t>
            </a:r>
          </a:p>
        </p:txBody>
      </p:sp>
      <p:sp>
        <p:nvSpPr>
          <p:cNvPr name="TextBox 13" id="13"/>
          <p:cNvSpPr txBox="true"/>
          <p:nvPr/>
        </p:nvSpPr>
        <p:spPr>
          <a:xfrm rot="0">
            <a:off x="10312229" y="5409626"/>
            <a:ext cx="530423" cy="306705"/>
          </a:xfrm>
          <a:prstGeom prst="rect">
            <a:avLst/>
          </a:prstGeom>
        </p:spPr>
        <p:txBody>
          <a:bodyPr anchor="t" rtlCol="false" tIns="0" lIns="0" bIns="0" rIns="0">
            <a:spAutoFit/>
          </a:bodyPr>
          <a:lstStyle/>
          <a:p>
            <a:pPr algn="ctr" marL="0" indent="0" lvl="0">
              <a:lnSpc>
                <a:spcPts val="2520"/>
              </a:lnSpc>
              <a:spcBef>
                <a:spcPct val="0"/>
              </a:spcBef>
            </a:pPr>
            <a:r>
              <a:rPr lang="en-US" sz="1800">
                <a:solidFill>
                  <a:srgbClr val="000000"/>
                </a:solidFill>
                <a:latin typeface="Aileron"/>
                <a:ea typeface="Aileron"/>
                <a:cs typeface="Aileron"/>
                <a:sym typeface="Aileron"/>
              </a:rPr>
              <a:t>2023</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78665" y="8975523"/>
            <a:ext cx="5627331" cy="1304817"/>
          </a:xfrm>
          <a:custGeom>
            <a:avLst/>
            <a:gdLst/>
            <a:ahLst/>
            <a:cxnLst/>
            <a:rect r="r" b="b" t="t" l="l"/>
            <a:pathLst>
              <a:path h="1304817" w="5627331">
                <a:moveTo>
                  <a:pt x="0" y="0"/>
                </a:moveTo>
                <a:lnTo>
                  <a:pt x="5627331" y="0"/>
                </a:lnTo>
                <a:lnTo>
                  <a:pt x="5627331" y="1304817"/>
                </a:lnTo>
                <a:lnTo>
                  <a:pt x="0" y="1304817"/>
                </a:lnTo>
                <a:lnTo>
                  <a:pt x="0" y="0"/>
                </a:lnTo>
                <a:close/>
              </a:path>
            </a:pathLst>
          </a:custGeom>
          <a:blipFill>
            <a:blip r:embed="rId2"/>
            <a:stretch>
              <a:fillRect l="0" t="-11610" r="0" b="-11610"/>
            </a:stretch>
          </a:blipFill>
        </p:spPr>
      </p:sp>
      <p:sp>
        <p:nvSpPr>
          <p:cNvPr name="AutoShape 3" id="3"/>
          <p:cNvSpPr/>
          <p:nvPr/>
        </p:nvSpPr>
        <p:spPr>
          <a:xfrm rot="12086">
            <a:off x="164336" y="2042232"/>
            <a:ext cx="13044568" cy="0"/>
          </a:xfrm>
          <a:prstGeom prst="line">
            <a:avLst/>
          </a:prstGeom>
          <a:ln cap="rnd" w="19050">
            <a:solidFill>
              <a:srgbClr val="ED7D31"/>
            </a:solidFill>
            <a:prstDash val="solid"/>
            <a:headEnd type="none" len="sm" w="sm"/>
            <a:tailEnd type="none" len="sm" w="sm"/>
          </a:ln>
        </p:spPr>
      </p:sp>
      <p:sp>
        <p:nvSpPr>
          <p:cNvPr name="Freeform 4" id="4"/>
          <p:cNvSpPr/>
          <p:nvPr/>
        </p:nvSpPr>
        <p:spPr>
          <a:xfrm flipH="false" flipV="false" rot="0">
            <a:off x="522061" y="2322265"/>
            <a:ext cx="7449815" cy="6936035"/>
          </a:xfrm>
          <a:custGeom>
            <a:avLst/>
            <a:gdLst/>
            <a:ahLst/>
            <a:cxnLst/>
            <a:rect r="r" b="b" t="t" l="l"/>
            <a:pathLst>
              <a:path h="6936035" w="7449815">
                <a:moveTo>
                  <a:pt x="0" y="0"/>
                </a:moveTo>
                <a:lnTo>
                  <a:pt x="7449814" y="0"/>
                </a:lnTo>
                <a:lnTo>
                  <a:pt x="7449814" y="6936035"/>
                </a:lnTo>
                <a:lnTo>
                  <a:pt x="0" y="6936035"/>
                </a:lnTo>
                <a:lnTo>
                  <a:pt x="0" y="0"/>
                </a:lnTo>
                <a:close/>
              </a:path>
            </a:pathLst>
          </a:custGeom>
          <a:blipFill>
            <a:blip r:embed="rId3"/>
            <a:stretch>
              <a:fillRect l="0" t="0" r="0" b="0"/>
            </a:stretch>
          </a:blipFill>
        </p:spPr>
      </p:sp>
      <p:sp>
        <p:nvSpPr>
          <p:cNvPr name="Freeform 5" id="5"/>
          <p:cNvSpPr/>
          <p:nvPr/>
        </p:nvSpPr>
        <p:spPr>
          <a:xfrm flipH="false" flipV="false" rot="0">
            <a:off x="7971875" y="3687729"/>
            <a:ext cx="9373912" cy="5480669"/>
          </a:xfrm>
          <a:custGeom>
            <a:avLst/>
            <a:gdLst/>
            <a:ahLst/>
            <a:cxnLst/>
            <a:rect r="r" b="b" t="t" l="l"/>
            <a:pathLst>
              <a:path h="5480669" w="9373912">
                <a:moveTo>
                  <a:pt x="0" y="0"/>
                </a:moveTo>
                <a:lnTo>
                  <a:pt x="9373912" y="0"/>
                </a:lnTo>
                <a:lnTo>
                  <a:pt x="9373912" y="5480669"/>
                </a:lnTo>
                <a:lnTo>
                  <a:pt x="0" y="5480669"/>
                </a:lnTo>
                <a:lnTo>
                  <a:pt x="0" y="0"/>
                </a:lnTo>
                <a:close/>
              </a:path>
            </a:pathLst>
          </a:custGeom>
          <a:blipFill>
            <a:blip r:embed="rId4"/>
            <a:stretch>
              <a:fillRect l="-1967" t="-1894" r="-4152" b="0"/>
            </a:stretch>
          </a:blipFill>
        </p:spPr>
      </p:sp>
      <p:sp>
        <p:nvSpPr>
          <p:cNvPr name="TextBox 6" id="6"/>
          <p:cNvSpPr txBox="true"/>
          <p:nvPr/>
        </p:nvSpPr>
        <p:spPr>
          <a:xfrm rot="0">
            <a:off x="272650" y="819150"/>
            <a:ext cx="9795272" cy="962025"/>
          </a:xfrm>
          <a:prstGeom prst="rect">
            <a:avLst/>
          </a:prstGeom>
        </p:spPr>
        <p:txBody>
          <a:bodyPr anchor="t" rtlCol="false" tIns="0" lIns="0" bIns="0" rIns="0">
            <a:spAutoFit/>
          </a:bodyPr>
          <a:lstStyle/>
          <a:p>
            <a:pPr algn="ctr">
              <a:lnSpc>
                <a:spcPts val="7199"/>
              </a:lnSpc>
              <a:spcBef>
                <a:spcPct val="0"/>
              </a:spcBef>
            </a:pPr>
            <a:r>
              <a:rPr lang="en-US" sz="5999" spc="74">
                <a:solidFill>
                  <a:srgbClr val="000000"/>
                </a:solidFill>
                <a:latin typeface="Hatton"/>
                <a:ea typeface="Hatton"/>
                <a:cs typeface="Hatton"/>
                <a:sym typeface="Hatton"/>
              </a:rPr>
              <a:t>Hampton Roads Statistics</a:t>
            </a:r>
          </a:p>
        </p:txBody>
      </p:sp>
      <p:sp>
        <p:nvSpPr>
          <p:cNvPr name="TextBox 7" id="7"/>
          <p:cNvSpPr txBox="true"/>
          <p:nvPr/>
        </p:nvSpPr>
        <p:spPr>
          <a:xfrm rot="0">
            <a:off x="7347358" y="9627931"/>
            <a:ext cx="8874993" cy="312420"/>
          </a:xfrm>
          <a:prstGeom prst="rect">
            <a:avLst/>
          </a:prstGeom>
        </p:spPr>
        <p:txBody>
          <a:bodyPr anchor="t" rtlCol="false" tIns="0" lIns="0" bIns="0" rIns="0">
            <a:spAutoFit/>
          </a:bodyPr>
          <a:lstStyle/>
          <a:p>
            <a:pPr algn="ctr">
              <a:lnSpc>
                <a:spcPts val="2310"/>
              </a:lnSpc>
              <a:spcBef>
                <a:spcPct val="0"/>
              </a:spcBef>
            </a:pPr>
            <a:r>
              <a:rPr lang="en-US" sz="2100">
                <a:solidFill>
                  <a:srgbClr val="000000"/>
                </a:solidFill>
                <a:latin typeface="Hatton"/>
                <a:ea typeface="Hatton"/>
                <a:cs typeface="Hatton"/>
                <a:sym typeface="Hatton"/>
              </a:rPr>
              <a:t>Presented by Stephanie Spencer 2024 Confidential and Proprietary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DAGO8UJOrQM</dc:identifier>
  <dcterms:modified xsi:type="dcterms:W3CDTF">2011-08-01T06:04:30Z</dcterms:modified>
  <cp:revision>1</cp:revision>
  <dc:title>(Modified) Medicaid Maternal Health Presentation</dc:title>
</cp:coreProperties>
</file>