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4"/>
  </p:sldMasterIdLst>
  <p:notesMasterIdLst>
    <p:notesMasterId r:id="rId13"/>
  </p:notesMasterIdLst>
  <p:handoutMasterIdLst>
    <p:handoutMasterId r:id="rId14"/>
  </p:handoutMasterIdLst>
  <p:sldIdLst>
    <p:sldId id="256" r:id="rId5"/>
    <p:sldId id="818" r:id="rId6"/>
    <p:sldId id="823" r:id="rId7"/>
    <p:sldId id="447" r:id="rId8"/>
    <p:sldId id="455" r:id="rId9"/>
    <p:sldId id="824" r:id="rId10"/>
    <p:sldId id="2147470947" r:id="rId11"/>
    <p:sldId id="2147470948" r:id="rId12"/>
  </p:sldIdLst>
  <p:sldSz cx="13817600" cy="7772400"/>
  <p:notesSz cx="9283700" cy="6985000"/>
  <p:defaultTex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p:defaultTextStyle>
  <p:extLst>
    <p:ext uri="{521415D9-36F7-43E2-AB2F-B90AF26B5E84}">
      <p14:sectionLst xmlns:p14="http://schemas.microsoft.com/office/powerpoint/2010/main">
        <p14:section name="Default Section" id="{099AD423-2928-40BE-BA46-8BFCA97F80E4}">
          <p14:sldIdLst>
            <p14:sldId id="256"/>
            <p14:sldId id="818"/>
            <p14:sldId id="823"/>
            <p14:sldId id="447"/>
            <p14:sldId id="455"/>
            <p14:sldId id="824"/>
            <p14:sldId id="2147470947"/>
            <p14:sldId id="2147470948"/>
          </p14:sldIdLst>
        </p14:section>
      </p14:sectionLst>
    </p:ex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AA5602-BA94-02CF-FBCC-314B948A28B2}" name="Anthony, Stephanie" initials="AS" userId="S::santhony@manatt.com::8fbf39da-ab40-4351-abb4-42fd46102bda" providerId="AD"/>
  <p188:author id="{B97F6703-DE0F-9D01-C03F-154BB906225D}" name="Skroce, Christian" initials="SC" userId="S::cskroce@manatt.com::8042b7b3-9239-4793-98af-9f09ab61b297" providerId="AD"/>
  <p188:author id="{7F3F6D29-5043-1062-E65D-0083B1522618}" name="Singh, Alexandra" initials="SA" userId="S::ARSingh@manatt.com::564430fa-7bfa-4fd0-b384-2517b10bb6cf" providerId="AD"/>
  <p188:author id="{E930074F-FD85-C37E-5A2F-D53F282C6055}" name="Fiori, Anthony" initials="FA" userId="S::AFiori@manatt.com::3ce6f86c-e47a-4abb-9e16-70f9b0af8516" providerId="AD"/>
  <p188:author id="{860B357E-7B12-95C8-FEC1-5FA68628C1B3}" name="Dutton, Melinda" initials="DM" userId="S::MDutton@manatt.com::5a9d4177-cc60-4711-a317-ca91b94ff7b1" providerId="AD"/>
  <p188:author id="{31CEDD9E-E38A-0E79-155A-4CD2557B1919}" name="Dori Glanz Reyneri" initials="DGR" userId="S::DReyneri@manatt.com::51348616-3196-4033-92fe-ea845782b28e" providerId="AD"/>
  <p188:author id="{55F7D3A0-1AAF-D2C0-5D20-25103FE3F2F0}" name="Tracy Johnson" initials="TJ" userId="S::TJohnson@manatt.com::1f87dbe2-3a51-4297-8b9e-4ad5d6e505b5" providerId="AD"/>
  <p188:author id="{4A0B17A3-9B21-E68E-D6BD-CFA6E85571D6}" name="Su, Vivian" initials="SV" userId="Su, Vivian" providerId="None"/>
  <p188:author id="{F58AFDF1-2ADE-9A67-B169-880C15B6E09D}" name="Houston-Floyd, Lori" initials="HFL" userId="S::LHouston-Floyd@manatt.com::adbab987-1537-4778-9765-1508df95576f" providerId="AD"/>
  <p188:author id="{C6BEC9FB-ADDF-4E34-0E35-A786E0DC5627}" name="Boozang, Patti" initials="BP" userId="S::pboozang@manatt.com::dee96ed9-a1e6-44a5-9cc7-ab4ccd763c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ouston-Floyd, Lori" initials="HFL" lastIdx="32" clrIdx="6">
    <p:extLst>
      <p:ext uri="{19B8F6BF-5375-455C-9EA6-DF929625EA0E}">
        <p15:presenceInfo xmlns:p15="http://schemas.microsoft.com/office/powerpoint/2012/main" userId="S::LHouston-Floyd@manatt.com::adbab987-1537-4778-9765-1508df95576f" providerId="AD"/>
      </p:ext>
    </p:extLst>
  </p:cmAuthor>
  <p:cmAuthor id="1" name="Hayes, Alice" initials="" lastIdx="0" clrIdx="0"/>
  <p:cmAuthor id="8" name="Anthony, Stephanie" initials="AS" lastIdx="31" clrIdx="7">
    <p:extLst>
      <p:ext uri="{19B8F6BF-5375-455C-9EA6-DF929625EA0E}">
        <p15:presenceInfo xmlns:p15="http://schemas.microsoft.com/office/powerpoint/2012/main" userId="S::santhony@manatt.com::8fbf39da-ab40-4351-abb4-42fd46102bda" providerId="AD"/>
      </p:ext>
    </p:extLst>
  </p:cmAuthor>
  <p:cmAuthor id="2" name="Mir, Jennifer" initials="MJ" lastIdx="12" clrIdx="1">
    <p:extLst>
      <p:ext uri="{19B8F6BF-5375-455C-9EA6-DF929625EA0E}">
        <p15:presenceInfo xmlns:p15="http://schemas.microsoft.com/office/powerpoint/2012/main" userId="S-1-5-21-886458117-676794584-926709054-72322" providerId="AD"/>
      </p:ext>
    </p:extLst>
  </p:cmAuthor>
  <p:cmAuthor id="9" name="Singh, Alexandra" initials="SA" lastIdx="3" clrIdx="8">
    <p:extLst>
      <p:ext uri="{19B8F6BF-5375-455C-9EA6-DF929625EA0E}">
        <p15:presenceInfo xmlns:p15="http://schemas.microsoft.com/office/powerpoint/2012/main" userId="S::ARSingh@manatt.com::564430fa-7bfa-4fd0-b384-2517b10bb6cf" providerId="AD"/>
      </p:ext>
    </p:extLst>
  </p:cmAuthor>
  <p:cmAuthor id="3" name="Herlinger, Karl" initials="HK" lastIdx="1" clrIdx="2">
    <p:extLst>
      <p:ext uri="{19B8F6BF-5375-455C-9EA6-DF929625EA0E}">
        <p15:presenceInfo xmlns:p15="http://schemas.microsoft.com/office/powerpoint/2012/main" userId="S-1-5-21-886458117-676794584-926709054-40334" providerId="AD"/>
      </p:ext>
    </p:extLst>
  </p:cmAuthor>
  <p:cmAuthor id="10" name="Anthony Fiori" initials="AF" lastIdx="3" clrIdx="9">
    <p:extLst>
      <p:ext uri="{19B8F6BF-5375-455C-9EA6-DF929625EA0E}">
        <p15:presenceInfo xmlns:p15="http://schemas.microsoft.com/office/powerpoint/2012/main" userId="S::AFiori@manatt.com::3ce6f86c-e47a-4abb-9e16-70f9b0af8516" providerId="AD"/>
      </p:ext>
    </p:extLst>
  </p:cmAuthor>
  <p:cmAuthor id="4" name="Herlinger, Karl" initials="HK [2]" lastIdx="15" clrIdx="3">
    <p:extLst>
      <p:ext uri="{19B8F6BF-5375-455C-9EA6-DF929625EA0E}">
        <p15:presenceInfo xmlns:p15="http://schemas.microsoft.com/office/powerpoint/2012/main" userId="S::KHerlinger@manatt.com::4021f767-208d-4716-9c30-c54922900283" providerId="AD"/>
      </p:ext>
    </p:extLst>
  </p:cmAuthor>
  <p:cmAuthor id="11" name="Tracy Johnson" initials="TJ" lastIdx="5" clrIdx="10">
    <p:extLst>
      <p:ext uri="{19B8F6BF-5375-455C-9EA6-DF929625EA0E}">
        <p15:presenceInfo xmlns:p15="http://schemas.microsoft.com/office/powerpoint/2012/main" userId="S::TJohnson@manatt.com::1f87dbe2-3a51-4297-8b9e-4ad5d6e505b5" providerId="AD"/>
      </p:ext>
    </p:extLst>
  </p:cmAuthor>
  <p:cmAuthor id="5" name="Wesley, Alexis" initials="WA" lastIdx="6" clrIdx="4">
    <p:extLst>
      <p:ext uri="{19B8F6BF-5375-455C-9EA6-DF929625EA0E}">
        <p15:presenceInfo xmlns:p15="http://schemas.microsoft.com/office/powerpoint/2012/main" userId="S::AWesley@manatt.com::830cb477-1cfe-4cea-905a-f2f62b4a5851" providerId="AD"/>
      </p:ext>
    </p:extLst>
  </p:cmAuthor>
  <p:cmAuthor id="12" name="Dori Glanz Reyneri" initials="DGR" lastIdx="2" clrIdx="11">
    <p:extLst>
      <p:ext uri="{19B8F6BF-5375-455C-9EA6-DF929625EA0E}">
        <p15:presenceInfo xmlns:p15="http://schemas.microsoft.com/office/powerpoint/2012/main" userId="S::DReyneri@manatt.com::51348616-3196-4033-92fe-ea845782b28e" providerId="AD"/>
      </p:ext>
    </p:extLst>
  </p:cmAuthor>
  <p:cmAuthor id="6" name="Iverson, Todd" initials="IT" lastIdx="14" clrIdx="5">
    <p:extLst>
      <p:ext uri="{19B8F6BF-5375-455C-9EA6-DF929625EA0E}">
        <p15:presenceInfo xmlns:p15="http://schemas.microsoft.com/office/powerpoint/2012/main" userId="S::TIverson@manatt.com::cd3c51e3-232b-4c32-8579-104bbf64da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8B"/>
    <a:srgbClr val="FF5050"/>
    <a:srgbClr val="FFC9C9"/>
    <a:srgbClr val="FFFFFF"/>
    <a:srgbClr val="339966"/>
    <a:srgbClr val="67BCCF"/>
    <a:srgbClr val="E5FFF8"/>
    <a:srgbClr val="80379B"/>
    <a:srgbClr val="CCEEF9"/>
    <a:srgbClr val="E3C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65" autoAdjust="0"/>
  </p:normalViewPr>
  <p:slideViewPr>
    <p:cSldViewPr snapToGrid="0">
      <p:cViewPr>
        <p:scale>
          <a:sx n="75" d="100"/>
          <a:sy n="75" d="100"/>
        </p:scale>
        <p:origin x="1530" y="324"/>
      </p:cViewPr>
      <p:guideLst>
        <p:guide orient="horz" pos="2448"/>
        <p:guide pos="435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eri, Dori Glanz" userId="51348616-3196-4033-92fe-ea845782b28e" providerId="ADAL" clId="{778F7DD9-E144-42FE-897D-31C7E172D86F}"/>
    <pc:docChg chg="">
      <pc:chgData name="Reyneri, Dori Glanz" userId="51348616-3196-4033-92fe-ea845782b28e" providerId="ADAL" clId="{778F7DD9-E144-42FE-897D-31C7E172D86F}" dt="2024-08-23T17:19:27.799" v="1"/>
      <pc:docMkLst>
        <pc:docMk/>
      </pc:docMkLst>
      <pc:sldChg chg="delCm">
        <pc:chgData name="Reyneri, Dori Glanz" userId="51348616-3196-4033-92fe-ea845782b28e" providerId="ADAL" clId="{778F7DD9-E144-42FE-897D-31C7E172D86F}" dt="2024-08-23T17:19:27.799" v="1"/>
        <pc:sldMkLst>
          <pc:docMk/>
          <pc:sldMk cId="3896645768" sldId="447"/>
        </pc:sldMkLst>
        <pc:extLst>
          <p:ext xmlns:p="http://schemas.openxmlformats.org/presentationml/2006/main" uri="{D6D511B9-2390-475A-947B-AFAB55BFBCF1}">
            <pc226:cmChg xmlns:pc226="http://schemas.microsoft.com/office/powerpoint/2022/06/main/command" chg="del">
              <pc226:chgData name="Reyneri, Dori Glanz" userId="51348616-3196-4033-92fe-ea845782b28e" providerId="ADAL" clId="{778F7DD9-E144-42FE-897D-31C7E172D86F}" dt="2024-08-23T17:19:27.799" v="1"/>
              <pc2:cmMkLst xmlns:pc2="http://schemas.microsoft.com/office/powerpoint/2019/9/main/command">
                <pc:docMk/>
                <pc:sldMk cId="3896645768" sldId="447"/>
                <pc2:cmMk id="{E885858A-A189-4335-BCCA-E856840D7804}"/>
              </pc2:cmMkLst>
            </pc226:cmChg>
          </p:ext>
        </pc:extLst>
      </pc:sldChg>
      <pc:sldChg chg="delCm">
        <pc:chgData name="Reyneri, Dori Glanz" userId="51348616-3196-4033-92fe-ea845782b28e" providerId="ADAL" clId="{778F7DD9-E144-42FE-897D-31C7E172D86F}" dt="2024-08-23T17:19:23.280" v="0"/>
        <pc:sldMkLst>
          <pc:docMk/>
          <pc:sldMk cId="218327208" sldId="823"/>
        </pc:sldMkLst>
        <pc:extLst>
          <p:ext xmlns:p="http://schemas.openxmlformats.org/presentationml/2006/main" uri="{D6D511B9-2390-475A-947B-AFAB55BFBCF1}">
            <pc226:cmChg xmlns:pc226="http://schemas.microsoft.com/office/powerpoint/2022/06/main/command" chg="del">
              <pc226:chgData name="Reyneri, Dori Glanz" userId="51348616-3196-4033-92fe-ea845782b28e" providerId="ADAL" clId="{778F7DD9-E144-42FE-897D-31C7E172D86F}" dt="2024-08-23T17:19:23.280" v="0"/>
              <pc2:cmMkLst xmlns:pc2="http://schemas.microsoft.com/office/powerpoint/2019/9/main/command">
                <pc:docMk/>
                <pc:sldMk cId="218327208" sldId="823"/>
                <pc2:cmMk id="{B7A2F44C-469C-47EE-AC0E-432B1B628F4B}"/>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044139-D8A8-4A50-88E2-A19746E2D20F}"/>
              </a:ext>
            </a:extLst>
          </p:cNvPr>
          <p:cNvSpPr>
            <a:spLocks noGrp="1"/>
          </p:cNvSpPr>
          <p:nvPr>
            <p:ph type="hdr" sz="quarter"/>
          </p:nvPr>
        </p:nvSpPr>
        <p:spPr>
          <a:xfrm>
            <a:off x="0" y="0"/>
            <a:ext cx="4022725" cy="350838"/>
          </a:xfrm>
          <a:prstGeom prst="rect">
            <a:avLst/>
          </a:prstGeom>
        </p:spPr>
        <p:txBody>
          <a:bodyPr vert="horz" lIns="91440" tIns="45720" rIns="91440" bIns="45720" rtlCol="0"/>
          <a:lstStyle>
            <a:lvl1pPr algn="l">
              <a:defRPr sz="1200"/>
            </a:lvl1pPr>
          </a:lstStyle>
          <a:p>
            <a:endParaRPr lang="en-US">
              <a:latin typeface="+mj-lt"/>
            </a:endParaRPr>
          </a:p>
        </p:txBody>
      </p:sp>
      <p:sp>
        <p:nvSpPr>
          <p:cNvPr id="3" name="Date Placeholder 2">
            <a:extLst>
              <a:ext uri="{FF2B5EF4-FFF2-40B4-BE49-F238E27FC236}">
                <a16:creationId xmlns:a16="http://schemas.microsoft.com/office/drawing/2014/main" id="{D1F5752B-B5E3-4A6A-8996-32635C438541}"/>
              </a:ext>
            </a:extLst>
          </p:cNvPr>
          <p:cNvSpPr>
            <a:spLocks noGrp="1"/>
          </p:cNvSpPr>
          <p:nvPr>
            <p:ph type="dt" sz="quarter" idx="1"/>
          </p:nvPr>
        </p:nvSpPr>
        <p:spPr>
          <a:xfrm>
            <a:off x="5259388" y="0"/>
            <a:ext cx="4022725" cy="350838"/>
          </a:xfrm>
          <a:prstGeom prst="rect">
            <a:avLst/>
          </a:prstGeom>
        </p:spPr>
        <p:txBody>
          <a:bodyPr vert="horz" lIns="91440" tIns="45720" rIns="91440" bIns="45720" rtlCol="0"/>
          <a:lstStyle>
            <a:lvl1pPr algn="r">
              <a:defRPr sz="1200"/>
            </a:lvl1pPr>
          </a:lstStyle>
          <a:p>
            <a:fld id="{38974D72-57B8-4FAF-BCC8-CD253B0B2BEB}" type="datetimeFigureOut">
              <a:rPr lang="en-US" smtClean="0">
                <a:latin typeface="+mj-lt"/>
              </a:rPr>
              <a:t>8/23/2024</a:t>
            </a:fld>
            <a:endParaRPr lang="en-US">
              <a:latin typeface="+mj-lt"/>
            </a:endParaRPr>
          </a:p>
        </p:txBody>
      </p:sp>
      <p:sp>
        <p:nvSpPr>
          <p:cNvPr id="4" name="Footer Placeholder 3">
            <a:extLst>
              <a:ext uri="{FF2B5EF4-FFF2-40B4-BE49-F238E27FC236}">
                <a16:creationId xmlns:a16="http://schemas.microsoft.com/office/drawing/2014/main" id="{4045FC3E-9953-40D8-84A4-6108E1E204EB}"/>
              </a:ext>
            </a:extLst>
          </p:cNvPr>
          <p:cNvSpPr>
            <a:spLocks noGrp="1"/>
          </p:cNvSpPr>
          <p:nvPr>
            <p:ph type="ftr" sz="quarter" idx="2"/>
          </p:nvPr>
        </p:nvSpPr>
        <p:spPr>
          <a:xfrm>
            <a:off x="0" y="6634163"/>
            <a:ext cx="4022725" cy="350837"/>
          </a:xfrm>
          <a:prstGeom prst="rect">
            <a:avLst/>
          </a:prstGeom>
        </p:spPr>
        <p:txBody>
          <a:bodyPr vert="horz" lIns="91440" tIns="45720" rIns="91440" bIns="45720" rtlCol="0" anchor="b"/>
          <a:lstStyle>
            <a:lvl1pPr algn="l">
              <a:defRPr sz="1200"/>
            </a:lvl1pPr>
          </a:lstStyle>
          <a:p>
            <a:endParaRPr lang="en-US">
              <a:latin typeface="+mn-lt"/>
            </a:endParaRPr>
          </a:p>
        </p:txBody>
      </p:sp>
      <p:sp>
        <p:nvSpPr>
          <p:cNvPr id="5" name="Slide Number Placeholder 4">
            <a:extLst>
              <a:ext uri="{FF2B5EF4-FFF2-40B4-BE49-F238E27FC236}">
                <a16:creationId xmlns:a16="http://schemas.microsoft.com/office/drawing/2014/main" id="{16E46213-FAAE-49C7-9306-516755BBD4CB}"/>
              </a:ext>
            </a:extLst>
          </p:cNvPr>
          <p:cNvSpPr>
            <a:spLocks noGrp="1"/>
          </p:cNvSpPr>
          <p:nvPr>
            <p:ph type="sldNum" sz="quarter" idx="3"/>
          </p:nvPr>
        </p:nvSpPr>
        <p:spPr>
          <a:xfrm>
            <a:off x="5259388" y="6634163"/>
            <a:ext cx="4022725" cy="350837"/>
          </a:xfrm>
          <a:prstGeom prst="rect">
            <a:avLst/>
          </a:prstGeom>
        </p:spPr>
        <p:txBody>
          <a:bodyPr vert="horz" lIns="91440" tIns="45720" rIns="91440" bIns="45720" rtlCol="0" anchor="b"/>
          <a:lstStyle>
            <a:lvl1pPr algn="r">
              <a:defRPr sz="1200"/>
            </a:lvl1pPr>
          </a:lstStyle>
          <a:p>
            <a:fld id="{D8453187-286E-4756-9446-511B78BB0441}" type="slidenum">
              <a:rPr lang="en-US" smtClean="0">
                <a:latin typeface="+mn-lt"/>
              </a:rPr>
              <a:t>‹#›</a:t>
            </a:fld>
            <a:endParaRPr lang="en-US">
              <a:latin typeface="+mn-lt"/>
            </a:endParaRPr>
          </a:p>
        </p:txBody>
      </p:sp>
    </p:spTree>
    <p:extLst>
      <p:ext uri="{BB962C8B-B14F-4D97-AF65-F5344CB8AC3E}">
        <p14:creationId xmlns:p14="http://schemas.microsoft.com/office/powerpoint/2010/main" val="103042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725" cy="350838"/>
          </a:xfrm>
          <a:prstGeom prst="rect">
            <a:avLst/>
          </a:prstGeom>
        </p:spPr>
        <p:txBody>
          <a:bodyPr vert="horz" lIns="91440" tIns="45720" rIns="91440" bIns="45720" rtlCol="0"/>
          <a:lstStyle>
            <a:lvl1pPr algn="l">
              <a:defRPr sz="1200">
                <a:latin typeface="+mj-lt"/>
              </a:defRPr>
            </a:lvl1pPr>
          </a:lstStyle>
          <a:p>
            <a:endParaRPr lang="en-US"/>
          </a:p>
        </p:txBody>
      </p:sp>
      <p:sp>
        <p:nvSpPr>
          <p:cNvPr id="3" name="Date Placeholder 2"/>
          <p:cNvSpPr>
            <a:spLocks noGrp="1"/>
          </p:cNvSpPr>
          <p:nvPr>
            <p:ph type="dt" idx="1"/>
          </p:nvPr>
        </p:nvSpPr>
        <p:spPr>
          <a:xfrm>
            <a:off x="5259388" y="0"/>
            <a:ext cx="4022725" cy="350838"/>
          </a:xfrm>
          <a:prstGeom prst="rect">
            <a:avLst/>
          </a:prstGeom>
        </p:spPr>
        <p:txBody>
          <a:bodyPr vert="horz" lIns="91440" tIns="45720" rIns="91440" bIns="45720" rtlCol="0"/>
          <a:lstStyle>
            <a:lvl1pPr algn="r">
              <a:defRPr sz="1200">
                <a:latin typeface="+mj-lt"/>
              </a:defRPr>
            </a:lvl1pPr>
          </a:lstStyle>
          <a:p>
            <a:fld id="{0D5A38C2-C7E7-47B8-B127-ECBBCE4225DE}" type="datetimeFigureOut">
              <a:rPr lang="en-US" smtClean="0"/>
              <a:pPr/>
              <a:t>8/23/2024</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8688" y="3362325"/>
            <a:ext cx="7426325" cy="27495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163"/>
            <a:ext cx="4022725" cy="350837"/>
          </a:xfrm>
          <a:prstGeom prst="rect">
            <a:avLst/>
          </a:prstGeom>
        </p:spPr>
        <p:txBody>
          <a:bodyPr vert="horz" lIns="91440" tIns="45720" rIns="91440" bIns="45720" rtlCol="0" anchor="b"/>
          <a:lstStyle>
            <a:lvl1pPr algn="l">
              <a:defRPr sz="1200">
                <a:latin typeface="+mn-lt"/>
              </a:defRPr>
            </a:lvl1pPr>
          </a:lstStyle>
          <a:p>
            <a:endParaRPr lang="en-US"/>
          </a:p>
        </p:txBody>
      </p:sp>
      <p:sp>
        <p:nvSpPr>
          <p:cNvPr id="7" name="Slide Number Placeholder 6"/>
          <p:cNvSpPr>
            <a:spLocks noGrp="1"/>
          </p:cNvSpPr>
          <p:nvPr>
            <p:ph type="sldNum" sz="quarter" idx="5"/>
          </p:nvPr>
        </p:nvSpPr>
        <p:spPr>
          <a:xfrm>
            <a:off x="5259388" y="6634163"/>
            <a:ext cx="4022725" cy="350837"/>
          </a:xfrm>
          <a:prstGeom prst="rect">
            <a:avLst/>
          </a:prstGeom>
        </p:spPr>
        <p:txBody>
          <a:bodyPr vert="horz" lIns="91440" tIns="45720" rIns="91440" bIns="45720" rtlCol="0" anchor="b"/>
          <a:lstStyle>
            <a:lvl1pPr algn="r">
              <a:defRPr sz="1200">
                <a:latin typeface="+mn-lt"/>
              </a:defRPr>
            </a:lvl1pPr>
          </a:lstStyle>
          <a:p>
            <a:fld id="{3F7E8936-347D-4E88-AB10-AE34CF758BA8}" type="slidenum">
              <a:rPr lang="en-US" smtClean="0"/>
              <a:pPr/>
              <a:t>‹#›</a:t>
            </a:fld>
            <a:endParaRPr lang="en-US"/>
          </a:p>
        </p:txBody>
      </p:sp>
    </p:spTree>
    <p:extLst>
      <p:ext uri="{BB962C8B-B14F-4D97-AF65-F5344CB8AC3E}">
        <p14:creationId xmlns:p14="http://schemas.microsoft.com/office/powerpoint/2010/main" val="14274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7E8936-347D-4E88-AB10-AE34CF758BA8}" type="slidenum">
              <a:rPr lang="en-US" smtClean="0"/>
              <a:pPr/>
              <a:t>1</a:t>
            </a:fld>
            <a:endParaRPr lang="en-US"/>
          </a:p>
        </p:txBody>
      </p:sp>
    </p:spTree>
    <p:extLst>
      <p:ext uri="{BB962C8B-B14F-4D97-AF65-F5344CB8AC3E}">
        <p14:creationId xmlns:p14="http://schemas.microsoft.com/office/powerpoint/2010/main" val="70239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E8936-347D-4E88-AB10-AE34CF758BA8}" type="slidenum">
              <a:rPr lang="en-US" smtClean="0"/>
              <a:pPr/>
              <a:t>2</a:t>
            </a:fld>
            <a:endParaRPr lang="en-US"/>
          </a:p>
        </p:txBody>
      </p:sp>
    </p:spTree>
    <p:extLst>
      <p:ext uri="{BB962C8B-B14F-4D97-AF65-F5344CB8AC3E}">
        <p14:creationId xmlns:p14="http://schemas.microsoft.com/office/powerpoint/2010/main" val="103230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E8936-347D-4E88-AB10-AE34CF758BA8}" type="slidenum">
              <a:rPr lang="en-US" smtClean="0"/>
              <a:pPr/>
              <a:t>3</a:t>
            </a:fld>
            <a:endParaRPr lang="en-US"/>
          </a:p>
        </p:txBody>
      </p:sp>
    </p:spTree>
    <p:extLst>
      <p:ext uri="{BB962C8B-B14F-4D97-AF65-F5344CB8AC3E}">
        <p14:creationId xmlns:p14="http://schemas.microsoft.com/office/powerpoint/2010/main" val="191936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3F7E8936-347D-4E88-AB10-AE34CF758BA8}" type="slidenum">
              <a:rPr lang="en-US" smtClean="0"/>
              <a:pPr/>
              <a:t>4</a:t>
            </a:fld>
            <a:endParaRPr lang="en-US"/>
          </a:p>
        </p:txBody>
      </p:sp>
    </p:spTree>
    <p:extLst>
      <p:ext uri="{BB962C8B-B14F-4D97-AF65-F5344CB8AC3E}">
        <p14:creationId xmlns:p14="http://schemas.microsoft.com/office/powerpoint/2010/main" val="368350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F7E8936-347D-4E88-AB10-AE34CF758BA8}" type="slidenum">
              <a:rPr kumimoji="0" lang="en-US" sz="1200" b="0" i="0" u="none" strike="noStrike" kern="1200" cap="none" spc="0" normalizeH="0" baseline="0" noProof="0" smtClean="0">
                <a:ln>
                  <a:noFill/>
                </a:ln>
                <a:solidFill>
                  <a:srgbClr val="000000"/>
                </a:solidFill>
                <a:effectLst/>
                <a:uLnTx/>
                <a:uFillTx/>
                <a:latin typeface="Calibri"/>
                <a:ea typeface="+mn-ea"/>
                <a:cs typeface="Arial"/>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ea typeface="+mn-ea"/>
              <a:cs typeface="Arial"/>
            </a:endParaRPr>
          </a:p>
        </p:txBody>
      </p:sp>
    </p:spTree>
    <p:extLst>
      <p:ext uri="{BB962C8B-B14F-4D97-AF65-F5344CB8AC3E}">
        <p14:creationId xmlns:p14="http://schemas.microsoft.com/office/powerpoint/2010/main" val="349066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F7E8936-347D-4E88-AB10-AE34CF758BA8}"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8370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0BA5D-2B56-4EA3-8A08-BD36132AB785}"/>
              </a:ext>
            </a:extLst>
          </p:cNvPr>
          <p:cNvSpPr>
            <a:spLocks noGrp="1"/>
          </p:cNvSpPr>
          <p:nvPr>
            <p:ph type="title" hasCustomPrompt="1"/>
          </p:nvPr>
        </p:nvSpPr>
        <p:spPr>
          <a:xfrm>
            <a:off x="704050" y="4873488"/>
            <a:ext cx="12409501" cy="841512"/>
          </a:xfrm>
        </p:spPr>
        <p:txBody>
          <a:bodyPr anchor="b" anchorCtr="0">
            <a:normAutofit/>
          </a:bodyPr>
          <a:lstStyle>
            <a:lvl1pPr>
              <a:defRPr sz="4000">
                <a:solidFill>
                  <a:schemeClr val="tx1"/>
                </a:solidFill>
              </a:defRPr>
            </a:lvl1pPr>
          </a:lstStyle>
          <a:p>
            <a:r>
              <a:rPr lang="en-US" altLang="en-US"/>
              <a:t>New Medicaid Options to Provide Housing Services: Realizing the Potential</a:t>
            </a:r>
            <a:endParaRPr lang="en-US"/>
          </a:p>
        </p:txBody>
      </p:sp>
      <p:sp>
        <p:nvSpPr>
          <p:cNvPr id="5" name="Subtitle 2">
            <a:extLst>
              <a:ext uri="{FF2B5EF4-FFF2-40B4-BE49-F238E27FC236}">
                <a16:creationId xmlns:a16="http://schemas.microsoft.com/office/drawing/2014/main" id="{C0277525-C08C-4E91-8647-DB2D976DEC62}"/>
              </a:ext>
            </a:extLst>
          </p:cNvPr>
          <p:cNvSpPr>
            <a:spLocks noGrp="1"/>
          </p:cNvSpPr>
          <p:nvPr>
            <p:ph type="subTitle" idx="1" hasCustomPrompt="1"/>
          </p:nvPr>
        </p:nvSpPr>
        <p:spPr>
          <a:xfrm>
            <a:off x="704050" y="6019799"/>
            <a:ext cx="12409501" cy="1357415"/>
          </a:xfrm>
        </p:spPr>
        <p:txBody>
          <a:bodyPr>
            <a:normAutofit/>
          </a:bodyPr>
          <a:lstStyle>
            <a:lvl1pPr marL="0" indent="0" algn="l">
              <a:buNone/>
              <a:defRPr sz="2800" b="1">
                <a:solidFill>
                  <a:schemeClr val="accent2"/>
                </a:solidFill>
              </a:defRPr>
            </a:lvl1pPr>
            <a:lvl2pPr marL="0" indent="0" algn="l">
              <a:spcBef>
                <a:spcPts val="0"/>
              </a:spcBef>
              <a:buNone/>
              <a:defRPr sz="2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March 28, 2024</a:t>
            </a:r>
          </a:p>
          <a:p>
            <a:pPr lvl="1"/>
            <a:r>
              <a:rPr lang="en-US"/>
              <a:t>Dori Reyneri, Director, Manatt Health</a:t>
            </a:r>
          </a:p>
          <a:p>
            <a:pPr lvl="1"/>
            <a:r>
              <a:rPr lang="en-US"/>
              <a:t>Lori Houston-Floyd, Senior Manager, Manatt Health</a:t>
            </a:r>
          </a:p>
        </p:txBody>
      </p:sp>
      <p:pic>
        <p:nvPicPr>
          <p:cNvPr id="10" name="Picture 9">
            <a:extLst>
              <a:ext uri="{FF2B5EF4-FFF2-40B4-BE49-F238E27FC236}">
                <a16:creationId xmlns:a16="http://schemas.microsoft.com/office/drawing/2014/main" id="{89AC733D-C6AB-439C-9E19-66DA4C2D6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3817600" cy="4301879"/>
          </a:xfrm>
          <a:prstGeom prst="rect">
            <a:avLst/>
          </a:prstGeom>
        </p:spPr>
      </p:pic>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B9D30F9F-9E9B-4AEC-A5FA-67A46D4A0296}"/>
              </a:ext>
            </a:extLst>
          </p:cNvPr>
          <p:cNvSpPr>
            <a:spLocks noGrp="1"/>
          </p:cNvSpPr>
          <p:nvPr>
            <p:ph type="body" idx="1"/>
          </p:nvPr>
        </p:nvSpPr>
        <p:spPr bwMode="ltGray">
          <a:xfrm>
            <a:off x="453135" y="1368552"/>
            <a:ext cx="4023360" cy="725487"/>
          </a:xfrm>
          <a:solidFill>
            <a:schemeClr val="accent1"/>
          </a:solidFill>
          <a:ln>
            <a:noFill/>
          </a:ln>
        </p:spPr>
        <p:txBody>
          <a:bodyPr vert="horz" wrap="square" lIns="91440" tIns="91440" rIns="91440" bIns="91440" numCol="1" anchor="ctr" anchorCtr="0" compatLnSpc="1">
            <a:prstTxWarp prst="textNoShape">
              <a:avLst/>
            </a:prstTxWarp>
            <a:noAutofit/>
          </a:bodyPr>
          <a:lstStyle>
            <a:lvl1pPr marL="171458" indent="-171458" algn="ctr">
              <a:buNone/>
              <a:defRPr lang="en-US" sz="2400" b="1" smtClean="0">
                <a:solidFill>
                  <a:schemeClr val="bg1"/>
                </a:solidFill>
              </a:defRPr>
            </a:lvl1pPr>
          </a:lstStyle>
          <a:p>
            <a:pPr marL="0" lvl="0" indent="0" algn="ctr"/>
            <a:r>
              <a:rPr lang="en-US"/>
              <a:t>Click to edit Master text styles</a:t>
            </a:r>
          </a:p>
        </p:txBody>
      </p:sp>
      <p:sp>
        <p:nvSpPr>
          <p:cNvPr id="4" name="Content Placeholder 3">
            <a:extLst>
              <a:ext uri="{FF2B5EF4-FFF2-40B4-BE49-F238E27FC236}">
                <a16:creationId xmlns:a16="http://schemas.microsoft.com/office/drawing/2014/main" id="{2C737802-9E13-4DE9-B0B0-BBCB70467C50}"/>
              </a:ext>
            </a:extLst>
          </p:cNvPr>
          <p:cNvSpPr>
            <a:spLocks noGrp="1"/>
          </p:cNvSpPr>
          <p:nvPr>
            <p:ph sz="quarter" idx="14"/>
          </p:nvPr>
        </p:nvSpPr>
        <p:spPr bwMode="ltGray">
          <a:xfrm>
            <a:off x="453135" y="2094039"/>
            <a:ext cx="4023360" cy="4760913"/>
          </a:xfrm>
          <a:solidFill>
            <a:schemeClr val="accent4"/>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3834040E-58BD-4948-BCDD-C15899A098F8}"/>
              </a:ext>
            </a:extLst>
          </p:cNvPr>
          <p:cNvSpPr>
            <a:spLocks noGrp="1"/>
          </p:cNvSpPr>
          <p:nvPr>
            <p:ph type="body" sz="quarter" idx="3"/>
          </p:nvPr>
        </p:nvSpPr>
        <p:spPr bwMode="ltGray">
          <a:xfrm>
            <a:off x="4894833" y="1368552"/>
            <a:ext cx="4023360" cy="725487"/>
          </a:xfrm>
          <a:solidFill>
            <a:schemeClr val="accent2"/>
          </a:solidFill>
          <a:ln>
            <a:noFill/>
          </a:ln>
        </p:spPr>
        <p:txBody>
          <a:bodyPr vert="horz" wrap="square" lIns="91440" tIns="91440" rIns="91440" bIns="91440" numCol="1" anchor="ctr" anchorCtr="0" compatLnSpc="1">
            <a:prstTxWarp prst="textNoShape">
              <a:avLst/>
            </a:prstTxWarp>
            <a:noAutofit/>
          </a:bodyPr>
          <a:lstStyle>
            <a:lvl1pPr marL="171458" indent="-171458" algn="ctr">
              <a:buNone/>
              <a:defRPr lang="en-US" sz="2400" b="1" smtClean="0">
                <a:solidFill>
                  <a:schemeClr val="bg1"/>
                </a:solidFill>
              </a:defRPr>
            </a:lvl1pPr>
          </a:lstStyle>
          <a:p>
            <a:pPr marL="0" lvl="0" indent="0" algn="ctr"/>
            <a:r>
              <a:rPr lang="en-US"/>
              <a:t>Click to edit Master text styles</a:t>
            </a:r>
          </a:p>
        </p:txBody>
      </p:sp>
      <p:sp>
        <p:nvSpPr>
          <p:cNvPr id="6" name="Content Placeholder 5">
            <a:extLst>
              <a:ext uri="{FF2B5EF4-FFF2-40B4-BE49-F238E27FC236}">
                <a16:creationId xmlns:a16="http://schemas.microsoft.com/office/drawing/2014/main" id="{D7F026F4-69C6-4985-BC7B-ADB51F57E923}"/>
              </a:ext>
            </a:extLst>
          </p:cNvPr>
          <p:cNvSpPr>
            <a:spLocks noGrp="1"/>
          </p:cNvSpPr>
          <p:nvPr>
            <p:ph sz="quarter" idx="15"/>
          </p:nvPr>
        </p:nvSpPr>
        <p:spPr bwMode="ltGray">
          <a:xfrm>
            <a:off x="4894833" y="2094039"/>
            <a:ext cx="4023360" cy="4760913"/>
          </a:xfrm>
          <a:solidFill>
            <a:schemeClr val="accent5"/>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20771680-538F-4350-AA2A-C6D2E5DC3D77}"/>
              </a:ext>
            </a:extLst>
          </p:cNvPr>
          <p:cNvSpPr>
            <a:spLocks noGrp="1"/>
          </p:cNvSpPr>
          <p:nvPr>
            <p:ph type="body" sz="quarter" idx="13"/>
          </p:nvPr>
        </p:nvSpPr>
        <p:spPr bwMode="ltGray">
          <a:xfrm>
            <a:off x="9336532" y="1368552"/>
            <a:ext cx="4023360" cy="725487"/>
          </a:xfrm>
          <a:solidFill>
            <a:schemeClr val="accent3"/>
          </a:solidFill>
          <a:ln>
            <a:noFill/>
          </a:ln>
        </p:spPr>
        <p:txBody>
          <a:bodyPr vert="horz" wrap="square" lIns="91440" tIns="91440" rIns="91440" bIns="91440" numCol="1" anchor="ctr" anchorCtr="0" compatLnSpc="1">
            <a:prstTxWarp prst="textNoShape">
              <a:avLst/>
            </a:prstTxWarp>
            <a:noAutofit/>
          </a:bodyPr>
          <a:lstStyle>
            <a:lvl1pPr marL="171458" indent="-171458" algn="ctr">
              <a:buNone/>
              <a:defRPr lang="en-US" sz="2400" b="1" smtClean="0">
                <a:solidFill>
                  <a:schemeClr val="bg1"/>
                </a:solidFill>
              </a:defRPr>
            </a:lvl1pPr>
          </a:lstStyle>
          <a:p>
            <a:pPr marL="0" lvl="0" indent="0" algn="ctr"/>
            <a:r>
              <a:rPr lang="en-US"/>
              <a:t>Click to edit Master text styles</a:t>
            </a:r>
          </a:p>
        </p:txBody>
      </p:sp>
      <p:sp>
        <p:nvSpPr>
          <p:cNvPr id="18" name="Content Placeholder 17">
            <a:extLst>
              <a:ext uri="{FF2B5EF4-FFF2-40B4-BE49-F238E27FC236}">
                <a16:creationId xmlns:a16="http://schemas.microsoft.com/office/drawing/2014/main" id="{293C0D81-2B28-4A61-B695-F1B08C272825}"/>
              </a:ext>
            </a:extLst>
          </p:cNvPr>
          <p:cNvSpPr>
            <a:spLocks noGrp="1"/>
          </p:cNvSpPr>
          <p:nvPr>
            <p:ph sz="quarter" idx="16"/>
          </p:nvPr>
        </p:nvSpPr>
        <p:spPr bwMode="ltGray">
          <a:xfrm>
            <a:off x="9336532" y="2094039"/>
            <a:ext cx="4023360" cy="4760913"/>
          </a:xfrm>
          <a:solidFill>
            <a:schemeClr val="accent6"/>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53448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83269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white">
          <a:xfrm>
            <a:off x="0" y="0"/>
            <a:ext cx="13817600" cy="1399592"/>
          </a:xfrm>
          <a:prstGeom prst="rect">
            <a:avLst/>
          </a:prstGeom>
          <a:solidFill>
            <a:schemeClr val="bg1"/>
          </a:solidFill>
          <a:ln>
            <a:noFill/>
          </a:ln>
          <a:effectLst/>
        </p:spPr>
        <p:txBody>
          <a:bodyPr lIns="182880" tIns="91440" rIns="182880" bIns="91440" rtlCol="0" anchor="ctr" anchorCtr="0">
            <a:noAutofit/>
          </a:bodyPr>
          <a:lstStyle/>
          <a:p>
            <a:pPr algn="ctr" eaLnBrk="1" hangingPunct="1">
              <a:lnSpc>
                <a:spcPct val="125000"/>
              </a:lnSpc>
            </a:pPr>
            <a:endParaRPr lang="en-US" sz="1600" b="1">
              <a:solidFill>
                <a:schemeClr val="bg1"/>
              </a:solidFill>
            </a:endParaRPr>
          </a:p>
        </p:txBody>
      </p:sp>
      <p:sp>
        <p:nvSpPr>
          <p:cNvPr id="6" name="Text Box 13">
            <a:extLst>
              <a:ext uri="{FF2B5EF4-FFF2-40B4-BE49-F238E27FC236}">
                <a16:creationId xmlns:a16="http://schemas.microsoft.com/office/drawing/2014/main" id="{0229A48D-D181-470A-AB71-DD87BD352A04}"/>
              </a:ext>
            </a:extLst>
          </p:cNvPr>
          <p:cNvSpPr txBox="1">
            <a:spLocks noChangeArrowheads="1"/>
          </p:cNvSpPr>
          <p:nvPr userDrawn="1"/>
        </p:nvSpPr>
        <p:spPr bwMode="auto">
          <a:xfrm>
            <a:off x="12907264" y="235755"/>
            <a:ext cx="457200" cy="595290"/>
          </a:xfrm>
          <a:prstGeom prst="rect">
            <a:avLst/>
          </a:prstGeom>
          <a:noFill/>
          <a:ln>
            <a:noFill/>
          </a:ln>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600">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600">
              <a:solidFill>
                <a:schemeClr val="accent3"/>
              </a:solidFill>
              <a:latin typeface="+mn-lt"/>
              <a:cs typeface="Times New Roman" pitchFamily="18" charset="0"/>
            </a:endParaRPr>
          </a:p>
        </p:txBody>
      </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66776025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hasCustomPrompt="1"/>
          </p:nvPr>
        </p:nvSpPr>
        <p:spPr bwMode="ltGray">
          <a:xfrm>
            <a:off x="453135" y="1368552"/>
            <a:ext cx="5029200" cy="722376"/>
          </a:xfrm>
          <a:solidFill>
            <a:schemeClr val="accent1"/>
          </a:solidFill>
          <a:ln>
            <a:solidFill>
              <a:schemeClr val="accent1"/>
            </a:solidFill>
          </a:ln>
        </p:spPr>
        <p:txBody>
          <a:bodyPr bIns="0" anchor="ctr" anchorCtr="0"/>
          <a:lstStyle>
            <a:lvl1pPr marL="0" indent="0" algn="ctr">
              <a:spcBef>
                <a:spcPts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6" name="Content Placeholder 5">
            <a:extLst>
              <a:ext uri="{FF2B5EF4-FFF2-40B4-BE49-F238E27FC236}">
                <a16:creationId xmlns:a16="http://schemas.microsoft.com/office/drawing/2014/main" id="{7943DBAE-053D-4258-A0FE-5E05FECABC2D}"/>
              </a:ext>
            </a:extLst>
          </p:cNvPr>
          <p:cNvSpPr>
            <a:spLocks noGrp="1"/>
          </p:cNvSpPr>
          <p:nvPr>
            <p:ph sz="quarter" idx="11"/>
          </p:nvPr>
        </p:nvSpPr>
        <p:spPr bwMode="ltGray">
          <a:xfrm>
            <a:off x="453135" y="2094040"/>
            <a:ext cx="5029200" cy="4760912"/>
          </a:xfrm>
          <a:ln>
            <a:solidFill>
              <a:schemeClr val="accent1"/>
            </a:solidFill>
          </a:ln>
        </p:spPr>
        <p:txBody>
          <a:bodyPr tIns="9144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7D4495D-2ECE-45DF-8624-543229BB4152}"/>
              </a:ext>
            </a:extLst>
          </p:cNvPr>
          <p:cNvSpPr>
            <a:spLocks noGrp="1"/>
          </p:cNvSpPr>
          <p:nvPr>
            <p:ph type="pic" sz="quarter" idx="13"/>
          </p:nvPr>
        </p:nvSpPr>
        <p:spPr>
          <a:xfrm>
            <a:off x="5842000" y="1368552"/>
            <a:ext cx="2133600" cy="3011488"/>
          </a:xfrm>
        </p:spPr>
        <p:txBody>
          <a:bodyPr anchor="ctr"/>
          <a:lstStyle>
            <a:lvl1pPr marL="0" indent="0" algn="ctr">
              <a:buFontTx/>
              <a:buNone/>
              <a:defRPr/>
            </a:lvl1pPr>
          </a:lstStyle>
          <a:p>
            <a:r>
              <a:rPr lang="en-US"/>
              <a:t>Click icon to add picture</a:t>
            </a:r>
          </a:p>
        </p:txBody>
      </p:sp>
      <p:sp>
        <p:nvSpPr>
          <p:cNvPr id="5" name="Text Placeholder 4"/>
          <p:cNvSpPr>
            <a:spLocks noGrp="1"/>
          </p:cNvSpPr>
          <p:nvPr>
            <p:ph type="body" sz="quarter" idx="3" hasCustomPrompt="1"/>
          </p:nvPr>
        </p:nvSpPr>
        <p:spPr bwMode="ltGray">
          <a:xfrm>
            <a:off x="8335269" y="1368552"/>
            <a:ext cx="4898132" cy="725488"/>
          </a:xfrm>
          <a:solidFill>
            <a:schemeClr val="accent2"/>
          </a:solidFill>
          <a:ln>
            <a:solidFill>
              <a:schemeClr val="accent2"/>
            </a:solidFill>
          </a:ln>
        </p:spPr>
        <p:txBody>
          <a:bodyPr bIns="0" anchor="ctr" anchorCtr="0"/>
          <a:lstStyle>
            <a:lvl1pPr marL="0" indent="0" algn="ctr">
              <a:spcBef>
                <a:spcPts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9" name="Content Placeholder 8">
            <a:extLst>
              <a:ext uri="{FF2B5EF4-FFF2-40B4-BE49-F238E27FC236}">
                <a16:creationId xmlns:a16="http://schemas.microsoft.com/office/drawing/2014/main" id="{ABB50EAD-E6C6-482A-91D7-F0B0856BA885}"/>
              </a:ext>
            </a:extLst>
          </p:cNvPr>
          <p:cNvSpPr>
            <a:spLocks noGrp="1"/>
          </p:cNvSpPr>
          <p:nvPr>
            <p:ph sz="quarter" idx="12"/>
          </p:nvPr>
        </p:nvSpPr>
        <p:spPr bwMode="ltGray">
          <a:xfrm>
            <a:off x="8335267" y="2094040"/>
            <a:ext cx="4898132" cy="2286000"/>
          </a:xfrm>
          <a:ln>
            <a:solidFill>
              <a:schemeClr val="accent2"/>
            </a:solidFill>
          </a:ln>
        </p:spPr>
        <p:txBody>
          <a:bodyPr tIns="9144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06506AF4-FCC7-40B6-92D8-FEA0F28A6207}"/>
              </a:ext>
            </a:extLst>
          </p:cNvPr>
          <p:cNvSpPr>
            <a:spLocks noGrp="1"/>
          </p:cNvSpPr>
          <p:nvPr>
            <p:ph type="body" sz="quarter" idx="14" hasCustomPrompt="1"/>
          </p:nvPr>
        </p:nvSpPr>
        <p:spPr bwMode="ltGray">
          <a:xfrm>
            <a:off x="5842000" y="4721352"/>
            <a:ext cx="7391401" cy="725488"/>
          </a:xfrm>
          <a:solidFill>
            <a:schemeClr val="accent3"/>
          </a:solidFill>
          <a:ln>
            <a:solidFill>
              <a:schemeClr val="accent3"/>
            </a:solidFill>
          </a:ln>
        </p:spPr>
        <p:txBody>
          <a:bodyPr bIns="0" anchor="ctr" anchorCtr="0"/>
          <a:lstStyle>
            <a:lvl1pPr marL="0" indent="0" algn="ctr">
              <a:spcBef>
                <a:spcPts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14" name="Picture Placeholder 13">
            <a:extLst>
              <a:ext uri="{FF2B5EF4-FFF2-40B4-BE49-F238E27FC236}">
                <a16:creationId xmlns:a16="http://schemas.microsoft.com/office/drawing/2014/main" id="{DA344229-5E58-4BF6-A058-2EB615BBFB29}"/>
              </a:ext>
            </a:extLst>
          </p:cNvPr>
          <p:cNvSpPr>
            <a:spLocks noGrp="1"/>
          </p:cNvSpPr>
          <p:nvPr>
            <p:ph type="pic" sz="quarter" idx="15"/>
          </p:nvPr>
        </p:nvSpPr>
        <p:spPr>
          <a:xfrm>
            <a:off x="5842000" y="5529072"/>
            <a:ext cx="1325880" cy="1325880"/>
          </a:xfrm>
          <a:prstGeom prst="rect">
            <a:avLst/>
          </a:prstGeom>
        </p:spPr>
        <p:txBody>
          <a:bodyPr/>
          <a:lstStyle>
            <a:lvl1pPr marL="0" indent="0">
              <a:buNone/>
              <a:defRPr/>
            </a:lvl1pPr>
          </a:lstStyle>
          <a:p>
            <a:r>
              <a:rPr lang="en-US"/>
              <a:t>Click icon to add picture</a:t>
            </a:r>
          </a:p>
        </p:txBody>
      </p:sp>
      <p:sp>
        <p:nvSpPr>
          <p:cNvPr id="16" name="Content Placeholder 15">
            <a:extLst>
              <a:ext uri="{FF2B5EF4-FFF2-40B4-BE49-F238E27FC236}">
                <a16:creationId xmlns:a16="http://schemas.microsoft.com/office/drawing/2014/main" id="{0DFD8B8E-2EEC-451D-8D09-8CA0004A1156}"/>
              </a:ext>
            </a:extLst>
          </p:cNvPr>
          <p:cNvSpPr>
            <a:spLocks noGrp="1"/>
          </p:cNvSpPr>
          <p:nvPr>
            <p:ph sz="quarter" idx="16"/>
          </p:nvPr>
        </p:nvSpPr>
        <p:spPr bwMode="gray">
          <a:xfrm>
            <a:off x="7213600" y="5529072"/>
            <a:ext cx="2209800" cy="1325880"/>
          </a:xfrm>
        </p:spPr>
        <p:txBody>
          <a:bodyPr tIns="91440" bIns="0"/>
          <a:lstStyle>
            <a:lvl1pPr marL="0" indent="0">
              <a:buNone/>
              <a:defRPr sz="1800" b="1"/>
            </a:lvl1pPr>
            <a:lvl2pPr marL="0" indent="0">
              <a:buNone/>
              <a:defRPr sz="1600"/>
            </a:lvl2pPr>
            <a:lvl3pPr marL="0" indent="0">
              <a:buNone/>
              <a:defRPr sz="1400"/>
            </a:lvl3pPr>
            <a:lvl4pPr marL="1365250" indent="0">
              <a:buNone/>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7" name="Picture Placeholder 13">
            <a:extLst>
              <a:ext uri="{FF2B5EF4-FFF2-40B4-BE49-F238E27FC236}">
                <a16:creationId xmlns:a16="http://schemas.microsoft.com/office/drawing/2014/main" id="{BBB729BD-7102-49C2-A797-D9CA33E9D98B}"/>
              </a:ext>
            </a:extLst>
          </p:cNvPr>
          <p:cNvSpPr>
            <a:spLocks noGrp="1"/>
          </p:cNvSpPr>
          <p:nvPr>
            <p:ph type="pic" sz="quarter" idx="17"/>
          </p:nvPr>
        </p:nvSpPr>
        <p:spPr>
          <a:xfrm>
            <a:off x="9651999" y="5529072"/>
            <a:ext cx="1325880" cy="1325880"/>
          </a:xfrm>
          <a:prstGeom prst="rect">
            <a:avLst/>
          </a:prstGeom>
        </p:spPr>
        <p:txBody>
          <a:bodyPr/>
          <a:lstStyle>
            <a:lvl1pPr marL="0" indent="0">
              <a:buNone/>
              <a:defRPr/>
            </a:lvl1pPr>
          </a:lstStyle>
          <a:p>
            <a:r>
              <a:rPr lang="en-US"/>
              <a:t>Click icon to add picture</a:t>
            </a:r>
          </a:p>
        </p:txBody>
      </p:sp>
      <p:sp>
        <p:nvSpPr>
          <p:cNvPr id="18" name="Content Placeholder 15">
            <a:extLst>
              <a:ext uri="{FF2B5EF4-FFF2-40B4-BE49-F238E27FC236}">
                <a16:creationId xmlns:a16="http://schemas.microsoft.com/office/drawing/2014/main" id="{723B0D1C-414E-409D-9A92-D4CE8A0A0032}"/>
              </a:ext>
            </a:extLst>
          </p:cNvPr>
          <p:cNvSpPr>
            <a:spLocks noGrp="1"/>
          </p:cNvSpPr>
          <p:nvPr>
            <p:ph sz="quarter" idx="18"/>
          </p:nvPr>
        </p:nvSpPr>
        <p:spPr bwMode="gray">
          <a:xfrm>
            <a:off x="11023599" y="5529072"/>
            <a:ext cx="2209800" cy="1325880"/>
          </a:xfrm>
        </p:spPr>
        <p:txBody>
          <a:bodyPr tIns="91440" bIns="0"/>
          <a:lstStyle>
            <a:lvl1pPr marL="0" indent="0">
              <a:buNone/>
              <a:defRPr sz="1800" b="1"/>
            </a:lvl1pPr>
            <a:lvl2pPr marL="0" indent="0">
              <a:buNone/>
              <a:defRPr sz="1600"/>
            </a:lvl2pPr>
            <a:lvl3pPr marL="0" indent="0">
              <a:buNone/>
              <a:defRPr sz="1400"/>
            </a:lvl3pPr>
            <a:lvl4pPr marL="1365250" indent="0">
              <a:buNone/>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189158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38D1-0F98-4F28-BD00-DE91E2444215}"/>
              </a:ext>
            </a:extLst>
          </p:cNvPr>
          <p:cNvSpPr>
            <a:spLocks noGrp="1"/>
          </p:cNvSpPr>
          <p:nvPr>
            <p:ph type="title"/>
          </p:nvPr>
        </p:nvSpPr>
        <p:spPr/>
        <p:txBody>
          <a:bodyPr/>
          <a:lstStyle/>
          <a:p>
            <a:r>
              <a:rPr lang="en-US"/>
              <a:t>Click to edit Master title style</a:t>
            </a:r>
          </a:p>
        </p:txBody>
      </p:sp>
      <p:sp>
        <p:nvSpPr>
          <p:cNvPr id="5" name="Picture Placeholder 9">
            <a:extLst>
              <a:ext uri="{FF2B5EF4-FFF2-40B4-BE49-F238E27FC236}">
                <a16:creationId xmlns:a16="http://schemas.microsoft.com/office/drawing/2014/main" id="{ED3A38E0-CFD9-4B45-971D-DE06187B9E87}"/>
              </a:ext>
            </a:extLst>
          </p:cNvPr>
          <p:cNvSpPr>
            <a:spLocks noGrp="1"/>
          </p:cNvSpPr>
          <p:nvPr>
            <p:ph type="pic" sz="quarter" idx="12"/>
          </p:nvPr>
        </p:nvSpPr>
        <p:spPr>
          <a:xfrm>
            <a:off x="453136" y="1368552"/>
            <a:ext cx="7498080" cy="2560320"/>
          </a:xfrm>
          <a:noFill/>
        </p:spPr>
        <p:txBody>
          <a:bodyPr anchor="ctr"/>
          <a:lstStyle>
            <a:lvl1pPr marL="0" indent="0" algn="ctr">
              <a:buNone/>
              <a:defRPr/>
            </a:lvl1pPr>
          </a:lstStyle>
          <a:p>
            <a:r>
              <a:rPr lang="en-US"/>
              <a:t>Click icon to add picture</a:t>
            </a:r>
          </a:p>
        </p:txBody>
      </p:sp>
      <p:sp>
        <p:nvSpPr>
          <p:cNvPr id="6" name="Content Placeholder 12">
            <a:extLst>
              <a:ext uri="{FF2B5EF4-FFF2-40B4-BE49-F238E27FC236}">
                <a16:creationId xmlns:a16="http://schemas.microsoft.com/office/drawing/2014/main" id="{E8F0EDD7-4429-4FBA-9C81-FCFE76B08555}"/>
              </a:ext>
            </a:extLst>
          </p:cNvPr>
          <p:cNvSpPr>
            <a:spLocks noGrp="1"/>
          </p:cNvSpPr>
          <p:nvPr>
            <p:ph sz="quarter" idx="13"/>
          </p:nvPr>
        </p:nvSpPr>
        <p:spPr bwMode="ltGray">
          <a:xfrm>
            <a:off x="453136" y="4191000"/>
            <a:ext cx="7498080" cy="2663952"/>
          </a:xfrm>
          <a:solidFill>
            <a:schemeClr val="accent1"/>
          </a:solidFill>
        </p:spPr>
        <p:txBody>
          <a:bodyPr lIns="182880" tIns="91440" rIns="182880" bIns="91440"/>
          <a:lstStyle>
            <a:lvl1pPr marL="0" indent="0">
              <a:buNone/>
              <a:defRPr lang="en-US" sz="2400" b="1" baseline="0" dirty="0" smtClean="0">
                <a:solidFill>
                  <a:schemeClr val="bg1"/>
                </a:solidFill>
                <a:latin typeface="+mn-lt"/>
                <a:ea typeface="+mn-ea"/>
                <a:cs typeface="+mn-cs"/>
              </a:defRPr>
            </a:lvl1pPr>
            <a:lvl2pPr marL="0" indent="0">
              <a:spcBef>
                <a:spcPts val="600"/>
              </a:spcBef>
              <a:buNone/>
              <a:defRPr lang="en-US" sz="2200" dirty="0" smtClean="0">
                <a:solidFill>
                  <a:schemeClr val="bg1"/>
                </a:solidFill>
                <a:latin typeface="+mn-lt"/>
              </a:defRPr>
            </a:lvl2pPr>
            <a:lvl3pPr marL="750888" indent="-342900">
              <a:defRPr lang="en-US" sz="2200" dirty="0" smtClean="0">
                <a:solidFill>
                  <a:schemeClr val="tx1"/>
                </a:solidFill>
                <a:latin typeface="+mn-lt"/>
              </a:defRPr>
            </a:lvl3pPr>
            <a:lvl4pPr marL="1085900" indent="0">
              <a:buNone/>
              <a:defRPr sz="2200"/>
            </a:lvl4pPr>
            <a:lvl5pPr>
              <a:defRPr sz="2200"/>
            </a:lvl5pPr>
          </a:lstStyle>
          <a:p>
            <a:pPr marL="0" lvl="0" indent="0" algn="l" defTabSz="1019222" rtl="0" eaLnBrk="1" fontAlgn="base" hangingPunct="1">
              <a:spcBef>
                <a:spcPts val="1200"/>
              </a:spcBef>
              <a:spcAft>
                <a:spcPts val="0"/>
              </a:spcAft>
              <a:buClr>
                <a:schemeClr val="tx1"/>
              </a:buClr>
              <a:buFont typeface="Wingdings" pitchFamily="2" charset="2"/>
              <a:buNone/>
            </a:pPr>
            <a:r>
              <a:rPr lang="en-US"/>
              <a:t>Click to edit Master text styles</a:t>
            </a:r>
          </a:p>
          <a:p>
            <a:pPr marL="0" lvl="1" indent="0" algn="l" defTabSz="1019222" rtl="0" eaLnBrk="1" fontAlgn="base" hangingPunct="1">
              <a:spcBef>
                <a:spcPts val="1200"/>
              </a:spcBef>
              <a:spcAft>
                <a:spcPts val="0"/>
              </a:spcAft>
              <a:buClr>
                <a:schemeClr val="tx1"/>
              </a:buClr>
              <a:buFont typeface="Wingdings" pitchFamily="2" charset="2"/>
              <a:buNone/>
            </a:pPr>
            <a:r>
              <a:rPr lang="en-US"/>
              <a:t>Second level</a:t>
            </a:r>
          </a:p>
        </p:txBody>
      </p:sp>
      <p:sp>
        <p:nvSpPr>
          <p:cNvPr id="4" name="Content Placeholder 4">
            <a:extLst>
              <a:ext uri="{FF2B5EF4-FFF2-40B4-BE49-F238E27FC236}">
                <a16:creationId xmlns:a16="http://schemas.microsoft.com/office/drawing/2014/main" id="{4F711279-8E5F-42B3-9D98-07E7DF6BE76B}"/>
              </a:ext>
            </a:extLst>
          </p:cNvPr>
          <p:cNvSpPr>
            <a:spLocks noGrp="1"/>
          </p:cNvSpPr>
          <p:nvPr>
            <p:ph sz="quarter" idx="11"/>
          </p:nvPr>
        </p:nvSpPr>
        <p:spPr bwMode="ltGray">
          <a:xfrm>
            <a:off x="8198104" y="1368552"/>
            <a:ext cx="5166360" cy="5486400"/>
          </a:xfrm>
          <a:solidFill>
            <a:schemeClr val="bg1"/>
          </a:solidFill>
        </p:spPr>
        <p:txBody>
          <a:bodyPr lIns="182880" tIns="91440" rIns="182880" bIns="91440"/>
          <a:lstStyle>
            <a:lvl1pPr marL="0" indent="0">
              <a:buNone/>
              <a:defRPr sz="2400" b="1"/>
            </a:lvl1pPr>
            <a:lvl2pPr marL="457200" indent="-296863">
              <a:spcBef>
                <a:spcPts val="1200"/>
              </a:spcBef>
              <a:buClr>
                <a:schemeClr val="accent1"/>
              </a:buClr>
              <a:buFont typeface="Wingdings" panose="05000000000000000000" pitchFamily="2" charset="2"/>
              <a:buChar char="§"/>
              <a:defRPr sz="2200"/>
            </a:lvl2pPr>
            <a:lvl3pPr marL="914400" indent="-282575">
              <a:spcBef>
                <a:spcPts val="600"/>
              </a:spcBef>
              <a:buClr>
                <a:schemeClr val="accent2"/>
              </a:buClr>
              <a:buFont typeface="Calibri" panose="020F0502020204030204" pitchFamily="34" charset="0"/>
              <a:buChar cha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987B55BE-3053-4769-9B4C-88ED69B9DCA7}"/>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396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11D1-B8AB-49C8-B044-DEB860534800}"/>
              </a:ext>
            </a:extLst>
          </p:cNvPr>
          <p:cNvSpPr>
            <a:spLocks noGrp="1"/>
          </p:cNvSpPr>
          <p:nvPr>
            <p:ph type="title"/>
          </p:nvPr>
        </p:nvSpPr>
        <p:spPr/>
        <p:txBody>
          <a:bodyPr/>
          <a:lstStyle/>
          <a:p>
            <a:r>
              <a:rPr lang="en-US"/>
              <a:t>Click to edit Master title style</a:t>
            </a:r>
          </a:p>
        </p:txBody>
      </p:sp>
      <p:sp>
        <p:nvSpPr>
          <p:cNvPr id="4" name="Content Placeholder 12">
            <a:extLst>
              <a:ext uri="{FF2B5EF4-FFF2-40B4-BE49-F238E27FC236}">
                <a16:creationId xmlns:a16="http://schemas.microsoft.com/office/drawing/2014/main" id="{749DEEA1-037B-46C2-8126-B6D0C29209A7}"/>
              </a:ext>
            </a:extLst>
          </p:cNvPr>
          <p:cNvSpPr>
            <a:spLocks noGrp="1"/>
          </p:cNvSpPr>
          <p:nvPr>
            <p:ph sz="quarter" idx="13"/>
          </p:nvPr>
        </p:nvSpPr>
        <p:spPr bwMode="ltGray">
          <a:xfrm>
            <a:off x="453135" y="1368552"/>
            <a:ext cx="8869680" cy="2743200"/>
          </a:xfrm>
          <a:solidFill>
            <a:schemeClr val="accent1"/>
          </a:solidFill>
        </p:spPr>
        <p:txBody>
          <a:bodyPr lIns="182880" tIns="91440" rIns="182880" bIns="91440"/>
          <a:lstStyle>
            <a:lvl1pPr marL="0" indent="0">
              <a:buNone/>
              <a:defRPr lang="en-US" sz="2400" b="1" baseline="0" dirty="0" smtClean="0">
                <a:solidFill>
                  <a:schemeClr val="bg1"/>
                </a:solidFill>
                <a:latin typeface="+mn-lt"/>
                <a:ea typeface="+mn-ea"/>
                <a:cs typeface="+mn-cs"/>
              </a:defRPr>
            </a:lvl1pPr>
            <a:lvl2pPr marL="0" indent="0">
              <a:spcBef>
                <a:spcPts val="600"/>
              </a:spcBef>
              <a:buNone/>
              <a:defRPr lang="en-US" sz="2000" dirty="0" smtClean="0">
                <a:solidFill>
                  <a:schemeClr val="bg1"/>
                </a:solidFill>
                <a:latin typeface="+mn-lt"/>
              </a:defRPr>
            </a:lvl2pPr>
            <a:lvl3pPr marL="750888" indent="-342900">
              <a:defRPr lang="en-US" sz="2200" dirty="0" smtClean="0">
                <a:solidFill>
                  <a:schemeClr val="tx1"/>
                </a:solidFill>
                <a:latin typeface="+mn-lt"/>
              </a:defRPr>
            </a:lvl3pPr>
            <a:lvl4pPr marL="1085900" indent="0">
              <a:buNone/>
              <a:defRPr sz="2200"/>
            </a:lvl4pPr>
            <a:lvl5pPr>
              <a:defRPr sz="2200"/>
            </a:lvl5pPr>
          </a:lstStyle>
          <a:p>
            <a:pPr marL="0" lvl="0" indent="0" algn="l" defTabSz="1019222" rtl="0" eaLnBrk="1" fontAlgn="base" hangingPunct="1">
              <a:spcBef>
                <a:spcPts val="1200"/>
              </a:spcBef>
              <a:spcAft>
                <a:spcPts val="0"/>
              </a:spcAft>
              <a:buClr>
                <a:schemeClr val="tx1"/>
              </a:buClr>
              <a:buFont typeface="Wingdings" pitchFamily="2" charset="2"/>
              <a:buNone/>
            </a:pPr>
            <a:r>
              <a:rPr lang="en-US"/>
              <a:t>Click to edit Master text styles</a:t>
            </a:r>
          </a:p>
          <a:p>
            <a:pPr marL="0" lvl="1" indent="0" algn="l" defTabSz="1019222" rtl="0" eaLnBrk="1" fontAlgn="base" hangingPunct="1">
              <a:spcBef>
                <a:spcPts val="1200"/>
              </a:spcBef>
              <a:spcAft>
                <a:spcPts val="0"/>
              </a:spcAft>
              <a:buClr>
                <a:schemeClr val="tx1"/>
              </a:buClr>
              <a:buFont typeface="Wingdings" pitchFamily="2" charset="2"/>
              <a:buNone/>
            </a:pPr>
            <a:r>
              <a:rPr lang="en-US"/>
              <a:t>Second level</a:t>
            </a:r>
          </a:p>
        </p:txBody>
      </p:sp>
      <p:sp>
        <p:nvSpPr>
          <p:cNvPr id="5" name="Content Placeholder 4">
            <a:extLst>
              <a:ext uri="{FF2B5EF4-FFF2-40B4-BE49-F238E27FC236}">
                <a16:creationId xmlns:a16="http://schemas.microsoft.com/office/drawing/2014/main" id="{8DD7A66D-2EAA-4CA7-BCA5-933E3AC44D5C}"/>
              </a:ext>
            </a:extLst>
          </p:cNvPr>
          <p:cNvSpPr>
            <a:spLocks noGrp="1"/>
          </p:cNvSpPr>
          <p:nvPr>
            <p:ph sz="quarter" idx="11"/>
          </p:nvPr>
        </p:nvSpPr>
        <p:spPr bwMode="gray">
          <a:xfrm>
            <a:off x="453133" y="4372515"/>
            <a:ext cx="8869680" cy="504285"/>
          </a:xfrm>
          <a:solidFill>
            <a:schemeClr val="accent5"/>
          </a:solidFill>
        </p:spPr>
        <p:txBody>
          <a:bodyPr lIns="182880" tIns="91440" rIns="182880" bIns="91440"/>
          <a:lstStyle>
            <a:lvl1pPr marL="0" indent="0">
              <a:buNone/>
              <a:defRPr sz="2400" b="1"/>
            </a:lvl1pPr>
            <a:lvl2pPr marL="296863" indent="-296863">
              <a:spcBef>
                <a:spcPts val="1200"/>
              </a:spcBef>
              <a:buFont typeface="Wingdings" panose="05000000000000000000" pitchFamily="2" charset="2"/>
              <a:buChar char="§"/>
              <a:defRPr sz="2200"/>
            </a:lvl2pPr>
            <a:lvl3pPr marL="690563" indent="-282575">
              <a:spcBef>
                <a:spcPts val="600"/>
              </a:spcBef>
              <a:buFont typeface="Calibri" panose="020F0502020204030204" pitchFamily="34" charset="0"/>
              <a:buChar char="—"/>
              <a:defRPr sz="2200"/>
            </a:lvl3pPr>
            <a:lvl4pPr>
              <a:defRPr sz="2200"/>
            </a:lvl4pPr>
            <a:lvl5pPr>
              <a:defRPr sz="2200"/>
            </a:lvl5pPr>
          </a:lstStyle>
          <a:p>
            <a:pPr lvl="0"/>
            <a:r>
              <a:rPr lang="en-US"/>
              <a:t>Click to edit Master text styles</a:t>
            </a:r>
          </a:p>
        </p:txBody>
      </p:sp>
      <p:sp>
        <p:nvSpPr>
          <p:cNvPr id="7" name="Content Placeholder 4">
            <a:extLst>
              <a:ext uri="{FF2B5EF4-FFF2-40B4-BE49-F238E27FC236}">
                <a16:creationId xmlns:a16="http://schemas.microsoft.com/office/drawing/2014/main" id="{B2148383-EFD9-45D3-B240-105C468C44BD}"/>
              </a:ext>
            </a:extLst>
          </p:cNvPr>
          <p:cNvSpPr>
            <a:spLocks noGrp="1"/>
          </p:cNvSpPr>
          <p:nvPr>
            <p:ph sz="quarter" idx="15" hasCustomPrompt="1"/>
          </p:nvPr>
        </p:nvSpPr>
        <p:spPr bwMode="gray">
          <a:xfrm>
            <a:off x="453133" y="4876800"/>
            <a:ext cx="8869680" cy="1978152"/>
          </a:xfrm>
          <a:solidFill>
            <a:schemeClr val="accent5"/>
          </a:solidFill>
        </p:spPr>
        <p:txBody>
          <a:bodyPr lIns="182880" tIns="91440" rIns="182880" bIns="91440" numCol="2" spcCol="182880"/>
          <a:lstStyle>
            <a:lvl1pPr marL="514350" indent="-342900">
              <a:buClr>
                <a:schemeClr val="tx1"/>
              </a:buClr>
              <a:buFont typeface="Wingdings" panose="05000000000000000000" pitchFamily="2" charset="2"/>
              <a:buChar char="§"/>
              <a:defRPr sz="2000" b="0"/>
            </a:lvl1pPr>
            <a:lvl2pPr marL="971550" indent="-296863">
              <a:spcBef>
                <a:spcPts val="600"/>
              </a:spcBef>
              <a:buClrTx/>
              <a:buFont typeface="Calibri" panose="020F0502020204030204" pitchFamily="34" charset="0"/>
              <a:buChar char="–"/>
              <a:defRPr sz="2000"/>
            </a:lvl2pPr>
            <a:lvl3pPr marL="914400" indent="-282575">
              <a:spcBef>
                <a:spcPts val="600"/>
              </a:spcBef>
              <a:buFont typeface="Calibri" panose="020F0502020204030204" pitchFamily="34" charset="0"/>
              <a:buChar char="—"/>
              <a:defRPr sz="2000"/>
            </a:lvl3pPr>
            <a:lvl4pPr>
              <a:defRPr sz="2200"/>
            </a:lvl4pPr>
            <a:lvl5pPr>
              <a:defRPr sz="2200"/>
            </a:lvl5pPr>
          </a:lstStyle>
          <a:p>
            <a:pPr lvl="0"/>
            <a:r>
              <a:rPr lang="en-US"/>
              <a:t>Second level</a:t>
            </a:r>
          </a:p>
          <a:p>
            <a:pPr lvl="1"/>
            <a:r>
              <a:rPr lang="en-US"/>
              <a:t>Third level</a:t>
            </a:r>
          </a:p>
        </p:txBody>
      </p:sp>
      <p:sp>
        <p:nvSpPr>
          <p:cNvPr id="6" name="Picture Placeholder 9">
            <a:extLst>
              <a:ext uri="{FF2B5EF4-FFF2-40B4-BE49-F238E27FC236}">
                <a16:creationId xmlns:a16="http://schemas.microsoft.com/office/drawing/2014/main" id="{5AABE914-95F3-437E-8BEA-D47648F5D878}"/>
              </a:ext>
            </a:extLst>
          </p:cNvPr>
          <p:cNvSpPr>
            <a:spLocks noGrp="1"/>
          </p:cNvSpPr>
          <p:nvPr>
            <p:ph type="pic" sz="quarter" idx="12"/>
          </p:nvPr>
        </p:nvSpPr>
        <p:spPr>
          <a:xfrm>
            <a:off x="9523984" y="1368552"/>
            <a:ext cx="3840480" cy="5486400"/>
          </a:xfrm>
          <a:noFill/>
        </p:spPr>
        <p:txBody>
          <a:bodyPr anchor="ctr"/>
          <a:lstStyle>
            <a:lvl1pPr marL="0" indent="0" algn="ctr">
              <a:buNone/>
              <a:defRPr/>
            </a:lvl1pPr>
          </a:lstStyle>
          <a:p>
            <a:r>
              <a:rPr lang="en-US"/>
              <a:t>Click icon to add picture</a:t>
            </a:r>
          </a:p>
        </p:txBody>
      </p:sp>
      <p:sp>
        <p:nvSpPr>
          <p:cNvPr id="3" name="Footer Placeholder 2">
            <a:extLst>
              <a:ext uri="{FF2B5EF4-FFF2-40B4-BE49-F238E27FC236}">
                <a16:creationId xmlns:a16="http://schemas.microsoft.com/office/drawing/2014/main" id="{65632F11-FDF6-4AB7-B5A6-D5B5E85C7664}"/>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41852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4229-4852-464B-817A-DC05D7616EC4}"/>
              </a:ext>
            </a:extLst>
          </p:cNvPr>
          <p:cNvSpPr>
            <a:spLocks noGrp="1"/>
          </p:cNvSpPr>
          <p:nvPr>
            <p:ph type="title"/>
          </p:nvPr>
        </p:nvSpPr>
        <p:spPr/>
        <p:txBody>
          <a:bodyPr/>
          <a:lstStyle/>
          <a:p>
            <a:r>
              <a:rPr lang="en-US"/>
              <a:t>Click to edit Master title style</a:t>
            </a:r>
          </a:p>
        </p:txBody>
      </p:sp>
      <p:sp>
        <p:nvSpPr>
          <p:cNvPr id="10" name="Picture Placeholder 21">
            <a:extLst>
              <a:ext uri="{FF2B5EF4-FFF2-40B4-BE49-F238E27FC236}">
                <a16:creationId xmlns:a16="http://schemas.microsoft.com/office/drawing/2014/main" id="{308EDE5B-A42C-40BF-BAAD-E36301EC9B4F}"/>
              </a:ext>
            </a:extLst>
          </p:cNvPr>
          <p:cNvSpPr>
            <a:spLocks noGrp="1"/>
          </p:cNvSpPr>
          <p:nvPr>
            <p:ph type="pic" sz="quarter" idx="14"/>
          </p:nvPr>
        </p:nvSpPr>
        <p:spPr>
          <a:xfrm>
            <a:off x="453136" y="1368552"/>
            <a:ext cx="2011680" cy="2011680"/>
          </a:xfrm>
          <a:prstGeom prst="rect">
            <a:avLst/>
          </a:prstGeom>
        </p:spPr>
        <p:txBody>
          <a:bodyPr/>
          <a:lstStyle>
            <a:lvl1pPr marL="0" indent="0">
              <a:buNone/>
              <a:defRPr/>
            </a:lvl1pPr>
          </a:lstStyle>
          <a:p>
            <a:r>
              <a:rPr lang="en-US"/>
              <a:t>Click icon to add picture</a:t>
            </a:r>
          </a:p>
        </p:txBody>
      </p:sp>
      <p:sp>
        <p:nvSpPr>
          <p:cNvPr id="11" name="Content Placeholder 18">
            <a:extLst>
              <a:ext uri="{FF2B5EF4-FFF2-40B4-BE49-F238E27FC236}">
                <a16:creationId xmlns:a16="http://schemas.microsoft.com/office/drawing/2014/main" id="{482083BD-B86D-44EE-BE4F-CB5A1B131B66}"/>
              </a:ext>
            </a:extLst>
          </p:cNvPr>
          <p:cNvSpPr>
            <a:spLocks noGrp="1"/>
          </p:cNvSpPr>
          <p:nvPr>
            <p:ph sz="quarter" idx="21"/>
          </p:nvPr>
        </p:nvSpPr>
        <p:spPr bwMode="gray">
          <a:xfrm>
            <a:off x="2469386" y="1368552"/>
            <a:ext cx="4297680" cy="2011680"/>
          </a:xfrm>
        </p:spPr>
        <p:txBody>
          <a:bodyPr lIns="201168" tIns="137160" rIns="45720" bIns="45720"/>
          <a:lstStyle>
            <a:lvl1pPr marL="0" indent="0">
              <a:spcAft>
                <a:spcPts val="0"/>
              </a:spcAft>
              <a:buNone/>
              <a:defRPr sz="2200" b="1" baseline="0">
                <a:solidFill>
                  <a:schemeClr val="accent2"/>
                </a:solidFill>
                <a:latin typeface="+mn-lt"/>
              </a:defRPr>
            </a:lvl1pPr>
            <a:lvl2pPr marL="0" indent="0">
              <a:spcAft>
                <a:spcPts val="0"/>
              </a:spcAft>
              <a:buNone/>
              <a:defRPr sz="2000" b="1" baseline="0">
                <a:solidFill>
                  <a:schemeClr val="tx1"/>
                </a:solidFill>
                <a:latin typeface="+mn-lt"/>
              </a:defRPr>
            </a:lvl2pPr>
            <a:lvl3pPr marL="0" indent="0">
              <a:spcBef>
                <a:spcPts val="600"/>
              </a:spcBef>
              <a:spcAft>
                <a:spcPts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4" name="Rectangle 24">
            <a:extLst>
              <a:ext uri="{FF2B5EF4-FFF2-40B4-BE49-F238E27FC236}">
                <a16:creationId xmlns:a16="http://schemas.microsoft.com/office/drawing/2014/main" id="{727FEECD-F2A5-4272-B531-A932E57941AC}"/>
              </a:ext>
            </a:extLst>
          </p:cNvPr>
          <p:cNvSpPr>
            <a:spLocks noChangeArrowheads="1"/>
          </p:cNvSpPr>
          <p:nvPr userDrawn="1"/>
        </p:nvSpPr>
        <p:spPr bwMode="ltGray">
          <a:xfrm>
            <a:off x="6872224" y="1368552"/>
            <a:ext cx="6492240" cy="2011680"/>
          </a:xfrm>
          <a:prstGeom prst="rect">
            <a:avLst/>
          </a:prstGeom>
          <a:solidFill>
            <a:schemeClr val="accent2"/>
          </a:solidFill>
          <a:ln>
            <a:noFill/>
          </a:ln>
        </p:spPr>
        <p:txBody>
          <a:bodyPr lIns="137161" tIns="137161" rIns="137161" bIns="137161"/>
          <a:lstStyle>
            <a:lvl1pPr marL="111125" indent="-111125" defTabSz="1017588" eaLnBrk="0" hangingPunct="0">
              <a:lnSpc>
                <a:spcPts val="2200"/>
              </a:lnSpc>
              <a:spcAft>
                <a:spcPct val="50000"/>
              </a:spcAft>
              <a:buClr>
                <a:schemeClr val="tx2"/>
              </a:buClr>
              <a:buFont typeface="Wingdings" pitchFamily="2" charset="2"/>
              <a:defRPr sz="2000" b="1">
                <a:solidFill>
                  <a:srgbClr val="00A5E0"/>
                </a:solidFill>
                <a:latin typeface="Arial" charset="0"/>
                <a:ea typeface="ヒラギノ角ゴ Pro W3" charset="-128"/>
              </a:defRPr>
            </a:lvl1pPr>
            <a:lvl2pPr marL="742950" indent="-285750" defTabSz="1017588" eaLnBrk="0" hangingPunct="0">
              <a:spcAft>
                <a:spcPct val="50000"/>
              </a:spcAft>
              <a:buClr>
                <a:srgbClr val="215C6E"/>
              </a:buClr>
              <a:buFont typeface="Arial" charset="0"/>
              <a:buChar char="–"/>
              <a:defRPr sz="1600">
                <a:solidFill>
                  <a:schemeClr val="tx1"/>
                </a:solidFill>
                <a:latin typeface="Arial" charset="0"/>
                <a:ea typeface="ヒラギノ角ゴ Pro W3" charset="-128"/>
              </a:defRPr>
            </a:lvl2pPr>
            <a:lvl3pPr marL="1143000" indent="-228600" defTabSz="1017588" eaLnBrk="0" hangingPunct="0">
              <a:spcAft>
                <a:spcPts val="963"/>
              </a:spcAft>
              <a:buClr>
                <a:schemeClr val="tx2"/>
              </a:buClr>
              <a:buFont typeface="Wingdings" pitchFamily="2" charset="2"/>
              <a:buChar char="§"/>
              <a:defRPr sz="1600">
                <a:solidFill>
                  <a:schemeClr val="tx1"/>
                </a:solidFill>
                <a:latin typeface="Arial" charset="0"/>
                <a:ea typeface="MS PGothic" pitchFamily="34" charset="-128"/>
              </a:defRPr>
            </a:lvl3pPr>
            <a:lvl4pPr marL="1600200" indent="-228600" defTabSz="1017588" eaLnBrk="0" hangingPunct="0">
              <a:spcAft>
                <a:spcPct val="50000"/>
              </a:spcAft>
              <a:buClr>
                <a:srgbClr val="F2B623"/>
              </a:buClr>
              <a:buFont typeface="Wingdings" pitchFamily="2" charset="2"/>
              <a:buChar char="§"/>
              <a:defRPr sz="1600">
                <a:solidFill>
                  <a:schemeClr val="tx1"/>
                </a:solidFill>
                <a:latin typeface="Arial" charset="0"/>
                <a:ea typeface="MS PGothic" pitchFamily="34" charset="-128"/>
              </a:defRPr>
            </a:lvl4pPr>
            <a:lvl5pPr marL="2057400" indent="-228600" defTabSz="1017588" eaLnBrk="0" hangingPunct="0">
              <a:spcAft>
                <a:spcPct val="50000"/>
              </a:spcAft>
              <a:buClr>
                <a:schemeClr val="tx2"/>
              </a:buClr>
              <a:buFont typeface="Arial" charset="0"/>
              <a:buChar char="▪"/>
              <a:defRPr sz="1600">
                <a:solidFill>
                  <a:schemeClr val="tx1"/>
                </a:solidFill>
                <a:latin typeface="Arial" charset="0"/>
                <a:ea typeface="ヒラギノ角ゴ Pro W3" charset="-128"/>
              </a:defRPr>
            </a:lvl5pPr>
            <a:lvl6pPr marL="25146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6pPr>
            <a:lvl7pPr marL="29718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7pPr>
            <a:lvl8pPr marL="34290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8pPr>
            <a:lvl9pPr marL="38862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9pPr>
          </a:lstStyle>
          <a:p>
            <a:pPr eaLnBrk="1" hangingPunct="1">
              <a:lnSpc>
                <a:spcPct val="100000"/>
              </a:lnSpc>
              <a:spcBef>
                <a:spcPts val="0"/>
              </a:spcBef>
              <a:spcAft>
                <a:spcPts val="0"/>
              </a:spcAft>
              <a:buClr>
                <a:schemeClr val="bg1"/>
              </a:buClr>
              <a:buFontTx/>
              <a:buNone/>
            </a:pPr>
            <a:r>
              <a:rPr lang="en-US" altLang="en-US" sz="2000" baseline="0">
                <a:solidFill>
                  <a:schemeClr val="bg1"/>
                </a:solidFill>
                <a:latin typeface="+mn-lt"/>
                <a:ea typeface="MS PGothic" pitchFamily="34" charset="-128"/>
              </a:rPr>
              <a:t>Education</a:t>
            </a:r>
          </a:p>
        </p:txBody>
      </p:sp>
      <p:sp>
        <p:nvSpPr>
          <p:cNvPr id="9" name="Content Placeholder 14">
            <a:extLst>
              <a:ext uri="{FF2B5EF4-FFF2-40B4-BE49-F238E27FC236}">
                <a16:creationId xmlns:a16="http://schemas.microsoft.com/office/drawing/2014/main" id="{7D6C6898-B273-4240-A590-E0FD5AAC908F}"/>
              </a:ext>
            </a:extLst>
          </p:cNvPr>
          <p:cNvSpPr>
            <a:spLocks noGrp="1"/>
          </p:cNvSpPr>
          <p:nvPr>
            <p:ph sz="quarter" idx="12" hasCustomPrompt="1"/>
          </p:nvPr>
        </p:nvSpPr>
        <p:spPr bwMode="ltGray">
          <a:xfrm>
            <a:off x="6872224" y="1878935"/>
            <a:ext cx="6492240" cy="1501297"/>
          </a:xfrm>
          <a:noFill/>
        </p:spPr>
        <p:txBody>
          <a:bodyPr lIns="274320" bIns="137160"/>
          <a:lstStyle>
            <a:lvl1pPr marL="174625" indent="-174625">
              <a:lnSpc>
                <a:spcPct val="100000"/>
              </a:lnSpc>
              <a:spcBef>
                <a:spcPts val="600"/>
              </a:spcBef>
              <a:spcAft>
                <a:spcPts val="0"/>
              </a:spcAft>
              <a:buClr>
                <a:schemeClr val="bg1"/>
              </a:buClr>
              <a:defRPr sz="1600" b="1" baseline="0">
                <a:solidFill>
                  <a:schemeClr val="bg1"/>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9D62FCF4-D717-4AE6-BFC5-AA2A7A5ADA25}"/>
              </a:ext>
            </a:extLst>
          </p:cNvPr>
          <p:cNvSpPr/>
          <p:nvPr userDrawn="1"/>
        </p:nvSpPr>
        <p:spPr bwMode="ltGray">
          <a:xfrm>
            <a:off x="453136" y="3656089"/>
            <a:ext cx="12911328"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8" name="Content Placeholder 10">
            <a:extLst>
              <a:ext uri="{FF2B5EF4-FFF2-40B4-BE49-F238E27FC236}">
                <a16:creationId xmlns:a16="http://schemas.microsoft.com/office/drawing/2014/main" id="{1B409EAD-6130-463B-AF05-5D5CF251D3EE}"/>
              </a:ext>
            </a:extLst>
          </p:cNvPr>
          <p:cNvSpPr>
            <a:spLocks noGrp="1"/>
          </p:cNvSpPr>
          <p:nvPr>
            <p:ph sz="quarter" idx="11"/>
          </p:nvPr>
        </p:nvSpPr>
        <p:spPr>
          <a:xfrm>
            <a:off x="453136" y="4114800"/>
            <a:ext cx="12911328" cy="2743200"/>
          </a:xfrm>
        </p:spPr>
        <p:txBody>
          <a:bodyPr lIns="137160" tIns="0" rIns="137160" bIns="0" numCol="2"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AAF12D15-6E35-4E18-B2AC-906E0AE4494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428815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p:cNvSpPr>
          <p:nvPr>
            <p:ph type="pic" sz="quarter" idx="14"/>
          </p:nvPr>
        </p:nvSpPr>
        <p:spPr>
          <a:xfrm>
            <a:off x="453136"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2474332" y="1371600"/>
            <a:ext cx="4292736" cy="2008503"/>
          </a:xfrm>
        </p:spPr>
        <p:txBody>
          <a:bodyPr lIns="201168" tIns="137160" rIns="45720" bIns="45720"/>
          <a:lstStyle>
            <a:lvl1pPr marL="0" indent="0">
              <a:spcAft>
                <a:spcPts val="0"/>
              </a:spcAft>
              <a:buNone/>
              <a:defRPr sz="2200" b="1" baseline="0">
                <a:solidFill>
                  <a:schemeClr val="accent2"/>
                </a:solidFill>
                <a:latin typeface="+mn-lt"/>
              </a:defRPr>
            </a:lvl1pPr>
            <a:lvl2pPr marL="0" indent="0">
              <a:spcAft>
                <a:spcPts val="0"/>
              </a:spcAft>
              <a:buNone/>
              <a:defRPr sz="2000" b="1" baseline="0">
                <a:solidFill>
                  <a:schemeClr val="tx1"/>
                </a:solidFill>
                <a:latin typeface="+mn-lt"/>
              </a:defRPr>
            </a:lvl2pPr>
            <a:lvl3pPr marL="0" indent="0">
              <a:spcBef>
                <a:spcPts val="600"/>
              </a:spcBef>
              <a:spcAft>
                <a:spcPts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857F3C0D-1D62-4855-A103-542EE59AA20B}"/>
              </a:ext>
            </a:extLst>
          </p:cNvPr>
          <p:cNvSpPr/>
          <p:nvPr userDrawn="1"/>
        </p:nvSpPr>
        <p:spPr bwMode="ltGray">
          <a:xfrm>
            <a:off x="453136" y="3656089"/>
            <a:ext cx="6309360"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4114800"/>
            <a:ext cx="6309360" cy="2743200"/>
          </a:xfrm>
        </p:spPr>
        <p:txBody>
          <a:bodyPr lIns="137160" tIns="0" rIns="137160" bIns="0" numCol="2"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10" name="Picture Placeholder 21">
            <a:extLst>
              <a:ext uri="{FF2B5EF4-FFF2-40B4-BE49-F238E27FC236}">
                <a16:creationId xmlns:a16="http://schemas.microsoft.com/office/drawing/2014/main" id="{934DC906-D9EB-49B6-BC63-B90E8C7C74AE}"/>
              </a:ext>
            </a:extLst>
          </p:cNvPr>
          <p:cNvSpPr>
            <a:spLocks noGrp="1"/>
          </p:cNvSpPr>
          <p:nvPr>
            <p:ph type="pic" sz="quarter" idx="23"/>
          </p:nvPr>
        </p:nvSpPr>
        <p:spPr>
          <a:xfrm>
            <a:off x="7055104"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11" name="Content Placeholder 18">
            <a:extLst>
              <a:ext uri="{FF2B5EF4-FFF2-40B4-BE49-F238E27FC236}">
                <a16:creationId xmlns:a16="http://schemas.microsoft.com/office/drawing/2014/main" id="{123A82A4-06D6-4852-95A1-88060C2408B5}"/>
              </a:ext>
            </a:extLst>
          </p:cNvPr>
          <p:cNvSpPr>
            <a:spLocks noGrp="1"/>
          </p:cNvSpPr>
          <p:nvPr>
            <p:ph sz="quarter" idx="24"/>
          </p:nvPr>
        </p:nvSpPr>
        <p:spPr bwMode="gray">
          <a:xfrm>
            <a:off x="9066784" y="1371600"/>
            <a:ext cx="4297680" cy="2008503"/>
          </a:xfrm>
        </p:spPr>
        <p:txBody>
          <a:bodyPr lIns="201168" tIns="137160" rIns="45720" bIns="45720"/>
          <a:lstStyle>
            <a:lvl1pPr marL="0" indent="0">
              <a:spcAft>
                <a:spcPts val="0"/>
              </a:spcAft>
              <a:buNone/>
              <a:defRPr sz="2200" b="1" baseline="0">
                <a:solidFill>
                  <a:schemeClr val="accent2"/>
                </a:solidFill>
                <a:latin typeface="+mn-lt"/>
              </a:defRPr>
            </a:lvl1pPr>
            <a:lvl2pPr marL="0" indent="0">
              <a:spcAft>
                <a:spcPts val="600"/>
              </a:spcAft>
              <a:buNone/>
              <a:defRPr lang="en-US" sz="2000" b="1" baseline="0" dirty="0">
                <a:solidFill>
                  <a:schemeClr val="tx1"/>
                </a:solidFill>
                <a:latin typeface="+mn-lt"/>
              </a:defRPr>
            </a:lvl2pPr>
            <a:lvl3pPr marL="0" indent="0">
              <a:spcAft>
                <a:spcPts val="600"/>
              </a:spcAft>
              <a:buNone/>
              <a:defRPr lang="en-US" sz="2000" baseline="0" dirty="0">
                <a:solidFill>
                  <a:schemeClr val="tx1"/>
                </a:solidFill>
                <a:latin typeface="+mn-lt"/>
              </a:defRPr>
            </a:lvl3pPr>
          </a:lstStyle>
          <a:p>
            <a:pPr lvl="0"/>
            <a:r>
              <a:rPr lang="en-US"/>
              <a:t>Click to edit Master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D84ECF36-CBEF-490C-AC43-6FABB712AE65}"/>
              </a:ext>
            </a:extLst>
          </p:cNvPr>
          <p:cNvSpPr/>
          <p:nvPr userDrawn="1"/>
        </p:nvSpPr>
        <p:spPr bwMode="ltGray">
          <a:xfrm>
            <a:off x="7055104" y="3656089"/>
            <a:ext cx="6309360"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5" name="Content Placeholder 10">
            <a:extLst>
              <a:ext uri="{FF2B5EF4-FFF2-40B4-BE49-F238E27FC236}">
                <a16:creationId xmlns:a16="http://schemas.microsoft.com/office/drawing/2014/main" id="{745E0224-15EF-4893-9386-CBD10EF6A25E}"/>
              </a:ext>
            </a:extLst>
          </p:cNvPr>
          <p:cNvSpPr>
            <a:spLocks noGrp="1"/>
          </p:cNvSpPr>
          <p:nvPr>
            <p:ph sz="quarter" idx="25"/>
          </p:nvPr>
        </p:nvSpPr>
        <p:spPr>
          <a:xfrm>
            <a:off x="7055104" y="4114800"/>
            <a:ext cx="6309360" cy="2743200"/>
          </a:xfrm>
        </p:spPr>
        <p:txBody>
          <a:bodyPr lIns="137160" tIns="0" rIns="137160" bIns="0" numCol="2"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94468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3703707" y="2209798"/>
            <a:ext cx="3200400" cy="32004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hasCustomPrompt="1"/>
          </p:nvPr>
        </p:nvSpPr>
        <p:spPr bwMode="gray">
          <a:xfrm>
            <a:off x="6913494" y="2209800"/>
            <a:ext cx="5100705" cy="3200400"/>
          </a:xfrm>
        </p:spPr>
        <p:txBody>
          <a:bodyPr lIns="274320" tIns="137160" rIns="45720" bIns="137160" anchor="ctr" anchorCtr="0"/>
          <a:lstStyle>
            <a:lvl1pPr marL="0" indent="0">
              <a:spcAft>
                <a:spcPts val="0"/>
              </a:spcAft>
              <a:buNone/>
              <a:defRPr sz="2800" b="1" baseline="0">
                <a:solidFill>
                  <a:schemeClr val="accent2"/>
                </a:solidFill>
                <a:latin typeface="+mn-lt"/>
              </a:defRPr>
            </a:lvl1pPr>
            <a:lvl2pPr marL="0" indent="0">
              <a:spcAft>
                <a:spcPts val="1200"/>
              </a:spcAft>
              <a:buNone/>
              <a:defRPr sz="2600" b="1" baseline="0">
                <a:solidFill>
                  <a:schemeClr val="tx1"/>
                </a:solidFill>
                <a:latin typeface="+mn-lt"/>
              </a:defRPr>
            </a:lvl2pPr>
            <a:lvl3pPr marL="0" indent="0">
              <a:spcAft>
                <a:spcPts val="600"/>
              </a:spcAft>
              <a:buNone/>
              <a:defRPr sz="24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6A94D964-E4D6-4C7C-99E9-3D7A3C3B2455}"/>
              </a:ext>
            </a:extLst>
          </p:cNvPr>
          <p:cNvSpPr>
            <a:spLocks noGrp="1"/>
          </p:cNvSpPr>
          <p:nvPr>
            <p:ph type="ftr" sz="quarter" idx="22"/>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51681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2616969" y="1447800"/>
            <a:ext cx="2743200" cy="27432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2616970"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8060267" y="1447800"/>
            <a:ext cx="2743200" cy="274320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8060267"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E852F8D9-B7CA-4E99-BCE5-0D9B725EDB28}"/>
              </a:ext>
            </a:extLst>
          </p:cNvPr>
          <p:cNvSpPr>
            <a:spLocks noGrp="1"/>
          </p:cNvSpPr>
          <p:nvPr>
            <p:ph type="ftr" sz="quarter" idx="24"/>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68131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no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47E1DF-9BDB-4039-A07F-74800A71C1C5}"/>
              </a:ext>
            </a:extLst>
          </p:cNvPr>
          <p:cNvSpPr/>
          <p:nvPr userDrawn="1"/>
        </p:nvSpPr>
        <p:spPr bwMode="gray">
          <a:xfrm>
            <a:off x="0" y="4724400"/>
            <a:ext cx="13817600" cy="3048000"/>
          </a:xfrm>
          <a:prstGeom prst="rect">
            <a:avLst/>
          </a:prstGeom>
          <a:solidFill>
            <a:schemeClr val="accent6"/>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sp>
        <p:nvSpPr>
          <p:cNvPr id="11" name="Rectangle 10">
            <a:extLst>
              <a:ext uri="{FF2B5EF4-FFF2-40B4-BE49-F238E27FC236}">
                <a16:creationId xmlns:a16="http://schemas.microsoft.com/office/drawing/2014/main" id="{1177B5FE-E347-4F82-8A69-45C7B59D6F0F}"/>
              </a:ext>
            </a:extLst>
          </p:cNvPr>
          <p:cNvSpPr/>
          <p:nvPr userDrawn="1"/>
        </p:nvSpPr>
        <p:spPr bwMode="ltGray">
          <a:xfrm>
            <a:off x="0" y="4648200"/>
            <a:ext cx="13817600" cy="228600"/>
          </a:xfrm>
          <a:prstGeom prst="rect">
            <a:avLst/>
          </a:prstGeom>
          <a:solidFill>
            <a:schemeClr val="accent1"/>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
        <p:nvSpPr>
          <p:cNvPr id="4" name="Title 3">
            <a:extLst>
              <a:ext uri="{FF2B5EF4-FFF2-40B4-BE49-F238E27FC236}">
                <a16:creationId xmlns:a16="http://schemas.microsoft.com/office/drawing/2014/main" id="{D9B0BA5D-2B56-4EA3-8A08-BD36132AB785}"/>
              </a:ext>
            </a:extLst>
          </p:cNvPr>
          <p:cNvSpPr>
            <a:spLocks noGrp="1"/>
          </p:cNvSpPr>
          <p:nvPr>
            <p:ph type="title"/>
          </p:nvPr>
        </p:nvSpPr>
        <p:spPr>
          <a:xfrm>
            <a:off x="704050" y="3466010"/>
            <a:ext cx="12409501" cy="841512"/>
          </a:xfrm>
        </p:spPr>
        <p:txBody>
          <a:bodyPr anchor="b" anchorCtr="0">
            <a:noAutofit/>
          </a:bodyPr>
          <a:lstStyle>
            <a:lvl1pPr>
              <a:defRPr sz="4000">
                <a:solidFill>
                  <a:schemeClr val="tx1"/>
                </a:solidFill>
              </a:defRPr>
            </a:lvl1pPr>
          </a:lstStyle>
          <a:p>
            <a:r>
              <a:rPr lang="en-US"/>
              <a:t>Click to edit Master title style</a:t>
            </a:r>
          </a:p>
        </p:txBody>
      </p:sp>
      <p:sp>
        <p:nvSpPr>
          <p:cNvPr id="5" name="Subtitle 2">
            <a:extLst>
              <a:ext uri="{FF2B5EF4-FFF2-40B4-BE49-F238E27FC236}">
                <a16:creationId xmlns:a16="http://schemas.microsoft.com/office/drawing/2014/main" id="{C0277525-C08C-4E91-8647-DB2D976DEC62}"/>
              </a:ext>
            </a:extLst>
          </p:cNvPr>
          <p:cNvSpPr>
            <a:spLocks noGrp="1"/>
          </p:cNvSpPr>
          <p:nvPr>
            <p:ph type="subTitle" idx="1" hasCustomPrompt="1"/>
          </p:nvPr>
        </p:nvSpPr>
        <p:spPr>
          <a:xfrm>
            <a:off x="704050" y="5212080"/>
            <a:ext cx="12409501" cy="1801368"/>
          </a:xfrm>
        </p:spPr>
        <p:txBody>
          <a:bodyPr>
            <a:normAutofit/>
          </a:bodyPr>
          <a:lstStyle>
            <a:lvl1pPr marL="0" indent="0" algn="l">
              <a:buNone/>
              <a:defRPr sz="2800" b="1">
                <a:solidFill>
                  <a:schemeClr val="accent2"/>
                </a:solidFill>
              </a:defRPr>
            </a:lvl1pPr>
            <a:lvl2pPr marL="0" indent="0" algn="l">
              <a:spcBef>
                <a:spcPts val="1200"/>
              </a:spcBef>
              <a:buNone/>
              <a:defRPr sz="2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&lt;date&gt;</a:t>
            </a:r>
          </a:p>
          <a:p>
            <a:pPr lvl="1"/>
            <a:r>
              <a:rPr lang="en-US"/>
              <a:t>&lt;presenter&gt;</a:t>
            </a:r>
          </a:p>
        </p:txBody>
      </p:sp>
    </p:spTree>
    <p:extLst>
      <p:ext uri="{BB962C8B-B14F-4D97-AF65-F5344CB8AC3E}">
        <p14:creationId xmlns:p14="http://schemas.microsoft.com/office/powerpoint/2010/main" val="3826914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6" y="1447800"/>
            <a:ext cx="2743200" cy="27432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453136"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4919903" y="1447800"/>
            <a:ext cx="2743200" cy="274320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4919903"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9386670" y="1447800"/>
            <a:ext cx="2743200" cy="2743200"/>
          </a:xfrm>
          <a:prstGeom prst="rect">
            <a:avLst/>
          </a:prstGeom>
        </p:spPr>
        <p:txBody>
          <a:bodyPr/>
          <a:lstStyle>
            <a:lvl1pPr marL="0" indent="0">
              <a:buNone/>
              <a:defRPr/>
            </a:lvl1pPr>
          </a:lstStyle>
          <a:p>
            <a:r>
              <a:rPr lang="en-US"/>
              <a:t>Click icon to add picture</a:t>
            </a:r>
          </a:p>
        </p:txBody>
      </p:sp>
      <p:sp>
        <p:nvSpPr>
          <p:cNvPr id="11" name="Content Placeholder 18"/>
          <p:cNvSpPr>
            <a:spLocks noGrp="1"/>
          </p:cNvSpPr>
          <p:nvPr>
            <p:ph sz="quarter" idx="25"/>
          </p:nvPr>
        </p:nvSpPr>
        <p:spPr bwMode="gray">
          <a:xfrm>
            <a:off x="9386670"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450CCDD-1142-458E-87BF-37E4C24715D1}"/>
              </a:ext>
            </a:extLst>
          </p:cNvPr>
          <p:cNvSpPr>
            <a:spLocks noGrp="1"/>
          </p:cNvSpPr>
          <p:nvPr>
            <p:ph type="ftr" sz="quarter" idx="26"/>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109930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6" y="1447800"/>
            <a:ext cx="2560320" cy="256032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453136"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3799443" y="1447800"/>
            <a:ext cx="2560320" cy="256032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3799443"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7141178" y="1447800"/>
            <a:ext cx="2560320" cy="2560320"/>
          </a:xfrm>
          <a:prstGeom prst="rect">
            <a:avLst/>
          </a:prstGeom>
        </p:spPr>
        <p:txBody>
          <a:bodyPr/>
          <a:lstStyle>
            <a:lvl1pPr marL="0" indent="0">
              <a:buNone/>
              <a:defRPr/>
            </a:lvl1pPr>
          </a:lstStyle>
          <a:p>
            <a:r>
              <a:rPr lang="en-US"/>
              <a:t>Click icon to add picture</a:t>
            </a:r>
          </a:p>
        </p:txBody>
      </p:sp>
      <p:sp>
        <p:nvSpPr>
          <p:cNvPr id="11" name="Content Placeholder 18"/>
          <p:cNvSpPr>
            <a:spLocks noGrp="1"/>
          </p:cNvSpPr>
          <p:nvPr>
            <p:ph sz="quarter" idx="25"/>
          </p:nvPr>
        </p:nvSpPr>
        <p:spPr bwMode="gray">
          <a:xfrm>
            <a:off x="7141178"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2" name="Picture Placeholder 21"/>
          <p:cNvSpPr>
            <a:spLocks noGrp="1"/>
          </p:cNvSpPr>
          <p:nvPr>
            <p:ph type="pic" sz="quarter" idx="26"/>
          </p:nvPr>
        </p:nvSpPr>
        <p:spPr>
          <a:xfrm>
            <a:off x="10487485" y="1447800"/>
            <a:ext cx="2560320" cy="2560320"/>
          </a:xfrm>
          <a:prstGeom prst="rect">
            <a:avLst/>
          </a:prstGeom>
        </p:spPr>
        <p:txBody>
          <a:bodyPr/>
          <a:lstStyle>
            <a:lvl1pPr marL="0" indent="0">
              <a:buNone/>
              <a:defRPr/>
            </a:lvl1pPr>
          </a:lstStyle>
          <a:p>
            <a:r>
              <a:rPr lang="en-US"/>
              <a:t>Click icon to add picture</a:t>
            </a:r>
          </a:p>
        </p:txBody>
      </p:sp>
      <p:sp>
        <p:nvSpPr>
          <p:cNvPr id="14" name="Content Placeholder 18"/>
          <p:cNvSpPr>
            <a:spLocks noGrp="1"/>
          </p:cNvSpPr>
          <p:nvPr>
            <p:ph sz="quarter" idx="27"/>
          </p:nvPr>
        </p:nvSpPr>
        <p:spPr bwMode="gray">
          <a:xfrm>
            <a:off x="10487485"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CD547B3D-E3D1-4093-9712-5143D7E96410}"/>
              </a:ext>
            </a:extLst>
          </p:cNvPr>
          <p:cNvSpPr>
            <a:spLocks noGrp="1"/>
          </p:cNvSpPr>
          <p:nvPr>
            <p:ph type="ftr" sz="quarter" idx="28"/>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127389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4A353506-6558-49A7-A307-CC613FA93100}"/>
              </a:ext>
            </a:extLst>
          </p:cNvPr>
          <p:cNvSpPr/>
          <p:nvPr userDrawn="1"/>
        </p:nvSpPr>
        <p:spPr bwMode="gray">
          <a:xfrm>
            <a:off x="594360"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1" name="Text Placeholder 7">
            <a:extLst>
              <a:ext uri="{FF2B5EF4-FFF2-40B4-BE49-F238E27FC236}">
                <a16:creationId xmlns:a16="http://schemas.microsoft.com/office/drawing/2014/main" id="{FE1F0C4F-9961-4818-89E9-92810AB92193}"/>
              </a:ext>
            </a:extLst>
          </p:cNvPr>
          <p:cNvSpPr>
            <a:spLocks noGrp="1"/>
          </p:cNvSpPr>
          <p:nvPr>
            <p:ph type="body" sz="quarter" idx="15"/>
          </p:nvPr>
        </p:nvSpPr>
        <p:spPr bwMode="gray">
          <a:xfrm>
            <a:off x="594360"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8" name="Content Placeholder 5">
            <a:extLst>
              <a:ext uri="{FF2B5EF4-FFF2-40B4-BE49-F238E27FC236}">
                <a16:creationId xmlns:a16="http://schemas.microsoft.com/office/drawing/2014/main" id="{D35B2873-1B27-4FCE-9C5F-B31AB7C8DE81}"/>
              </a:ext>
            </a:extLst>
          </p:cNvPr>
          <p:cNvSpPr>
            <a:spLocks noGrp="1"/>
          </p:cNvSpPr>
          <p:nvPr>
            <p:ph sz="quarter" idx="11" hasCustomPrompt="1"/>
          </p:nvPr>
        </p:nvSpPr>
        <p:spPr bwMode="gray">
          <a:xfrm>
            <a:off x="594360"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4846828"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4846828"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4846828"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7" name="Rectangle 6">
            <a:extLst>
              <a:ext uri="{FF2B5EF4-FFF2-40B4-BE49-F238E27FC236}">
                <a16:creationId xmlns:a16="http://schemas.microsoft.com/office/drawing/2014/main" id="{035ACAE2-57F2-4246-BFAA-5C74C7257BC4}"/>
              </a:ext>
            </a:extLst>
          </p:cNvPr>
          <p:cNvSpPr/>
          <p:nvPr userDrawn="1"/>
        </p:nvSpPr>
        <p:spPr bwMode="gray">
          <a:xfrm>
            <a:off x="9099296"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3" name="Text Placeholder 7">
            <a:extLst>
              <a:ext uri="{FF2B5EF4-FFF2-40B4-BE49-F238E27FC236}">
                <a16:creationId xmlns:a16="http://schemas.microsoft.com/office/drawing/2014/main" id="{E4B61FAB-3021-4DB3-A3C2-4C4FBD871231}"/>
              </a:ext>
            </a:extLst>
          </p:cNvPr>
          <p:cNvSpPr>
            <a:spLocks noGrp="1"/>
          </p:cNvSpPr>
          <p:nvPr>
            <p:ph type="body" sz="quarter" idx="17"/>
          </p:nvPr>
        </p:nvSpPr>
        <p:spPr bwMode="gray">
          <a:xfrm>
            <a:off x="9099296" y="1579120"/>
            <a:ext cx="4123944" cy="868680"/>
          </a:xfrm>
          <a:noFill/>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10" name="Content Placeholder 5">
            <a:extLst>
              <a:ext uri="{FF2B5EF4-FFF2-40B4-BE49-F238E27FC236}">
                <a16:creationId xmlns:a16="http://schemas.microsoft.com/office/drawing/2014/main" id="{029EA381-7651-4C86-8EFE-FB76FA5A6A7B}"/>
              </a:ext>
            </a:extLst>
          </p:cNvPr>
          <p:cNvSpPr>
            <a:spLocks noGrp="1"/>
          </p:cNvSpPr>
          <p:nvPr>
            <p:ph sz="quarter" idx="13" hasCustomPrompt="1"/>
          </p:nvPr>
        </p:nvSpPr>
        <p:spPr bwMode="gray">
          <a:xfrm>
            <a:off x="9099296"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8645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4A353506-6558-49A7-A307-CC613FA93100}"/>
              </a:ext>
            </a:extLst>
          </p:cNvPr>
          <p:cNvSpPr/>
          <p:nvPr userDrawn="1"/>
        </p:nvSpPr>
        <p:spPr bwMode="gray">
          <a:xfrm>
            <a:off x="2720594"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1" name="Text Placeholder 7">
            <a:extLst>
              <a:ext uri="{FF2B5EF4-FFF2-40B4-BE49-F238E27FC236}">
                <a16:creationId xmlns:a16="http://schemas.microsoft.com/office/drawing/2014/main" id="{FE1F0C4F-9961-4818-89E9-92810AB92193}"/>
              </a:ext>
            </a:extLst>
          </p:cNvPr>
          <p:cNvSpPr>
            <a:spLocks noGrp="1"/>
          </p:cNvSpPr>
          <p:nvPr>
            <p:ph type="body" sz="quarter" idx="15"/>
          </p:nvPr>
        </p:nvSpPr>
        <p:spPr bwMode="gray">
          <a:xfrm>
            <a:off x="2720594"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8" name="Content Placeholder 5">
            <a:extLst>
              <a:ext uri="{FF2B5EF4-FFF2-40B4-BE49-F238E27FC236}">
                <a16:creationId xmlns:a16="http://schemas.microsoft.com/office/drawing/2014/main" id="{D35B2873-1B27-4FCE-9C5F-B31AB7C8DE81}"/>
              </a:ext>
            </a:extLst>
          </p:cNvPr>
          <p:cNvSpPr>
            <a:spLocks noGrp="1"/>
          </p:cNvSpPr>
          <p:nvPr>
            <p:ph sz="quarter" idx="11" hasCustomPrompt="1"/>
          </p:nvPr>
        </p:nvSpPr>
        <p:spPr bwMode="gray">
          <a:xfrm>
            <a:off x="2720594"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6973062"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6973062"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6973062"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930709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4846828"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4846828"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4846828"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731733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gray">
          <a:xfrm>
            <a:off x="0" y="0"/>
            <a:ext cx="13816584" cy="1399592"/>
          </a:xfrm>
          <a:prstGeom prst="rect">
            <a:avLst/>
          </a:prstGeom>
          <a:solidFill>
            <a:schemeClr val="bg1"/>
          </a:solidFill>
          <a:ln>
            <a:noFill/>
          </a:ln>
          <a:effectLst/>
        </p:spPr>
        <p:txBody>
          <a:bodyPr lIns="182880" tIns="91440" rIns="182880" bIns="91440" rtlCol="0" anchor="ctr" anchorCtr="0">
            <a:noAutofit/>
          </a:bodyPr>
          <a:lstStyle/>
          <a:p>
            <a:pPr algn="ctr" eaLnBrk="1" hangingPunct="1">
              <a:lnSpc>
                <a:spcPct val="125000"/>
              </a:lnSpc>
            </a:pPr>
            <a:endParaRPr lang="en-US" sz="1600" b="1">
              <a:solidFill>
                <a:schemeClr val="bg1"/>
              </a:solidFill>
            </a:endParaRPr>
          </a:p>
        </p:txBody>
      </p:sp>
      <p:grpSp>
        <p:nvGrpSpPr>
          <p:cNvPr id="5" name="Group 4">
            <a:extLst>
              <a:ext uri="{FF2B5EF4-FFF2-40B4-BE49-F238E27FC236}">
                <a16:creationId xmlns:a16="http://schemas.microsoft.com/office/drawing/2014/main" id="{330DF987-6F1F-44AF-B34C-08239C9CE064}"/>
              </a:ext>
            </a:extLst>
          </p:cNvPr>
          <p:cNvGrpSpPr/>
          <p:nvPr userDrawn="1"/>
        </p:nvGrpSpPr>
        <p:grpSpPr bwMode="ltGray">
          <a:xfrm>
            <a:off x="4793343" y="1776322"/>
            <a:ext cx="4230914" cy="4219755"/>
            <a:chOff x="3694906" y="3135548"/>
            <a:chExt cx="2972594" cy="2964752"/>
          </a:xfrm>
        </p:grpSpPr>
        <p:grpSp>
          <p:nvGrpSpPr>
            <p:cNvPr id="6" name="Group 5">
              <a:extLst>
                <a:ext uri="{FF2B5EF4-FFF2-40B4-BE49-F238E27FC236}">
                  <a16:creationId xmlns:a16="http://schemas.microsoft.com/office/drawing/2014/main" id="{0BFAA932-6886-4C4A-A0F1-EBDD63917122}"/>
                </a:ext>
              </a:extLst>
            </p:cNvPr>
            <p:cNvGrpSpPr/>
            <p:nvPr/>
          </p:nvGrpSpPr>
          <p:grpSpPr bwMode="ltGray">
            <a:xfrm>
              <a:off x="3694906" y="3135548"/>
              <a:ext cx="1914196" cy="2305268"/>
              <a:chOff x="3509361" y="3017045"/>
              <a:chExt cx="2234515" cy="2691029"/>
            </a:xfrm>
          </p:grpSpPr>
          <p:sp>
            <p:nvSpPr>
              <p:cNvPr id="10" name="Freeform: Shape 9">
                <a:extLst>
                  <a:ext uri="{FF2B5EF4-FFF2-40B4-BE49-F238E27FC236}">
                    <a16:creationId xmlns:a16="http://schemas.microsoft.com/office/drawing/2014/main" id="{20A49628-C19B-4324-A82F-9FABF286EDA7}"/>
                  </a:ext>
                </a:extLst>
              </p:cNvPr>
              <p:cNvSpPr/>
              <p:nvPr/>
            </p:nvSpPr>
            <p:spPr bwMode="ltGray">
              <a:xfrm>
                <a:off x="3509361" y="3017045"/>
                <a:ext cx="2234515" cy="2691029"/>
              </a:xfrm>
              <a:custGeom>
                <a:avLst/>
                <a:gdLst>
                  <a:gd name="connsiteX0" fmla="*/ 1189579 w 2234514"/>
                  <a:gd name="connsiteY0" fmla="*/ 2029324 h 2691029"/>
                  <a:gd name="connsiteX1" fmla="*/ 1052865 w 2234514"/>
                  <a:gd name="connsiteY1" fmla="*/ 2029324 h 2691029"/>
                  <a:gd name="connsiteX2" fmla="*/ 773070 w 2234514"/>
                  <a:gd name="connsiteY2" fmla="*/ 2253977 h 2691029"/>
                  <a:gd name="connsiteX3" fmla="*/ 773070 w 2234514"/>
                  <a:gd name="connsiteY3" fmla="*/ 2029324 h 2691029"/>
                  <a:gd name="connsiteX4" fmla="*/ 484986 w 2234514"/>
                  <a:gd name="connsiteY4" fmla="*/ 2029324 h 2691029"/>
                  <a:gd name="connsiteX5" fmla="*/ 215042 w 2234514"/>
                  <a:gd name="connsiteY5" fmla="*/ 1759260 h 2691029"/>
                  <a:gd name="connsiteX6" fmla="*/ 215042 w 2234514"/>
                  <a:gd name="connsiteY6" fmla="*/ 485106 h 2691029"/>
                  <a:gd name="connsiteX7" fmla="*/ 484986 w 2234514"/>
                  <a:gd name="connsiteY7" fmla="*/ 214922 h 2691029"/>
                  <a:gd name="connsiteX8" fmla="*/ 1759260 w 2234514"/>
                  <a:gd name="connsiteY8" fmla="*/ 214922 h 2691029"/>
                  <a:gd name="connsiteX9" fmla="*/ 2029324 w 2234514"/>
                  <a:gd name="connsiteY9" fmla="*/ 485106 h 2691029"/>
                  <a:gd name="connsiteX10" fmla="*/ 2029324 w 2234514"/>
                  <a:gd name="connsiteY10" fmla="*/ 735588 h 2691029"/>
                  <a:gd name="connsiteX11" fmla="*/ 2235356 w 2234514"/>
                  <a:gd name="connsiteY11" fmla="*/ 735588 h 2691029"/>
                  <a:gd name="connsiteX12" fmla="*/ 2235356 w 2234514"/>
                  <a:gd name="connsiteY12" fmla="*/ 485106 h 2691029"/>
                  <a:gd name="connsiteX13" fmla="*/ 1759260 w 2234514"/>
                  <a:gd name="connsiteY13" fmla="*/ 9010 h 2691029"/>
                  <a:gd name="connsiteX14" fmla="*/ 484986 w 2234514"/>
                  <a:gd name="connsiteY14" fmla="*/ 9010 h 2691029"/>
                  <a:gd name="connsiteX15" fmla="*/ 9010 w 2234514"/>
                  <a:gd name="connsiteY15" fmla="*/ 485106 h 2691029"/>
                  <a:gd name="connsiteX16" fmla="*/ 9010 w 2234514"/>
                  <a:gd name="connsiteY16" fmla="*/ 1759260 h 2691029"/>
                  <a:gd name="connsiteX17" fmla="*/ 484986 w 2234514"/>
                  <a:gd name="connsiteY17" fmla="*/ 2235357 h 2691029"/>
                  <a:gd name="connsiteX18" fmla="*/ 567038 w 2234514"/>
                  <a:gd name="connsiteY18" fmla="*/ 2235357 h 2691029"/>
                  <a:gd name="connsiteX19" fmla="*/ 567038 w 2234514"/>
                  <a:gd name="connsiteY19" fmla="*/ 2316448 h 2691029"/>
                  <a:gd name="connsiteX20" fmla="*/ 567038 w 2234514"/>
                  <a:gd name="connsiteY20" fmla="*/ 2683581 h 2691029"/>
                  <a:gd name="connsiteX21" fmla="*/ 853801 w 2234514"/>
                  <a:gd name="connsiteY21" fmla="*/ 2453402 h 2691029"/>
                  <a:gd name="connsiteX22" fmla="*/ 1125427 w 2234514"/>
                  <a:gd name="connsiteY22" fmla="*/ 2235236 h 2691029"/>
                  <a:gd name="connsiteX23" fmla="*/ 1228142 w 2234514"/>
                  <a:gd name="connsiteY23" fmla="*/ 2235236 h 2691029"/>
                  <a:gd name="connsiteX24" fmla="*/ 1189579 w 2234514"/>
                  <a:gd name="connsiteY24" fmla="*/ 2053712 h 2691029"/>
                  <a:gd name="connsiteX25" fmla="*/ 1189579 w 2234514"/>
                  <a:gd name="connsiteY25" fmla="*/ 2029324 h 26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34514" h="2691029">
                    <a:moveTo>
                      <a:pt x="1189579" y="2029324"/>
                    </a:moveTo>
                    <a:lnTo>
                      <a:pt x="1052865" y="2029324"/>
                    </a:lnTo>
                    <a:lnTo>
                      <a:pt x="773070" y="2253977"/>
                    </a:lnTo>
                    <a:lnTo>
                      <a:pt x="773070" y="2029324"/>
                    </a:lnTo>
                    <a:lnTo>
                      <a:pt x="484986" y="2029324"/>
                    </a:lnTo>
                    <a:cubicBezTo>
                      <a:pt x="336138" y="2029324"/>
                      <a:pt x="215042" y="1908108"/>
                      <a:pt x="215042" y="1759260"/>
                    </a:cubicBezTo>
                    <a:lnTo>
                      <a:pt x="215042" y="485106"/>
                    </a:lnTo>
                    <a:cubicBezTo>
                      <a:pt x="215042" y="336138"/>
                      <a:pt x="336138" y="214922"/>
                      <a:pt x="484986" y="214922"/>
                    </a:cubicBezTo>
                    <a:lnTo>
                      <a:pt x="1759260" y="214922"/>
                    </a:lnTo>
                    <a:cubicBezTo>
                      <a:pt x="1908228" y="214922"/>
                      <a:pt x="2029324" y="336018"/>
                      <a:pt x="2029324" y="485106"/>
                    </a:cubicBezTo>
                    <a:lnTo>
                      <a:pt x="2029324" y="735588"/>
                    </a:lnTo>
                    <a:lnTo>
                      <a:pt x="2235356" y="735588"/>
                    </a:lnTo>
                    <a:lnTo>
                      <a:pt x="2235356" y="485106"/>
                    </a:lnTo>
                    <a:cubicBezTo>
                      <a:pt x="2235356" y="222130"/>
                      <a:pt x="2022236" y="9010"/>
                      <a:pt x="1759260" y="9010"/>
                    </a:cubicBezTo>
                    <a:lnTo>
                      <a:pt x="484986" y="9010"/>
                    </a:lnTo>
                    <a:cubicBezTo>
                      <a:pt x="222250" y="9010"/>
                      <a:pt x="9010" y="222130"/>
                      <a:pt x="9010" y="485106"/>
                    </a:cubicBezTo>
                    <a:lnTo>
                      <a:pt x="9010" y="1759260"/>
                    </a:lnTo>
                    <a:cubicBezTo>
                      <a:pt x="9010" y="2022236"/>
                      <a:pt x="222250" y="2235357"/>
                      <a:pt x="484986" y="2235357"/>
                    </a:cubicBezTo>
                    <a:lnTo>
                      <a:pt x="567038" y="2235357"/>
                    </a:lnTo>
                    <a:lnTo>
                      <a:pt x="567038" y="2316448"/>
                    </a:lnTo>
                    <a:lnTo>
                      <a:pt x="567038" y="2683581"/>
                    </a:lnTo>
                    <a:lnTo>
                      <a:pt x="853801" y="2453402"/>
                    </a:lnTo>
                    <a:lnTo>
                      <a:pt x="1125427" y="2235236"/>
                    </a:lnTo>
                    <a:lnTo>
                      <a:pt x="1228142" y="2235236"/>
                    </a:lnTo>
                    <a:cubicBezTo>
                      <a:pt x="1203514" y="2179614"/>
                      <a:pt x="1189579" y="2118345"/>
                      <a:pt x="1189579" y="2053712"/>
                    </a:cubicBezTo>
                    <a:lnTo>
                      <a:pt x="1189579" y="2029324"/>
                    </a:lnTo>
                    <a:close/>
                  </a:path>
                </a:pathLst>
              </a:custGeom>
              <a:solidFill>
                <a:schemeClr val="accent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7998EB-7607-4745-9D06-4AA25785630A}"/>
                  </a:ext>
                </a:extLst>
              </p:cNvPr>
              <p:cNvSpPr/>
              <p:nvPr/>
            </p:nvSpPr>
            <p:spPr bwMode="ltGray">
              <a:xfrm>
                <a:off x="3922592" y="3425889"/>
                <a:ext cx="852960" cy="949068"/>
              </a:xfrm>
              <a:custGeom>
                <a:avLst/>
                <a:gdLst>
                  <a:gd name="connsiteX0" fmla="*/ 398488 w 852959"/>
                  <a:gd name="connsiteY0" fmla="*/ 9010 h 949068"/>
                  <a:gd name="connsiteX1" fmla="*/ 9010 w 852959"/>
                  <a:gd name="connsiteY1" fmla="*/ 412304 h 949068"/>
                  <a:gd name="connsiteX2" fmla="*/ 405456 w 852959"/>
                  <a:gd name="connsiteY2" fmla="*/ 822566 h 949068"/>
                  <a:gd name="connsiteX3" fmla="*/ 495918 w 852959"/>
                  <a:gd name="connsiteY3" fmla="*/ 815598 h 949068"/>
                  <a:gd name="connsiteX4" fmla="*/ 675520 w 852959"/>
                  <a:gd name="connsiteY4" fmla="*/ 944263 h 949068"/>
                  <a:gd name="connsiteX5" fmla="*/ 849356 w 852959"/>
                  <a:gd name="connsiteY5" fmla="*/ 758774 h 949068"/>
                  <a:gd name="connsiteX6" fmla="*/ 849356 w 852959"/>
                  <a:gd name="connsiteY6" fmla="*/ 699668 h 949068"/>
                  <a:gd name="connsiteX7" fmla="*/ 772830 w 852959"/>
                  <a:gd name="connsiteY7" fmla="*/ 699668 h 949068"/>
                  <a:gd name="connsiteX8" fmla="*/ 772830 w 852959"/>
                  <a:gd name="connsiteY8" fmla="*/ 733306 h 949068"/>
                  <a:gd name="connsiteX9" fmla="*/ 749644 w 852959"/>
                  <a:gd name="connsiteY9" fmla="*/ 785444 h 949068"/>
                  <a:gd name="connsiteX10" fmla="*/ 698706 w 852959"/>
                  <a:gd name="connsiteY10" fmla="*/ 710119 h 949068"/>
                  <a:gd name="connsiteX11" fmla="*/ 794935 w 852959"/>
                  <a:gd name="connsiteY11" fmla="*/ 420353 h 949068"/>
                  <a:gd name="connsiteX12" fmla="*/ 398488 w 852959"/>
                  <a:gd name="connsiteY12" fmla="*/ 9010 h 949068"/>
                  <a:gd name="connsiteX13" fmla="*/ 405456 w 852959"/>
                  <a:gd name="connsiteY13" fmla="*/ 648850 h 949068"/>
                  <a:gd name="connsiteX14" fmla="*/ 327849 w 852959"/>
                  <a:gd name="connsiteY14" fmla="*/ 610647 h 949068"/>
                  <a:gd name="connsiteX15" fmla="*/ 405456 w 852959"/>
                  <a:gd name="connsiteY15" fmla="*/ 526072 h 949068"/>
                  <a:gd name="connsiteX16" fmla="*/ 466845 w 852959"/>
                  <a:gd name="connsiteY16" fmla="*/ 623382 h 949068"/>
                  <a:gd name="connsiteX17" fmla="*/ 405456 w 852959"/>
                  <a:gd name="connsiteY17" fmla="*/ 648850 h 949068"/>
                  <a:gd name="connsiteX18" fmla="*/ 535322 w 852959"/>
                  <a:gd name="connsiteY18" fmla="*/ 465764 h 949068"/>
                  <a:gd name="connsiteX19" fmla="*/ 405456 w 852959"/>
                  <a:gd name="connsiteY19" fmla="*/ 420593 h 949068"/>
                  <a:gd name="connsiteX20" fmla="*/ 268742 w 852959"/>
                  <a:gd name="connsiteY20" fmla="*/ 476216 h 949068"/>
                  <a:gd name="connsiteX21" fmla="*/ 264057 w 852959"/>
                  <a:gd name="connsiteY21" fmla="*/ 412424 h 949068"/>
                  <a:gd name="connsiteX22" fmla="*/ 397287 w 852959"/>
                  <a:gd name="connsiteY22" fmla="*/ 178281 h 949068"/>
                  <a:gd name="connsiteX23" fmla="*/ 537485 w 852959"/>
                  <a:gd name="connsiteY23" fmla="*/ 420473 h 949068"/>
                  <a:gd name="connsiteX24" fmla="*/ 535322 w 852959"/>
                  <a:gd name="connsiteY24" fmla="*/ 465764 h 94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959" h="949068">
                    <a:moveTo>
                      <a:pt x="398488" y="9010"/>
                    </a:moveTo>
                    <a:cubicBezTo>
                      <a:pt x="165546" y="9010"/>
                      <a:pt x="9010" y="175878"/>
                      <a:pt x="9010" y="412304"/>
                    </a:cubicBezTo>
                    <a:cubicBezTo>
                      <a:pt x="9010" y="685852"/>
                      <a:pt x="171313" y="822566"/>
                      <a:pt x="405456" y="822566"/>
                    </a:cubicBezTo>
                    <a:cubicBezTo>
                      <a:pt x="436691" y="822566"/>
                      <a:pt x="468047" y="820283"/>
                      <a:pt x="495918" y="815598"/>
                    </a:cubicBezTo>
                    <a:cubicBezTo>
                      <a:pt x="521387" y="883955"/>
                      <a:pt x="580493" y="944263"/>
                      <a:pt x="675520" y="944263"/>
                    </a:cubicBezTo>
                    <a:cubicBezTo>
                      <a:pt x="791451" y="944263"/>
                      <a:pt x="849356" y="861970"/>
                      <a:pt x="849356" y="758774"/>
                    </a:cubicBezTo>
                    <a:lnTo>
                      <a:pt x="849356" y="699668"/>
                    </a:lnTo>
                    <a:lnTo>
                      <a:pt x="772830" y="699668"/>
                    </a:lnTo>
                    <a:lnTo>
                      <a:pt x="772830" y="733306"/>
                    </a:lnTo>
                    <a:cubicBezTo>
                      <a:pt x="772830" y="753008"/>
                      <a:pt x="770547" y="785444"/>
                      <a:pt x="749644" y="785444"/>
                    </a:cubicBezTo>
                    <a:cubicBezTo>
                      <a:pt x="720691" y="785444"/>
                      <a:pt x="707957" y="746040"/>
                      <a:pt x="698706" y="710119"/>
                    </a:cubicBezTo>
                    <a:cubicBezTo>
                      <a:pt x="762498" y="640561"/>
                      <a:pt x="794935" y="542050"/>
                      <a:pt x="794935" y="420353"/>
                    </a:cubicBezTo>
                    <a:cubicBezTo>
                      <a:pt x="794935" y="173595"/>
                      <a:pt x="672036" y="9010"/>
                      <a:pt x="398488" y="9010"/>
                    </a:cubicBezTo>
                    <a:close/>
                    <a:moveTo>
                      <a:pt x="405456" y="648850"/>
                    </a:moveTo>
                    <a:cubicBezTo>
                      <a:pt x="377585" y="648850"/>
                      <a:pt x="351035" y="636116"/>
                      <a:pt x="327849" y="610647"/>
                    </a:cubicBezTo>
                    <a:cubicBezTo>
                      <a:pt x="344067" y="564275"/>
                      <a:pt x="367253" y="526072"/>
                      <a:pt x="405456" y="526072"/>
                    </a:cubicBezTo>
                    <a:cubicBezTo>
                      <a:pt x="444861" y="526072"/>
                      <a:pt x="458796" y="565477"/>
                      <a:pt x="466845" y="623382"/>
                    </a:cubicBezTo>
                    <a:cubicBezTo>
                      <a:pt x="448345" y="639600"/>
                      <a:pt x="427561" y="648850"/>
                      <a:pt x="405456" y="648850"/>
                    </a:cubicBezTo>
                    <a:close/>
                    <a:moveTo>
                      <a:pt x="535322" y="465764"/>
                    </a:moveTo>
                    <a:cubicBezTo>
                      <a:pt x="498201" y="439094"/>
                      <a:pt x="455312" y="420593"/>
                      <a:pt x="405456" y="420593"/>
                    </a:cubicBezTo>
                    <a:cubicBezTo>
                      <a:pt x="337099" y="420593"/>
                      <a:pt x="295292" y="448465"/>
                      <a:pt x="268742" y="476216"/>
                    </a:cubicBezTo>
                    <a:cubicBezTo>
                      <a:pt x="265258" y="456514"/>
                      <a:pt x="264057" y="435610"/>
                      <a:pt x="264057" y="412424"/>
                    </a:cubicBezTo>
                    <a:cubicBezTo>
                      <a:pt x="264057" y="276792"/>
                      <a:pt x="327849" y="177199"/>
                      <a:pt x="397287" y="178281"/>
                    </a:cubicBezTo>
                    <a:cubicBezTo>
                      <a:pt x="483064" y="178281"/>
                      <a:pt x="537485" y="287243"/>
                      <a:pt x="537485" y="420473"/>
                    </a:cubicBezTo>
                    <a:cubicBezTo>
                      <a:pt x="537605" y="436692"/>
                      <a:pt x="536404" y="451829"/>
                      <a:pt x="535322" y="465764"/>
                    </a:cubicBezTo>
                    <a:close/>
                  </a:path>
                </a:pathLst>
              </a:custGeom>
              <a:solidFill>
                <a:schemeClr val="accent1"/>
              </a:solidFill>
              <a:ln w="9525"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A32BF9BC-6140-4908-AC5F-BC939363F8E6}"/>
                </a:ext>
              </a:extLst>
            </p:cNvPr>
            <p:cNvGrpSpPr/>
            <p:nvPr/>
          </p:nvGrpSpPr>
          <p:grpSpPr bwMode="ltGray">
            <a:xfrm>
              <a:off x="4815711" y="3869404"/>
              <a:ext cx="1851789" cy="2230896"/>
              <a:chOff x="4815711" y="3869404"/>
              <a:chExt cx="1525717" cy="1838069"/>
            </a:xfrm>
            <a:solidFill>
              <a:schemeClr val="accent1"/>
            </a:solidFill>
          </p:grpSpPr>
          <p:sp>
            <p:nvSpPr>
              <p:cNvPr id="8" name="Freeform: Shape 7">
                <a:extLst>
                  <a:ext uri="{FF2B5EF4-FFF2-40B4-BE49-F238E27FC236}">
                    <a16:creationId xmlns:a16="http://schemas.microsoft.com/office/drawing/2014/main" id="{859325CD-824E-4021-A34C-1D981FF35F10}"/>
                  </a:ext>
                </a:extLst>
              </p:cNvPr>
              <p:cNvSpPr/>
              <p:nvPr/>
            </p:nvSpPr>
            <p:spPr bwMode="ltGray">
              <a:xfrm>
                <a:off x="5499160" y="4433680"/>
                <a:ext cx="144162" cy="240270"/>
              </a:xfrm>
              <a:custGeom>
                <a:avLst/>
                <a:gdLst>
                  <a:gd name="connsiteX0" fmla="*/ 9010 w 144162"/>
                  <a:gd name="connsiteY0" fmla="*/ 233663 h 240270"/>
                  <a:gd name="connsiteX1" fmla="*/ 145244 w 144162"/>
                  <a:gd name="connsiteY1" fmla="*/ 233663 h 240270"/>
                  <a:gd name="connsiteX2" fmla="*/ 76646 w 144162"/>
                  <a:gd name="connsiteY2" fmla="*/ 9010 h 240270"/>
                </a:gdLst>
                <a:ahLst/>
                <a:cxnLst>
                  <a:cxn ang="0">
                    <a:pos x="connsiteX0" y="connsiteY0"/>
                  </a:cxn>
                  <a:cxn ang="0">
                    <a:pos x="connsiteX1" y="connsiteY1"/>
                  </a:cxn>
                  <a:cxn ang="0">
                    <a:pos x="connsiteX2" y="connsiteY2"/>
                  </a:cxn>
                </a:cxnLst>
                <a:rect l="l" t="t" r="r" b="b"/>
                <a:pathLst>
                  <a:path w="144162" h="240270">
                    <a:moveTo>
                      <a:pt x="9010" y="233663"/>
                    </a:moveTo>
                    <a:lnTo>
                      <a:pt x="145244" y="233663"/>
                    </a:lnTo>
                    <a:lnTo>
                      <a:pt x="76646" y="9010"/>
                    </a:ln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807A2BE-B841-4095-BA99-A6502383526F}"/>
                  </a:ext>
                </a:extLst>
              </p:cNvPr>
              <p:cNvSpPr/>
              <p:nvPr/>
            </p:nvSpPr>
            <p:spPr bwMode="ltGray">
              <a:xfrm>
                <a:off x="4815711" y="3869404"/>
                <a:ext cx="1525717" cy="1838069"/>
              </a:xfrm>
              <a:custGeom>
                <a:avLst/>
                <a:gdLst>
                  <a:gd name="connsiteX0" fmla="*/ 1201352 w 1525716"/>
                  <a:gd name="connsiteY0" fmla="*/ 9010 h 1838069"/>
                  <a:gd name="connsiteX1" fmla="*/ 333255 w 1525716"/>
                  <a:gd name="connsiteY1" fmla="*/ 9010 h 1838069"/>
                  <a:gd name="connsiteX2" fmla="*/ 9010 w 1525716"/>
                  <a:gd name="connsiteY2" fmla="*/ 333375 h 1838069"/>
                  <a:gd name="connsiteX3" fmla="*/ 9010 w 1525716"/>
                  <a:gd name="connsiteY3" fmla="*/ 1201473 h 1838069"/>
                  <a:gd name="connsiteX4" fmla="*/ 333255 w 1525716"/>
                  <a:gd name="connsiteY4" fmla="*/ 1525838 h 1838069"/>
                  <a:gd name="connsiteX5" fmla="*/ 765141 w 1525716"/>
                  <a:gd name="connsiteY5" fmla="*/ 1525838 h 1838069"/>
                  <a:gd name="connsiteX6" fmla="*/ 950269 w 1525716"/>
                  <a:gd name="connsiteY6" fmla="*/ 1674445 h 1838069"/>
                  <a:gd name="connsiteX7" fmla="*/ 1145489 w 1525716"/>
                  <a:gd name="connsiteY7" fmla="*/ 1831222 h 1838069"/>
                  <a:gd name="connsiteX8" fmla="*/ 1145489 w 1525716"/>
                  <a:gd name="connsiteY8" fmla="*/ 1580980 h 1838069"/>
                  <a:gd name="connsiteX9" fmla="*/ 1145489 w 1525716"/>
                  <a:gd name="connsiteY9" fmla="*/ 1525718 h 1838069"/>
                  <a:gd name="connsiteX10" fmla="*/ 1201352 w 1525716"/>
                  <a:gd name="connsiteY10" fmla="*/ 1525718 h 1838069"/>
                  <a:gd name="connsiteX11" fmla="*/ 1525717 w 1525716"/>
                  <a:gd name="connsiteY11" fmla="*/ 1201352 h 1838069"/>
                  <a:gd name="connsiteX12" fmla="*/ 1525717 w 1525716"/>
                  <a:gd name="connsiteY12" fmla="*/ 333375 h 1838069"/>
                  <a:gd name="connsiteX13" fmla="*/ 1201352 w 1525716"/>
                  <a:gd name="connsiteY13" fmla="*/ 9010 h 1838069"/>
                  <a:gd name="connsiteX14" fmla="*/ 1207359 w 1525716"/>
                  <a:gd name="connsiteY14" fmla="*/ 1129752 h 1838069"/>
                  <a:gd name="connsiteX15" fmla="*/ 790250 w 1525716"/>
                  <a:gd name="connsiteY15" fmla="*/ 1129752 h 1838069"/>
                  <a:gd name="connsiteX16" fmla="*/ 790250 w 1525716"/>
                  <a:gd name="connsiteY16" fmla="*/ 993518 h 1838069"/>
                  <a:gd name="connsiteX17" fmla="*/ 889121 w 1525716"/>
                  <a:gd name="connsiteY17" fmla="*/ 993518 h 1838069"/>
                  <a:gd name="connsiteX18" fmla="*/ 867256 w 1525716"/>
                  <a:gd name="connsiteY18" fmla="*/ 922759 h 1838069"/>
                  <a:gd name="connsiteX19" fmla="*/ 654016 w 1525716"/>
                  <a:gd name="connsiteY19" fmla="*/ 922759 h 1838069"/>
                  <a:gd name="connsiteX20" fmla="*/ 632152 w 1525716"/>
                  <a:gd name="connsiteY20" fmla="*/ 993518 h 1838069"/>
                  <a:gd name="connsiteX21" fmla="*/ 713243 w 1525716"/>
                  <a:gd name="connsiteY21" fmla="*/ 993518 h 1838069"/>
                  <a:gd name="connsiteX22" fmla="*/ 713243 w 1525716"/>
                  <a:gd name="connsiteY22" fmla="*/ 1129752 h 1838069"/>
                  <a:gd name="connsiteX23" fmla="*/ 382511 w 1525716"/>
                  <a:gd name="connsiteY23" fmla="*/ 1129752 h 1838069"/>
                  <a:gd name="connsiteX24" fmla="*/ 382511 w 1525716"/>
                  <a:gd name="connsiteY24" fmla="*/ 993518 h 1838069"/>
                  <a:gd name="connsiteX25" fmla="*/ 453270 w 1525716"/>
                  <a:gd name="connsiteY25" fmla="*/ 993518 h 1838069"/>
                  <a:gd name="connsiteX26" fmla="*/ 593708 w 1525716"/>
                  <a:gd name="connsiteY26" fmla="*/ 536884 h 1838069"/>
                  <a:gd name="connsiteX27" fmla="*/ 551060 w 1525716"/>
                  <a:gd name="connsiteY27" fmla="*/ 536884 h 1838069"/>
                  <a:gd name="connsiteX28" fmla="*/ 551060 w 1525716"/>
                  <a:gd name="connsiteY28" fmla="*/ 402693 h 1838069"/>
                  <a:gd name="connsiteX29" fmla="*/ 950510 w 1525716"/>
                  <a:gd name="connsiteY29" fmla="*/ 402693 h 1838069"/>
                  <a:gd name="connsiteX30" fmla="*/ 1134677 w 1525716"/>
                  <a:gd name="connsiteY30" fmla="*/ 993518 h 1838069"/>
                  <a:gd name="connsiteX31" fmla="*/ 1207479 w 1525716"/>
                  <a:gd name="connsiteY31" fmla="*/ 993518 h 1838069"/>
                  <a:gd name="connsiteX32" fmla="*/ 1207479 w 1525716"/>
                  <a:gd name="connsiteY32" fmla="*/ 1129752 h 18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5716" h="1838069">
                    <a:moveTo>
                      <a:pt x="1201352" y="9010"/>
                    </a:moveTo>
                    <a:lnTo>
                      <a:pt x="333255" y="9010"/>
                    </a:lnTo>
                    <a:cubicBezTo>
                      <a:pt x="154254" y="9010"/>
                      <a:pt x="9010" y="154254"/>
                      <a:pt x="9010" y="333375"/>
                    </a:cubicBezTo>
                    <a:lnTo>
                      <a:pt x="9010" y="1201473"/>
                    </a:lnTo>
                    <a:cubicBezTo>
                      <a:pt x="9010" y="1380714"/>
                      <a:pt x="154254" y="1525838"/>
                      <a:pt x="333255" y="1525838"/>
                    </a:cubicBezTo>
                    <a:lnTo>
                      <a:pt x="765141" y="1525838"/>
                    </a:lnTo>
                    <a:lnTo>
                      <a:pt x="950269" y="1674445"/>
                    </a:lnTo>
                    <a:lnTo>
                      <a:pt x="1145489" y="1831222"/>
                    </a:lnTo>
                    <a:lnTo>
                      <a:pt x="1145489" y="1580980"/>
                    </a:lnTo>
                    <a:lnTo>
                      <a:pt x="1145489" y="1525718"/>
                    </a:lnTo>
                    <a:lnTo>
                      <a:pt x="1201352" y="1525718"/>
                    </a:lnTo>
                    <a:cubicBezTo>
                      <a:pt x="1380474" y="1525718"/>
                      <a:pt x="1525717" y="1380594"/>
                      <a:pt x="1525717" y="1201352"/>
                    </a:cubicBezTo>
                    <a:lnTo>
                      <a:pt x="1525717" y="333375"/>
                    </a:lnTo>
                    <a:cubicBezTo>
                      <a:pt x="1525837" y="154254"/>
                      <a:pt x="1380594" y="9010"/>
                      <a:pt x="1201352" y="9010"/>
                    </a:cubicBezTo>
                    <a:close/>
                    <a:moveTo>
                      <a:pt x="1207359" y="1129752"/>
                    </a:moveTo>
                    <a:lnTo>
                      <a:pt x="790250" y="1129752"/>
                    </a:lnTo>
                    <a:lnTo>
                      <a:pt x="790250" y="993518"/>
                    </a:lnTo>
                    <a:lnTo>
                      <a:pt x="889121" y="993518"/>
                    </a:lnTo>
                    <a:lnTo>
                      <a:pt x="867256" y="922759"/>
                    </a:lnTo>
                    <a:lnTo>
                      <a:pt x="654016" y="922759"/>
                    </a:lnTo>
                    <a:lnTo>
                      <a:pt x="632152" y="993518"/>
                    </a:lnTo>
                    <a:lnTo>
                      <a:pt x="713243" y="993518"/>
                    </a:lnTo>
                    <a:lnTo>
                      <a:pt x="713243" y="1129752"/>
                    </a:lnTo>
                    <a:lnTo>
                      <a:pt x="382511" y="1129752"/>
                    </a:lnTo>
                    <a:lnTo>
                      <a:pt x="382511" y="993518"/>
                    </a:lnTo>
                    <a:lnTo>
                      <a:pt x="453270" y="993518"/>
                    </a:lnTo>
                    <a:lnTo>
                      <a:pt x="593708" y="536884"/>
                    </a:lnTo>
                    <a:lnTo>
                      <a:pt x="551060" y="536884"/>
                    </a:lnTo>
                    <a:lnTo>
                      <a:pt x="551060" y="402693"/>
                    </a:lnTo>
                    <a:lnTo>
                      <a:pt x="950510" y="402693"/>
                    </a:lnTo>
                    <a:lnTo>
                      <a:pt x="1134677" y="993518"/>
                    </a:lnTo>
                    <a:lnTo>
                      <a:pt x="1207479" y="993518"/>
                    </a:lnTo>
                    <a:lnTo>
                      <a:pt x="1207479" y="1129752"/>
                    </a:lnTo>
                    <a:close/>
                  </a:path>
                </a:pathLst>
              </a:custGeom>
              <a:solidFill>
                <a:schemeClr val="accent2"/>
              </a:solidFill>
              <a:ln w="9525" cap="flat">
                <a:noFill/>
                <a:prstDash val="solid"/>
                <a:miter/>
              </a:ln>
            </p:spPr>
            <p:txBody>
              <a:bodyPr rtlCol="0" anchor="ctr"/>
              <a:lstStyle/>
              <a:p>
                <a:endParaRPr lang="en-US"/>
              </a:p>
            </p:txBody>
          </p:sp>
        </p:grpSp>
      </p:gr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804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AC733D-C6AB-439C-9E19-66DA4C2D6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3817600" cy="4301879"/>
          </a:xfrm>
          <a:prstGeom prst="rect">
            <a:avLst/>
          </a:prstGeom>
        </p:spPr>
      </p:pic>
      <p:pic>
        <p:nvPicPr>
          <p:cNvPr id="2" name="Picture 1">
            <a:extLst>
              <a:ext uri="{FF2B5EF4-FFF2-40B4-BE49-F238E27FC236}">
                <a16:creationId xmlns:a16="http://schemas.microsoft.com/office/drawing/2014/main" id="{5C66DAAE-117F-467A-EFDC-0C80BCD2DA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ltGray">
          <a:xfrm>
            <a:off x="12" y="0"/>
            <a:ext cx="13817569" cy="4301869"/>
          </a:xfrm>
          <a:prstGeom prst="rect">
            <a:avLst/>
          </a:prstGeom>
        </p:spPr>
      </p:pic>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
        <p:nvSpPr>
          <p:cNvPr id="5" name="Text Placeholder 4">
            <a:extLst>
              <a:ext uri="{FF2B5EF4-FFF2-40B4-BE49-F238E27FC236}">
                <a16:creationId xmlns:a16="http://schemas.microsoft.com/office/drawing/2014/main" id="{9F90457E-B525-7BA3-01CB-425B2FA650CC}"/>
              </a:ext>
            </a:extLst>
          </p:cNvPr>
          <p:cNvSpPr>
            <a:spLocks noGrp="1"/>
          </p:cNvSpPr>
          <p:nvPr>
            <p:ph type="body" sz="quarter" idx="10"/>
          </p:nvPr>
        </p:nvSpPr>
        <p:spPr>
          <a:xfrm>
            <a:off x="508000" y="4800600"/>
            <a:ext cx="12801600" cy="2514600"/>
          </a:xfrm>
        </p:spPr>
        <p:txBody>
          <a:bodyPr lIns="182880" rIns="182880" bIns="0" anchor="ctr">
            <a:normAutofit/>
          </a:bodyPr>
          <a:lstStyle>
            <a:lvl1pPr marL="0" indent="0">
              <a:spcBef>
                <a:spcPts val="0"/>
              </a:spcBef>
              <a:buNone/>
              <a:defRPr sz="4800">
                <a:latin typeface="+mj-lt"/>
              </a:defRPr>
            </a:lvl1pPr>
            <a:lvl2pPr marL="0" indent="0">
              <a:buNone/>
              <a:defRPr sz="3200" b="1">
                <a:solidFill>
                  <a:schemeClr val="accent2"/>
                </a:solidFill>
              </a:defRPr>
            </a:lvl2pPr>
            <a:lvl3pPr marL="0" indent="0">
              <a:buNone/>
              <a:defRPr sz="3200"/>
            </a:lvl3pPr>
            <a:lvl4pPr marL="136525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445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DE6D-696B-4B6E-9584-AE0C94B90476}"/>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B9A8E18F-1967-4573-8465-ABA546D1F5AB}"/>
              </a:ext>
            </a:extLst>
          </p:cNvPr>
          <p:cNvSpPr/>
          <p:nvPr userDrawn="1"/>
        </p:nvSpPr>
        <p:spPr bwMode="invGray">
          <a:xfrm>
            <a:off x="457199" y="1368552"/>
            <a:ext cx="1423101" cy="5486400"/>
          </a:xfrm>
          <a:prstGeom prst="rect">
            <a:avLst/>
          </a:prstGeom>
          <a:solidFill>
            <a:schemeClr val="accent1"/>
          </a:solidFill>
          <a:ln>
            <a:noFill/>
          </a:ln>
          <a:effectLst/>
        </p:spPr>
        <p:txBody>
          <a:bodyPr lIns="91440" tIns="91440" rIns="91440" bIns="91440" rtlCol="0" anchor="ctr" anchorCtr="0">
            <a:noAutofit/>
          </a:bodyPr>
          <a:lstStyle/>
          <a:p>
            <a:pPr algn="ctr" eaLnBrk="1" hangingPunct="1"/>
            <a:endParaRPr lang="en-US" sz="1600" b="1">
              <a:solidFill>
                <a:srgbClr val="FFFFFF"/>
              </a:solidFill>
              <a:latin typeface="Calibri"/>
            </a:endParaRPr>
          </a:p>
        </p:txBody>
      </p:sp>
      <p:sp>
        <p:nvSpPr>
          <p:cNvPr id="5" name="Text Placeholder 4">
            <a:extLst>
              <a:ext uri="{FF2B5EF4-FFF2-40B4-BE49-F238E27FC236}">
                <a16:creationId xmlns:a16="http://schemas.microsoft.com/office/drawing/2014/main" id="{C6A5E6A8-1BFE-4D45-B011-4FB9F6D8F7DA}"/>
              </a:ext>
            </a:extLst>
          </p:cNvPr>
          <p:cNvSpPr>
            <a:spLocks noGrp="1"/>
          </p:cNvSpPr>
          <p:nvPr>
            <p:ph type="body" sz="quarter" idx="11"/>
          </p:nvPr>
        </p:nvSpPr>
        <p:spPr>
          <a:xfrm>
            <a:off x="1337562" y="1368552"/>
            <a:ext cx="12026902" cy="5486400"/>
          </a:xfrm>
        </p:spPr>
        <p:txBody>
          <a:bodyPr anchor="ctr" anchorCtr="0">
            <a:normAutofit/>
          </a:bodyPr>
          <a:lstStyle>
            <a:lvl1pPr marL="628680" indent="-628680">
              <a:spcBef>
                <a:spcPts val="2400"/>
              </a:spcBef>
              <a:spcAft>
                <a:spcPts val="0"/>
              </a:spcAft>
              <a:buClr>
                <a:schemeClr val="bg1"/>
              </a:buClr>
              <a:buFont typeface="Wingdings" panose="05000000000000000000" pitchFamily="2" charset="2"/>
              <a:buChar char="n"/>
              <a:defRPr sz="2800" b="1" baseline="0">
                <a:solidFill>
                  <a:schemeClr val="accent1"/>
                </a:solidFill>
              </a:defRPr>
            </a:lvl1pPr>
            <a:lvl2pPr marL="1085901" indent="-296877">
              <a:spcBef>
                <a:spcPts val="600"/>
              </a:spcBef>
              <a:spcAft>
                <a:spcPts val="0"/>
              </a:spcAft>
              <a:buClrTx/>
              <a:buFont typeface="Calibri" panose="020F0502020204030204" pitchFamily="34" charset="0"/>
              <a:buChar char="–"/>
              <a:defRPr sz="2600" b="0" baseline="0">
                <a:solidFill>
                  <a:schemeClr val="tx1"/>
                </a:solidFill>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DDB75F41-B6D0-421F-8CC0-C98DD90066D5}"/>
              </a:ext>
            </a:extLst>
          </p:cNvPr>
          <p:cNvSpPr>
            <a:spLocks noGrp="1"/>
          </p:cNvSpPr>
          <p:nvPr>
            <p:ph type="ftr" sz="quarter" idx="10"/>
          </p:nvPr>
        </p:nvSpPr>
        <p:spPr/>
        <p:txBody>
          <a:bodyPr/>
          <a:lstStyle/>
          <a:p>
            <a:r>
              <a:rPr lang="en-US" altLang="en-US"/>
              <a:t>New Medicaid Options to Provide Housing Services: Realizing the Potential| Manatt, Phelps &amp; Phillips, LLP</a:t>
            </a:r>
          </a:p>
        </p:txBody>
      </p:sp>
    </p:spTree>
    <p:extLst>
      <p:ext uri="{BB962C8B-B14F-4D97-AF65-F5344CB8AC3E}">
        <p14:creationId xmlns:p14="http://schemas.microsoft.com/office/powerpoint/2010/main" val="232165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7BB4C9-BF70-4246-AB15-7376E12C0302}"/>
              </a:ext>
            </a:extLst>
          </p:cNvPr>
          <p:cNvSpPr/>
          <p:nvPr userDrawn="1"/>
        </p:nvSpPr>
        <p:spPr bwMode="gray">
          <a:xfrm>
            <a:off x="0" y="0"/>
            <a:ext cx="13817600" cy="1219200"/>
          </a:xfrm>
          <a:prstGeom prst="rect">
            <a:avLst/>
          </a:prstGeom>
          <a:solidFill>
            <a:schemeClr val="bg1"/>
          </a:solidFill>
          <a:ln>
            <a:noFill/>
          </a:ln>
          <a:effectLst/>
        </p:spPr>
        <p:txBody>
          <a:bodyPr lIns="182880" tIns="91440" rIns="182880" bIns="91440" rtlCol="0" anchor="ctr" anchorCtr="0">
            <a:noAutofit/>
          </a:bodyPr>
          <a:lstStyle/>
          <a:p>
            <a:pPr algn="ctr" eaLnBrk="1" hangingPunct="1"/>
            <a:endParaRPr lang="en-US" sz="2000" b="1">
              <a:solidFill>
                <a:schemeClr val="bg1"/>
              </a:solidFill>
              <a:latin typeface="+mn-lt"/>
            </a:endParaRPr>
          </a:p>
        </p:txBody>
      </p:sp>
      <p:sp>
        <p:nvSpPr>
          <p:cNvPr id="6" name="Title 1">
            <a:extLst>
              <a:ext uri="{FF2B5EF4-FFF2-40B4-BE49-F238E27FC236}">
                <a16:creationId xmlns:a16="http://schemas.microsoft.com/office/drawing/2014/main" id="{B50AE25B-982C-482F-8B27-506C0FC001D5}"/>
              </a:ext>
            </a:extLst>
          </p:cNvPr>
          <p:cNvSpPr>
            <a:spLocks noGrp="1"/>
          </p:cNvSpPr>
          <p:nvPr>
            <p:ph type="title"/>
          </p:nvPr>
        </p:nvSpPr>
        <p:spPr bwMode="ltGray">
          <a:xfrm>
            <a:off x="0" y="2548191"/>
            <a:ext cx="13817600" cy="1920240"/>
          </a:xfrm>
          <a:solidFill>
            <a:schemeClr val="accent1"/>
          </a:solidFill>
        </p:spPr>
        <p:txBody>
          <a:bodyPr lIns="457200" tIns="91440" rIns="457200" bIns="91440" anchor="ctr" anchorCtr="1">
            <a:normAutofit/>
          </a:bodyPr>
          <a:lstStyle>
            <a:lvl1pPr algn="ctr">
              <a:defRPr sz="4400" b="1" cap="none" baseline="0">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a:t>New Medicaid Options to Provide Housing Services: Realizing the Potential| Manatt, Phelps &amp; Phillips, LLP</a:t>
            </a:r>
          </a:p>
        </p:txBody>
      </p:sp>
    </p:spTree>
    <p:extLst>
      <p:ext uri="{BB962C8B-B14F-4D97-AF65-F5344CB8AC3E}">
        <p14:creationId xmlns:p14="http://schemas.microsoft.com/office/powerpoint/2010/main" val="288817438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k Blue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1"/>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282953"/>
            <a:ext cx="12911328" cy="4575047"/>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New Medicaid Options to Provide Housing Services: Realizing the Potential| Manatt, Phelps &amp; Phillips, LLP</a:t>
            </a:r>
          </a:p>
        </p:txBody>
      </p:sp>
    </p:spTree>
    <p:extLst>
      <p:ext uri="{BB962C8B-B14F-4D97-AF65-F5344CB8AC3E}">
        <p14:creationId xmlns:p14="http://schemas.microsoft.com/office/powerpoint/2010/main" val="104038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yan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7708" y="1368552"/>
            <a:ext cx="12911328" cy="914401"/>
          </a:xfrm>
          <a:solidFill>
            <a:schemeClr val="accent2"/>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9117411C-0744-491C-8A6F-F5EF10569A0C}"/>
              </a:ext>
            </a:extLst>
          </p:cNvPr>
          <p:cNvSpPr>
            <a:spLocks noGrp="1"/>
          </p:cNvSpPr>
          <p:nvPr>
            <p:ph sz="quarter" idx="15"/>
          </p:nvPr>
        </p:nvSpPr>
        <p:spPr>
          <a:xfrm>
            <a:off x="453136" y="2282953"/>
            <a:ext cx="12911328" cy="4575047"/>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E531C8C-6EEB-4B96-AE51-C07EB0CF111A}"/>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State Integration Assessment| Manatt, Phelps &amp; Phillips, LLP</a:t>
            </a:r>
          </a:p>
        </p:txBody>
      </p:sp>
    </p:spTree>
    <p:extLst>
      <p:ext uri="{BB962C8B-B14F-4D97-AF65-F5344CB8AC3E}">
        <p14:creationId xmlns:p14="http://schemas.microsoft.com/office/powerpoint/2010/main" val="392326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5E51AA-A7BA-4C1D-BE15-4DD5D7973B4B}"/>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01DCAFDD-E82F-4CC4-AEF4-F31DEDCB5034}"/>
              </a:ext>
            </a:extLst>
          </p:cNvPr>
          <p:cNvSpPr>
            <a:spLocks noGrp="1"/>
          </p:cNvSpPr>
          <p:nvPr>
            <p:ph sz="quarter" idx="11"/>
          </p:nvPr>
        </p:nvSpPr>
        <p:spPr>
          <a:xfrm>
            <a:off x="457200" y="1371600"/>
            <a:ext cx="630936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E261297-BE6D-4528-AFA4-8CDCFF7F7C13}"/>
              </a:ext>
            </a:extLst>
          </p:cNvPr>
          <p:cNvSpPr>
            <a:spLocks noGrp="1"/>
          </p:cNvSpPr>
          <p:nvPr>
            <p:ph sz="quarter" idx="12"/>
          </p:nvPr>
        </p:nvSpPr>
        <p:spPr>
          <a:xfrm>
            <a:off x="7051040" y="1371600"/>
            <a:ext cx="630936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State Integration Assessment| Manatt, Phelps &amp; Phillips, LLP</a:t>
            </a:r>
          </a:p>
        </p:txBody>
      </p:sp>
    </p:spTree>
    <p:extLst>
      <p:ext uri="{BB962C8B-B14F-4D97-AF65-F5344CB8AC3E}">
        <p14:creationId xmlns:p14="http://schemas.microsoft.com/office/powerpoint/2010/main" val="6954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mparison_fi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bwMode="ltGray">
          <a:xfrm>
            <a:off x="453135" y="1368552"/>
            <a:ext cx="6309360" cy="725488"/>
          </a:xfrm>
          <a:solidFill>
            <a:schemeClr val="accent1"/>
          </a:solidFill>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Click to edit Master text styles</a:t>
            </a:r>
          </a:p>
        </p:txBody>
      </p:sp>
      <p:sp>
        <p:nvSpPr>
          <p:cNvPr id="10" name="Content Placeholder 9">
            <a:extLst>
              <a:ext uri="{FF2B5EF4-FFF2-40B4-BE49-F238E27FC236}">
                <a16:creationId xmlns:a16="http://schemas.microsoft.com/office/drawing/2014/main" id="{340B9852-CC6A-4009-AB44-E3EA5A1E619F}"/>
              </a:ext>
            </a:extLst>
          </p:cNvPr>
          <p:cNvSpPr>
            <a:spLocks noGrp="1"/>
          </p:cNvSpPr>
          <p:nvPr>
            <p:ph sz="quarter" idx="11"/>
          </p:nvPr>
        </p:nvSpPr>
        <p:spPr bwMode="ltGray">
          <a:xfrm>
            <a:off x="453135" y="2094040"/>
            <a:ext cx="6309360" cy="4760912"/>
          </a:xfrm>
          <a:solidFill>
            <a:schemeClr val="accent4"/>
          </a:solidFill>
        </p:spPr>
        <p:txBody>
          <a:bodyPr tIns="91440"/>
          <a:lstStyle>
            <a:lvl1pPr>
              <a:buClr>
                <a:schemeClr val="tx1"/>
              </a:buClr>
              <a:defRPr/>
            </a:lvl1pPr>
            <a:lvl2pPr>
              <a:buClrTx/>
              <a:defRPr/>
            </a:lvl2pPr>
            <a:lvl3pPr>
              <a:buClr>
                <a:schemeClr val="tx1"/>
              </a:buClr>
              <a:defRPr/>
            </a:lvl3pPr>
            <a:lvl4pPr>
              <a:buClrTx/>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ltGray">
          <a:xfrm>
            <a:off x="7055107" y="1368552"/>
            <a:ext cx="6309360" cy="725488"/>
          </a:xfrm>
          <a:solidFill>
            <a:schemeClr val="accent2"/>
          </a:solidFill>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Click to edit Master text styles</a:t>
            </a:r>
          </a:p>
        </p:txBody>
      </p:sp>
      <p:sp>
        <p:nvSpPr>
          <p:cNvPr id="13" name="Content Placeholder 12">
            <a:extLst>
              <a:ext uri="{FF2B5EF4-FFF2-40B4-BE49-F238E27FC236}">
                <a16:creationId xmlns:a16="http://schemas.microsoft.com/office/drawing/2014/main" id="{812B8F26-DE75-4F9E-8993-5CDA16D48DD5}"/>
              </a:ext>
            </a:extLst>
          </p:cNvPr>
          <p:cNvSpPr>
            <a:spLocks noGrp="1"/>
          </p:cNvSpPr>
          <p:nvPr>
            <p:ph sz="quarter" idx="12"/>
          </p:nvPr>
        </p:nvSpPr>
        <p:spPr bwMode="ltGray">
          <a:xfrm>
            <a:off x="7055107" y="2094040"/>
            <a:ext cx="6309358" cy="4760912"/>
          </a:xfrm>
          <a:solidFill>
            <a:schemeClr val="accent5"/>
          </a:solidFill>
        </p:spPr>
        <p:txBody>
          <a:bodyPr tIns="91440"/>
          <a:lstStyle>
            <a:lvl1pPr>
              <a:buClr>
                <a:schemeClr val="tx1"/>
              </a:buClr>
              <a:defRPr/>
            </a:lvl1pPr>
            <a:lvl2pPr>
              <a:buClrTx/>
              <a:defRPr/>
            </a:lvl2pPr>
            <a:lvl3pPr>
              <a:buClr>
                <a:schemeClr val="tx1"/>
              </a:buClr>
              <a:defRPr/>
            </a:lvl3pPr>
            <a:lvl4pPr>
              <a:buClrTx/>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State Integration Assessment| Manatt, Phelps &amp; Phillips, LLP</a:t>
            </a:r>
          </a:p>
        </p:txBody>
      </p:sp>
    </p:spTree>
    <p:extLst>
      <p:ext uri="{BB962C8B-B14F-4D97-AF65-F5344CB8AC3E}">
        <p14:creationId xmlns:p14="http://schemas.microsoft.com/office/powerpoint/2010/main" val="56585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mparison_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bwMode="ltGray">
          <a:xfrm>
            <a:off x="453135" y="1368552"/>
            <a:ext cx="6309360" cy="722376"/>
          </a:xfrm>
          <a:solidFill>
            <a:schemeClr val="accent1"/>
          </a:solidFill>
          <a:ln>
            <a:solidFill>
              <a:schemeClr val="accent1"/>
            </a:solidFill>
          </a:ln>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Click to edit Master text styles</a:t>
            </a:r>
          </a:p>
        </p:txBody>
      </p:sp>
      <p:sp>
        <p:nvSpPr>
          <p:cNvPr id="6" name="Content Placeholder 5">
            <a:extLst>
              <a:ext uri="{FF2B5EF4-FFF2-40B4-BE49-F238E27FC236}">
                <a16:creationId xmlns:a16="http://schemas.microsoft.com/office/drawing/2014/main" id="{7943DBAE-053D-4258-A0FE-5E05FECABC2D}"/>
              </a:ext>
            </a:extLst>
          </p:cNvPr>
          <p:cNvSpPr>
            <a:spLocks noGrp="1"/>
          </p:cNvSpPr>
          <p:nvPr>
            <p:ph sz="quarter" idx="11"/>
          </p:nvPr>
        </p:nvSpPr>
        <p:spPr bwMode="ltGray">
          <a:xfrm>
            <a:off x="453135" y="2094040"/>
            <a:ext cx="6309360" cy="4760912"/>
          </a:xfrm>
          <a:ln>
            <a:solidFill>
              <a:schemeClr val="accent1"/>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ltGray">
          <a:xfrm>
            <a:off x="7055107" y="1368552"/>
            <a:ext cx="6309360" cy="725488"/>
          </a:xfrm>
          <a:solidFill>
            <a:schemeClr val="accent2"/>
          </a:solidFill>
          <a:ln>
            <a:solidFill>
              <a:schemeClr val="accent2"/>
            </a:solidFill>
          </a:ln>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Click to edit Master text styles</a:t>
            </a:r>
          </a:p>
        </p:txBody>
      </p:sp>
      <p:sp>
        <p:nvSpPr>
          <p:cNvPr id="9" name="Content Placeholder 8">
            <a:extLst>
              <a:ext uri="{FF2B5EF4-FFF2-40B4-BE49-F238E27FC236}">
                <a16:creationId xmlns:a16="http://schemas.microsoft.com/office/drawing/2014/main" id="{ABB50EAD-E6C6-482A-91D7-F0B0856BA885}"/>
              </a:ext>
            </a:extLst>
          </p:cNvPr>
          <p:cNvSpPr>
            <a:spLocks noGrp="1"/>
          </p:cNvSpPr>
          <p:nvPr>
            <p:ph sz="quarter" idx="12"/>
          </p:nvPr>
        </p:nvSpPr>
        <p:spPr bwMode="ltGray">
          <a:xfrm>
            <a:off x="7055107" y="2094040"/>
            <a:ext cx="6309358" cy="4760912"/>
          </a:xfrm>
          <a:ln>
            <a:solidFill>
              <a:schemeClr val="accent2"/>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136064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2BCD47-E662-4DCE-9E7F-76EF0F1278DC}"/>
              </a:ext>
            </a:extLst>
          </p:cNvPr>
          <p:cNvSpPr/>
          <p:nvPr userDrawn="1"/>
        </p:nvSpPr>
        <p:spPr bwMode="gray">
          <a:xfrm>
            <a:off x="0" y="0"/>
            <a:ext cx="13817600" cy="1066800"/>
          </a:xfrm>
          <a:prstGeom prst="rect">
            <a:avLst/>
          </a:prstGeom>
          <a:solidFill>
            <a:schemeClr val="accent6"/>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sp>
        <p:nvSpPr>
          <p:cNvPr id="676893" name="Rectangle 2"/>
          <p:cNvSpPr>
            <a:spLocks noGrp="1" noChangeArrowheads="1"/>
          </p:cNvSpPr>
          <p:nvPr>
            <p:ph type="title"/>
          </p:nvPr>
        </p:nvSpPr>
        <p:spPr bwMode="auto">
          <a:xfrm>
            <a:off x="453135" y="235755"/>
            <a:ext cx="12366049" cy="5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ctr" anchorCtr="0" compatLnSpc="1">
            <a:prstTxWarp prst="textNoShape">
              <a:avLst/>
            </a:prstTxWarp>
            <a:normAutofit/>
          </a:bodyPr>
          <a:lstStyle/>
          <a:p>
            <a:pPr lvl="0"/>
            <a:r>
              <a:rPr lang="en-US" altLang="en-US"/>
              <a:t>Click to edit Master title style</a:t>
            </a:r>
          </a:p>
        </p:txBody>
      </p:sp>
      <p:sp>
        <p:nvSpPr>
          <p:cNvPr id="1037" name="Text Box 13"/>
          <p:cNvSpPr txBox="1">
            <a:spLocks noChangeArrowheads="1"/>
          </p:cNvSpPr>
          <p:nvPr/>
        </p:nvSpPr>
        <p:spPr bwMode="auto">
          <a:xfrm>
            <a:off x="12907264" y="235755"/>
            <a:ext cx="457200" cy="595290"/>
          </a:xfrm>
          <a:prstGeom prst="rect">
            <a:avLst/>
          </a:prstGeom>
          <a:noFill/>
          <a:ln>
            <a:noFill/>
          </a:ln>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600">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600">
              <a:solidFill>
                <a:schemeClr val="accent3"/>
              </a:solidFill>
              <a:latin typeface="+mn-lt"/>
              <a:cs typeface="Times New Roman" pitchFamily="18" charset="0"/>
            </a:endParaRPr>
          </a:p>
        </p:txBody>
      </p:sp>
      <p:sp>
        <p:nvSpPr>
          <p:cNvPr id="676894" name="Rectangle 3"/>
          <p:cNvSpPr>
            <a:spLocks noGrp="1" noChangeArrowheads="1"/>
          </p:cNvSpPr>
          <p:nvPr>
            <p:ph type="body" idx="1"/>
          </p:nvPr>
        </p:nvSpPr>
        <p:spPr bwMode="auto">
          <a:xfrm>
            <a:off x="453136" y="1368552"/>
            <a:ext cx="1291132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6897" name="Rectangle 33"/>
          <p:cNvSpPr>
            <a:spLocks noGrp="1" noChangeArrowheads="1"/>
          </p:cNvSpPr>
          <p:nvPr>
            <p:ph type="ftr" sz="quarter" idx="3"/>
          </p:nvPr>
        </p:nvSpPr>
        <p:spPr bwMode="auto">
          <a:xfrm>
            <a:off x="453136" y="7274718"/>
            <a:ext cx="1156106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lvl1pPr>
              <a:lnSpc>
                <a:spcPct val="80000"/>
              </a:lnSpc>
              <a:spcBef>
                <a:spcPct val="10000"/>
              </a:spcBef>
              <a:spcAft>
                <a:spcPct val="10000"/>
              </a:spcAft>
              <a:defRPr sz="1200">
                <a:solidFill>
                  <a:schemeClr val="tx1"/>
                </a:solidFill>
                <a:latin typeface="+mn-lt"/>
                <a:ea typeface="ＭＳ Ｐゴシック" pitchFamily="1" charset="-128"/>
              </a:defRPr>
            </a:lvl1pPr>
          </a:lstStyle>
          <a:p>
            <a:r>
              <a:rPr lang="en-US" altLang="en-US"/>
              <a:t>State Integration Assessment| Manatt, Phelps &amp; Phillips, LLP</a:t>
            </a:r>
          </a:p>
        </p:txBody>
      </p:sp>
      <p:pic>
        <p:nvPicPr>
          <p:cNvPr id="12" name="Picture 11">
            <a:extLst>
              <a:ext uri="{FF2B5EF4-FFF2-40B4-BE49-F238E27FC236}">
                <a16:creationId xmlns:a16="http://schemas.microsoft.com/office/drawing/2014/main" id="{C750647C-8440-418E-870A-05CF10BD0AC2}"/>
              </a:ext>
            </a:extLst>
          </p:cNvPr>
          <p:cNvPicPr>
            <a:picLocks noChangeAspect="1"/>
          </p:cNvPicPr>
          <p:nvPr userDrawn="1"/>
        </p:nvPicPr>
        <p:blipFill>
          <a:blip r:embed="rId2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66450" y="7228998"/>
            <a:ext cx="1098014" cy="27432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72" r:id="rId2"/>
    <p:sldLayoutId id="2147483677" r:id="rId3"/>
    <p:sldLayoutId id="2147483658" r:id="rId4"/>
    <p:sldLayoutId id="2147483674" r:id="rId5"/>
    <p:sldLayoutId id="2147483675" r:id="rId6"/>
    <p:sldLayoutId id="2147483659" r:id="rId7"/>
    <p:sldLayoutId id="2147483660" r:id="rId8"/>
    <p:sldLayoutId id="2147483679" r:id="rId9"/>
    <p:sldLayoutId id="2147483676" r:id="rId10"/>
    <p:sldLayoutId id="2147483661" r:id="rId11"/>
    <p:sldLayoutId id="2147483670" r:id="rId12"/>
    <p:sldLayoutId id="2147483689" r:id="rId13"/>
    <p:sldLayoutId id="2147483684" r:id="rId14"/>
    <p:sldLayoutId id="2147483685" r:id="rId15"/>
    <p:sldLayoutId id="2147483678" r:id="rId16"/>
    <p:sldLayoutId id="2147483673" r:id="rId17"/>
    <p:sldLayoutId id="2147483680" r:id="rId18"/>
    <p:sldLayoutId id="2147483681" r:id="rId19"/>
    <p:sldLayoutId id="2147483682" r:id="rId20"/>
    <p:sldLayoutId id="2147483683" r:id="rId21"/>
    <p:sldLayoutId id="2147483686" r:id="rId22"/>
    <p:sldLayoutId id="2147483690" r:id="rId23"/>
    <p:sldLayoutId id="2147483691" r:id="rId24"/>
    <p:sldLayoutId id="2147483671" r:id="rId25"/>
    <p:sldLayoutId id="2147483692" r:id="rId26"/>
  </p:sldLayoutIdLst>
  <p:hf sldNum="0" hdr="0" dt="0"/>
  <p:txStyles>
    <p:titleStyle>
      <a:lvl1pPr algn="l" defTabSz="1400041" rtl="0" eaLnBrk="1" fontAlgn="base" hangingPunct="1">
        <a:spcBef>
          <a:spcPct val="0"/>
        </a:spcBef>
        <a:spcAft>
          <a:spcPct val="0"/>
        </a:spcAft>
        <a:defRPr sz="2900" b="1">
          <a:solidFill>
            <a:schemeClr val="tx1"/>
          </a:solidFill>
          <a:latin typeface="+mn-lt"/>
          <a:ea typeface="+mj-ea"/>
          <a:cs typeface="+mj-cs"/>
        </a:defRPr>
      </a:lvl1pPr>
      <a:lvl2pPr algn="l" defTabSz="1400041" rtl="0" eaLnBrk="1" fontAlgn="base" hangingPunct="1">
        <a:spcBef>
          <a:spcPct val="0"/>
        </a:spcBef>
        <a:spcAft>
          <a:spcPct val="0"/>
        </a:spcAft>
        <a:defRPr sz="3022">
          <a:solidFill>
            <a:schemeClr val="tx1"/>
          </a:solidFill>
          <a:latin typeface="Georgia" pitchFamily="18" charset="0"/>
        </a:defRPr>
      </a:lvl2pPr>
      <a:lvl3pPr algn="l" defTabSz="1400041" rtl="0" eaLnBrk="1" fontAlgn="base" hangingPunct="1">
        <a:spcBef>
          <a:spcPct val="0"/>
        </a:spcBef>
        <a:spcAft>
          <a:spcPct val="0"/>
        </a:spcAft>
        <a:defRPr sz="3022">
          <a:solidFill>
            <a:schemeClr val="tx1"/>
          </a:solidFill>
          <a:latin typeface="Georgia" pitchFamily="18" charset="0"/>
        </a:defRPr>
      </a:lvl3pPr>
      <a:lvl4pPr algn="l" defTabSz="1400041" rtl="0" eaLnBrk="1" fontAlgn="base" hangingPunct="1">
        <a:spcBef>
          <a:spcPct val="0"/>
        </a:spcBef>
        <a:spcAft>
          <a:spcPct val="0"/>
        </a:spcAft>
        <a:defRPr sz="3022">
          <a:solidFill>
            <a:schemeClr val="tx1"/>
          </a:solidFill>
          <a:latin typeface="Georgia" pitchFamily="18" charset="0"/>
        </a:defRPr>
      </a:lvl4pPr>
      <a:lvl5pPr algn="l" defTabSz="1400041" rtl="0" eaLnBrk="1" fontAlgn="base" hangingPunct="1">
        <a:spcBef>
          <a:spcPct val="0"/>
        </a:spcBef>
        <a:spcAft>
          <a:spcPct val="0"/>
        </a:spcAft>
        <a:defRPr sz="3022">
          <a:solidFill>
            <a:schemeClr val="tx1"/>
          </a:solidFill>
          <a:latin typeface="Georgia" pitchFamily="18" charset="0"/>
        </a:defRPr>
      </a:lvl5pPr>
      <a:lvl6pPr marL="628056" algn="l" defTabSz="1400041" rtl="0" eaLnBrk="1" fontAlgn="base" hangingPunct="1">
        <a:spcBef>
          <a:spcPct val="0"/>
        </a:spcBef>
        <a:spcAft>
          <a:spcPct val="0"/>
        </a:spcAft>
        <a:defRPr sz="3022">
          <a:solidFill>
            <a:schemeClr val="tx1"/>
          </a:solidFill>
          <a:latin typeface="Georgia" pitchFamily="18" charset="0"/>
        </a:defRPr>
      </a:lvl6pPr>
      <a:lvl7pPr marL="1256111" algn="l" defTabSz="1400041" rtl="0" eaLnBrk="1" fontAlgn="base" hangingPunct="1">
        <a:spcBef>
          <a:spcPct val="0"/>
        </a:spcBef>
        <a:spcAft>
          <a:spcPct val="0"/>
        </a:spcAft>
        <a:defRPr sz="3022">
          <a:solidFill>
            <a:schemeClr val="tx1"/>
          </a:solidFill>
          <a:latin typeface="Georgia" pitchFamily="18" charset="0"/>
        </a:defRPr>
      </a:lvl7pPr>
      <a:lvl8pPr marL="1884167" algn="l" defTabSz="1400041" rtl="0" eaLnBrk="1" fontAlgn="base" hangingPunct="1">
        <a:spcBef>
          <a:spcPct val="0"/>
        </a:spcBef>
        <a:spcAft>
          <a:spcPct val="0"/>
        </a:spcAft>
        <a:defRPr sz="3022">
          <a:solidFill>
            <a:schemeClr val="tx1"/>
          </a:solidFill>
          <a:latin typeface="Georgia" pitchFamily="18" charset="0"/>
        </a:defRPr>
      </a:lvl8pPr>
      <a:lvl9pPr marL="2512223" algn="l" defTabSz="1400041" rtl="0" eaLnBrk="1" fontAlgn="base" hangingPunct="1">
        <a:spcBef>
          <a:spcPct val="0"/>
        </a:spcBef>
        <a:spcAft>
          <a:spcPct val="0"/>
        </a:spcAft>
        <a:defRPr sz="3022">
          <a:solidFill>
            <a:schemeClr val="tx1"/>
          </a:solidFill>
          <a:latin typeface="Georgia" pitchFamily="18" charset="0"/>
        </a:defRPr>
      </a:lvl9pPr>
    </p:titleStyle>
    <p:body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p:bodyStyle>
    <p:otherStyle>
      <a:defPPr>
        <a:defRPr lang="en-US"/>
      </a:defPPr>
      <a:lvl1pPr marL="0" algn="l" defTabSz="1256111" rtl="0" eaLnBrk="1" latinLnBrk="0" hangingPunct="1">
        <a:defRPr sz="2473" kern="1200">
          <a:solidFill>
            <a:schemeClr val="tx1"/>
          </a:solidFill>
          <a:latin typeface="+mn-lt"/>
          <a:ea typeface="+mn-ea"/>
          <a:cs typeface="+mn-cs"/>
        </a:defRPr>
      </a:lvl1pPr>
      <a:lvl2pPr marL="628056" algn="l" defTabSz="1256111" rtl="0" eaLnBrk="1" latinLnBrk="0" hangingPunct="1">
        <a:defRPr sz="2473" kern="1200">
          <a:solidFill>
            <a:schemeClr val="tx1"/>
          </a:solidFill>
          <a:latin typeface="+mn-lt"/>
          <a:ea typeface="+mn-ea"/>
          <a:cs typeface="+mn-cs"/>
        </a:defRPr>
      </a:lvl2pPr>
      <a:lvl3pPr marL="1256111" algn="l" defTabSz="1256111" rtl="0" eaLnBrk="1" latinLnBrk="0" hangingPunct="1">
        <a:defRPr sz="2473" kern="1200">
          <a:solidFill>
            <a:schemeClr val="tx1"/>
          </a:solidFill>
          <a:latin typeface="+mn-lt"/>
          <a:ea typeface="+mn-ea"/>
          <a:cs typeface="+mn-cs"/>
        </a:defRPr>
      </a:lvl3pPr>
      <a:lvl4pPr marL="1884167" algn="l" defTabSz="1256111" rtl="0" eaLnBrk="1" latinLnBrk="0" hangingPunct="1">
        <a:defRPr sz="2473" kern="1200">
          <a:solidFill>
            <a:schemeClr val="tx1"/>
          </a:solidFill>
          <a:latin typeface="+mn-lt"/>
          <a:ea typeface="+mn-ea"/>
          <a:cs typeface="+mn-cs"/>
        </a:defRPr>
      </a:lvl4pPr>
      <a:lvl5pPr marL="2512223" algn="l" defTabSz="1256111" rtl="0" eaLnBrk="1" latinLnBrk="0" hangingPunct="1">
        <a:defRPr sz="2473" kern="1200">
          <a:solidFill>
            <a:schemeClr val="tx1"/>
          </a:solidFill>
          <a:latin typeface="+mn-lt"/>
          <a:ea typeface="+mn-ea"/>
          <a:cs typeface="+mn-cs"/>
        </a:defRPr>
      </a:lvl5pPr>
      <a:lvl6pPr marL="3140278" algn="l" defTabSz="1256111" rtl="0" eaLnBrk="1" latinLnBrk="0" hangingPunct="1">
        <a:defRPr sz="2473" kern="1200">
          <a:solidFill>
            <a:schemeClr val="tx1"/>
          </a:solidFill>
          <a:latin typeface="+mn-lt"/>
          <a:ea typeface="+mn-ea"/>
          <a:cs typeface="+mn-cs"/>
        </a:defRPr>
      </a:lvl6pPr>
      <a:lvl7pPr marL="3768334" algn="l" defTabSz="1256111" rtl="0" eaLnBrk="1" latinLnBrk="0" hangingPunct="1">
        <a:defRPr sz="2473" kern="1200">
          <a:solidFill>
            <a:schemeClr val="tx1"/>
          </a:solidFill>
          <a:latin typeface="+mn-lt"/>
          <a:ea typeface="+mn-ea"/>
          <a:cs typeface="+mn-cs"/>
        </a:defRPr>
      </a:lvl7pPr>
      <a:lvl8pPr marL="4396389" algn="l" defTabSz="1256111" rtl="0" eaLnBrk="1" latinLnBrk="0" hangingPunct="1">
        <a:defRPr sz="2473" kern="1200">
          <a:solidFill>
            <a:schemeClr val="tx1"/>
          </a:solidFill>
          <a:latin typeface="+mn-lt"/>
          <a:ea typeface="+mn-ea"/>
          <a:cs typeface="+mn-cs"/>
        </a:defRPr>
      </a:lvl8pPr>
      <a:lvl9pPr marL="5024445" algn="l" defTabSz="1256111" rtl="0" eaLnBrk="1" latinLnBrk="0" hangingPunct="1">
        <a:defRPr sz="24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hyperlink" Target="https://www.medicaid.gov/federal-policy-guidance/downloads/smd23003.pdf" TargetMode="External"/><Relationship Id="rId3" Type="http://schemas.openxmlformats.org/officeDocument/2006/relationships/image" Target="../media/image5.png"/><Relationship Id="rId7" Type="http://schemas.openxmlformats.org/officeDocument/2006/relationships/hyperlink" Target="https://journals.plos.org/plosone/article?id=10.1371/journal.pone.0281912"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s://www.aafp.org/about/policies/all/incarceration.html" TargetMode="External"/><Relationship Id="rId4" Type="http://schemas.openxmlformats.org/officeDocument/2006/relationships/image" Target="../media/image6.svg"/><Relationship Id="rId9" Type="http://schemas.openxmlformats.org/officeDocument/2006/relationships/hyperlink" Target="https://www.sciencedirect.com/science/article/abs/pii/S0376871611000445?via%3Dihu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id.gov/federal-policy-guidance/downloads/smd23003.pdf"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medicaid.gov/health-related-social-needs/downloads/hrsn-coverage-tabl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kff.org/medicaid/issue-brief/medicaid-waiver-tracker-approved-and-pending-section-1115-waivers-by-stat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kff.org/report-section/section-1115-waiver-tracker-key-themes-map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kff.org/medicaid/issue-brief/medicaid-waiver-tracker-approved-and-pending-section-1115-waivers-by-stat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kff.org/report-section/section-1115-waiver-tracker-key-themes-ma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73D4B3-5FED-F96D-EE88-B003E2A790DF}"/>
              </a:ext>
            </a:extLst>
          </p:cNvPr>
          <p:cNvSpPr>
            <a:spLocks noGrp="1"/>
          </p:cNvSpPr>
          <p:nvPr>
            <p:ph type="body" sz="quarter" idx="10"/>
          </p:nvPr>
        </p:nvSpPr>
        <p:spPr/>
        <p:txBody>
          <a:bodyPr>
            <a:normAutofit/>
          </a:bodyPr>
          <a:lstStyle/>
          <a:p>
            <a:r>
              <a:rPr lang="en-US" sz="4300" dirty="0"/>
              <a:t>Testing New Approaches in Medicaid: Section 1115 </a:t>
            </a:r>
          </a:p>
          <a:p>
            <a:r>
              <a:rPr lang="en-US" sz="4300" dirty="0"/>
              <a:t>Demonstrations for Housing and Reentry Services</a:t>
            </a:r>
          </a:p>
          <a:p>
            <a:pPr marL="1433513" lvl="2" indent="-1433513"/>
            <a:r>
              <a:rPr lang="en-US" sz="2600" b="1" dirty="0">
                <a:solidFill>
                  <a:schemeClr val="accent2"/>
                </a:solidFill>
              </a:rPr>
              <a:t>August 29, 2024</a:t>
            </a:r>
          </a:p>
          <a:p>
            <a:pPr marL="1433513" lvl="2" indent="-1433513"/>
            <a:r>
              <a:rPr lang="en-US" sz="2600" dirty="0"/>
              <a:t>Speaker: Dori Glanz Reyneri</a:t>
            </a:r>
          </a:p>
        </p:txBody>
      </p:sp>
    </p:spTree>
    <p:extLst>
      <p:ext uri="{BB962C8B-B14F-4D97-AF65-F5344CB8AC3E}">
        <p14:creationId xmlns:p14="http://schemas.microsoft.com/office/powerpoint/2010/main" val="416550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D9BF-616D-431D-818B-B4F84121E7C1}"/>
              </a:ext>
            </a:extLst>
          </p:cNvPr>
          <p:cNvSpPr>
            <a:spLocks noGrp="1"/>
          </p:cNvSpPr>
          <p:nvPr>
            <p:ph type="title"/>
          </p:nvPr>
        </p:nvSpPr>
        <p:spPr>
          <a:xfrm>
            <a:off x="453135" y="235755"/>
            <a:ext cx="12783894" cy="595291"/>
          </a:xfrm>
        </p:spPr>
        <p:txBody>
          <a:bodyPr>
            <a:noAutofit/>
          </a:bodyPr>
          <a:lstStyle/>
          <a:p>
            <a:r>
              <a:rPr lang="en-US" sz="2600"/>
              <a:t>Housing instability and incarceration result in poor health outcomes</a:t>
            </a:r>
          </a:p>
        </p:txBody>
      </p:sp>
      <p:sp>
        <p:nvSpPr>
          <p:cNvPr id="3" name="Text Placeholder 2">
            <a:extLst>
              <a:ext uri="{FF2B5EF4-FFF2-40B4-BE49-F238E27FC236}">
                <a16:creationId xmlns:a16="http://schemas.microsoft.com/office/drawing/2014/main" id="{A7F58C85-A83B-499B-8F50-0869A46ADA46}"/>
              </a:ext>
            </a:extLst>
          </p:cNvPr>
          <p:cNvSpPr>
            <a:spLocks noGrp="1"/>
          </p:cNvSpPr>
          <p:nvPr>
            <p:ph type="body" sz="quarter" idx="11"/>
          </p:nvPr>
        </p:nvSpPr>
        <p:spPr>
          <a:xfrm>
            <a:off x="450611" y="1224324"/>
            <a:ext cx="12911328" cy="914401"/>
          </a:xfrm>
        </p:spPr>
        <p:txBody>
          <a:bodyPr>
            <a:normAutofit/>
          </a:bodyPr>
          <a:lstStyle/>
          <a:p>
            <a:r>
              <a:rPr lang="en-US" sz="2000"/>
              <a:t>Individuals facing homelessness or housing insecurity or who are leaving incarceration have disproportionately higher rates of health conditions and are at higher risk for injury and death. </a:t>
            </a:r>
          </a:p>
        </p:txBody>
      </p:sp>
      <p:sp>
        <p:nvSpPr>
          <p:cNvPr id="48" name="Content Placeholder 3">
            <a:extLst>
              <a:ext uri="{FF2B5EF4-FFF2-40B4-BE49-F238E27FC236}">
                <a16:creationId xmlns:a16="http://schemas.microsoft.com/office/drawing/2014/main" id="{93C7A43C-F51B-02C8-A7F6-424FFE9EAA5D}"/>
              </a:ext>
            </a:extLst>
          </p:cNvPr>
          <p:cNvSpPr>
            <a:spLocks noGrp="1"/>
          </p:cNvSpPr>
          <p:nvPr>
            <p:ph sz="quarter" idx="15"/>
          </p:nvPr>
        </p:nvSpPr>
        <p:spPr>
          <a:xfrm>
            <a:off x="1270001" y="2282826"/>
            <a:ext cx="12093765" cy="4575175"/>
          </a:xfrm>
        </p:spPr>
        <p:txBody>
          <a:bodyPr/>
          <a:lstStyle/>
          <a:p>
            <a:pPr marL="285757" indent="-285757"/>
            <a:r>
              <a:rPr lang="en-US" sz="1800" b="1" dirty="0"/>
              <a:t>People who face housing instability </a:t>
            </a:r>
            <a:r>
              <a:rPr lang="en-US" sz="1800" dirty="0"/>
              <a:t>are more likely to </a:t>
            </a:r>
            <a:r>
              <a:rPr lang="en-US" sz="1800" b="1" dirty="0"/>
              <a:t>experience poor health </a:t>
            </a:r>
            <a:r>
              <a:rPr lang="en-US" sz="1800" dirty="0"/>
              <a:t>in comparison to their stably housed peers.</a:t>
            </a:r>
          </a:p>
          <a:p>
            <a:pPr marL="285757" indent="-285757"/>
            <a:r>
              <a:rPr lang="en-US" sz="1800" dirty="0"/>
              <a:t>Individuals who are unhoused </a:t>
            </a:r>
            <a:r>
              <a:rPr lang="en-US" sz="1800" b="1" dirty="0"/>
              <a:t>are dying 20 years younger, with higher rates of injurious, treatable, and preventable causes of death</a:t>
            </a:r>
            <a:r>
              <a:rPr lang="en-US" sz="1800" dirty="0"/>
              <a:t>.</a:t>
            </a:r>
          </a:p>
          <a:p>
            <a:pPr marL="285757" indent="-285757"/>
            <a:r>
              <a:rPr lang="en-US" sz="1800" dirty="0"/>
              <a:t>Many individuals experience trauma on the streets or in shelters; this can result in </a:t>
            </a:r>
            <a:r>
              <a:rPr lang="en-US" sz="1800" b="1" dirty="0"/>
              <a:t>long-standing impacts to psychological well-being</a:t>
            </a:r>
            <a:r>
              <a:rPr lang="en-US" sz="1800" dirty="0"/>
              <a:t>, leading to persistently high health care expenditures due to Emergency Department (ED) and hospital use. </a:t>
            </a:r>
            <a:endParaRPr lang="en-US" sz="1800" b="1" dirty="0"/>
          </a:p>
          <a:p>
            <a:pPr marL="285757" indent="-285757"/>
            <a:r>
              <a:rPr lang="en-US" sz="1800" dirty="0"/>
              <a:t>Barriers to health care contribute to an individual’s </a:t>
            </a:r>
            <a:r>
              <a:rPr lang="en-US" sz="1800" b="1" dirty="0"/>
              <a:t>particularly high vulnerability to morbidity and mortality the first few weeks after release, </a:t>
            </a:r>
            <a:r>
              <a:rPr lang="en-US" sz="1800" dirty="0"/>
              <a:t>especially from overdose.</a:t>
            </a:r>
            <a:endParaRPr lang="en-US" sz="1800" b="1" dirty="0"/>
          </a:p>
          <a:p>
            <a:pPr marL="285757" indent="-285757"/>
            <a:r>
              <a:rPr lang="en-US" sz="1800" b="1" dirty="0"/>
              <a:t>Individuals who are incarcerated </a:t>
            </a:r>
            <a:r>
              <a:rPr lang="en-US" sz="1800" dirty="0"/>
              <a:t>have </a:t>
            </a:r>
            <a:r>
              <a:rPr lang="en-US" sz="1800" b="1" dirty="0"/>
              <a:t>higher rates of mental illness and chronic and other physical healthcare needs</a:t>
            </a:r>
            <a:r>
              <a:rPr lang="en-US" sz="1800" dirty="0"/>
              <a:t>, including hypertension, asthma, tuberculosis (TB), Human Immunodeficiency Virus (HIV), Hepatitis B and C, arthritis, and sexually transmitted diseases, than the general population. </a:t>
            </a:r>
          </a:p>
          <a:p>
            <a:pPr marL="285757" indent="-285757"/>
            <a:r>
              <a:rPr lang="en-US" sz="1800" b="1" dirty="0"/>
              <a:t>Substance</a:t>
            </a:r>
            <a:r>
              <a:rPr lang="en-US" sz="1800" dirty="0"/>
              <a:t> </a:t>
            </a:r>
            <a:r>
              <a:rPr lang="en-US" sz="1800" b="1" dirty="0"/>
              <a:t>use disorder (SUD) </a:t>
            </a:r>
            <a:r>
              <a:rPr lang="en-US" sz="1800" dirty="0"/>
              <a:t>prevalence in carceral settings is estimated to be as high as 65%. </a:t>
            </a:r>
          </a:p>
        </p:txBody>
      </p:sp>
      <p:sp>
        <p:nvSpPr>
          <p:cNvPr id="50" name="Oval 49">
            <a:extLst>
              <a:ext uri="{FF2B5EF4-FFF2-40B4-BE49-F238E27FC236}">
                <a16:creationId xmlns:a16="http://schemas.microsoft.com/office/drawing/2014/main" id="{49916771-4B51-E85D-18FA-8700CE38854E}"/>
              </a:ext>
            </a:extLst>
          </p:cNvPr>
          <p:cNvSpPr/>
          <p:nvPr/>
        </p:nvSpPr>
        <p:spPr>
          <a:xfrm>
            <a:off x="453135" y="2380358"/>
            <a:ext cx="771798" cy="73152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1">
              <a:defRPr/>
            </a:pPr>
            <a:endParaRPr lang="en-US" sz="1600">
              <a:solidFill>
                <a:prstClr val="white"/>
              </a:solidFill>
              <a:latin typeface="Calibri" panose="020F0502020204030204"/>
              <a:cs typeface="Arial"/>
            </a:endParaRPr>
          </a:p>
        </p:txBody>
      </p:sp>
      <p:sp>
        <p:nvSpPr>
          <p:cNvPr id="59" name="Oval 58">
            <a:extLst>
              <a:ext uri="{FF2B5EF4-FFF2-40B4-BE49-F238E27FC236}">
                <a16:creationId xmlns:a16="http://schemas.microsoft.com/office/drawing/2014/main" id="{34E081D2-77A2-99AF-A535-CDD9DAE5CABD}"/>
              </a:ext>
            </a:extLst>
          </p:cNvPr>
          <p:cNvSpPr/>
          <p:nvPr/>
        </p:nvSpPr>
        <p:spPr>
          <a:xfrm>
            <a:off x="450079" y="4510015"/>
            <a:ext cx="771798" cy="73152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11">
              <a:defRPr/>
            </a:pPr>
            <a:endParaRPr lang="en-US" sz="1600">
              <a:solidFill>
                <a:prstClr val="white"/>
              </a:solidFill>
              <a:latin typeface="Calibri" panose="020F0502020204030204"/>
              <a:cs typeface="Arial"/>
            </a:endParaRPr>
          </a:p>
        </p:txBody>
      </p:sp>
      <p:pic>
        <p:nvPicPr>
          <p:cNvPr id="62" name="Graphic 61" descr="House with solid fill">
            <a:extLst>
              <a:ext uri="{FF2B5EF4-FFF2-40B4-BE49-F238E27FC236}">
                <a16:creationId xmlns:a16="http://schemas.microsoft.com/office/drawing/2014/main" id="{15BEAEEA-7919-8FBC-8C92-1E10F4ACB3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611" y="2282826"/>
            <a:ext cx="774322" cy="774322"/>
          </a:xfrm>
          <a:prstGeom prst="rect">
            <a:avLst/>
          </a:prstGeom>
        </p:spPr>
      </p:pic>
      <p:pic>
        <p:nvPicPr>
          <p:cNvPr id="64" name="Graphic 63" descr="Jail with solid fill">
            <a:extLst>
              <a:ext uri="{FF2B5EF4-FFF2-40B4-BE49-F238E27FC236}">
                <a16:creationId xmlns:a16="http://schemas.microsoft.com/office/drawing/2014/main" id="{5082D88A-F1E5-D034-CF16-C1D2925016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821" y="4510015"/>
            <a:ext cx="731520" cy="731520"/>
          </a:xfrm>
          <a:prstGeom prst="rect">
            <a:avLst/>
          </a:prstGeom>
        </p:spPr>
      </p:pic>
      <p:sp>
        <p:nvSpPr>
          <p:cNvPr id="68" name="Text Placeholder 4">
            <a:extLst>
              <a:ext uri="{FF2B5EF4-FFF2-40B4-BE49-F238E27FC236}">
                <a16:creationId xmlns:a16="http://schemas.microsoft.com/office/drawing/2014/main" id="{6DEC6ECC-21DC-0D40-3D31-6D66318386E1}"/>
              </a:ext>
            </a:extLst>
          </p:cNvPr>
          <p:cNvSpPr>
            <a:spLocks noGrp="1"/>
          </p:cNvSpPr>
          <p:nvPr>
            <p:ph type="body" sz="quarter" idx="13"/>
          </p:nvPr>
        </p:nvSpPr>
        <p:spPr>
          <a:xfrm>
            <a:off x="180495" y="7288102"/>
            <a:ext cx="12032526" cy="476156"/>
          </a:xfrm>
        </p:spPr>
        <p:txBody>
          <a:bodyPr/>
          <a:lstStyle/>
          <a:p>
            <a:pPr marR="0" lvl="0">
              <a:spcBef>
                <a:spcPts val="0"/>
              </a:spcBef>
              <a:spcAft>
                <a:spcPts val="0"/>
              </a:spcAft>
            </a:pPr>
            <a:r>
              <a:rPr lang="en-US" kern="0" dirty="0">
                <a:solidFill>
                  <a:srgbClr val="000000"/>
                </a:solidFill>
                <a:latin typeface="Calibri"/>
              </a:rPr>
              <a:t>Sources: </a:t>
            </a:r>
            <a:r>
              <a:rPr lang="en-US" dirty="0">
                <a:hlinkClick r:id="rId7"/>
              </a:rPr>
              <a:t>Deaths of profound despair: A retrospective cohort study of mortality among people experiencing homelessness | PLOS ONE</a:t>
            </a:r>
            <a:r>
              <a:rPr lang="en-US" dirty="0"/>
              <a:t>; </a:t>
            </a:r>
            <a:r>
              <a:rPr lang="en-US" dirty="0">
                <a:hlinkClick r:id="rId8"/>
              </a:rPr>
              <a:t>smd23003.pdf (medicaid.gov)</a:t>
            </a:r>
            <a:r>
              <a:rPr lang="en-US" dirty="0"/>
              <a:t>; </a:t>
            </a:r>
            <a:r>
              <a:rPr lang="en-US" sz="1200" u="sng" dirty="0">
                <a:solidFill>
                  <a:srgbClr val="0563C1"/>
                </a:solidFill>
                <a:effectLst/>
                <a:latin typeface="Calibri" panose="020F0502020204030204" pitchFamily="34" charset="0"/>
                <a:ea typeface="Times New Roman" panose="02020603050405020304" pitchFamily="18" charset="0"/>
                <a:hlinkClick r:id="rId9"/>
              </a:rPr>
              <a:t>Risk factors for all-cause, overdose and early deaths after release from prison in Washington state – ScienceDirect</a:t>
            </a:r>
            <a:r>
              <a:rPr lang="en-US" sz="1200" u="sng" dirty="0">
                <a:solidFill>
                  <a:srgbClr val="0563C1"/>
                </a:solidFill>
                <a:effectLst/>
                <a:latin typeface="Calibri" panose="020F0502020204030204" pitchFamily="34" charset="0"/>
                <a:ea typeface="Times New Roman" panose="02020603050405020304" pitchFamily="18" charset="0"/>
              </a:rPr>
              <a:t>; </a:t>
            </a:r>
            <a:r>
              <a:rPr lang="en-US" sz="1200" u="sng" dirty="0">
                <a:solidFill>
                  <a:srgbClr val="0563C1"/>
                </a:solidFill>
                <a:effectLst/>
                <a:latin typeface="Calibri" panose="020F0502020204030204" pitchFamily="34" charset="0"/>
                <a:ea typeface="Times New Roman" panose="02020603050405020304" pitchFamily="18" charset="0"/>
                <a:hlinkClick r:id="rId10"/>
              </a:rPr>
              <a:t>Incarceration and Health: A Family Medicine Perspective (Position Paper) | AAFP</a:t>
            </a:r>
            <a:r>
              <a:rPr lang="en-US" sz="1200" dirty="0">
                <a:effectLst/>
                <a:latin typeface="Calibri" panose="020F050202020403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
        <p:nvSpPr>
          <p:cNvPr id="69" name="Footer Placeholder 5">
            <a:extLst>
              <a:ext uri="{FF2B5EF4-FFF2-40B4-BE49-F238E27FC236}">
                <a16:creationId xmlns:a16="http://schemas.microsoft.com/office/drawing/2014/main" id="{BDEF47BD-A094-2A09-35B2-50E96EF2D67E}"/>
              </a:ext>
            </a:extLst>
          </p:cNvPr>
          <p:cNvSpPr>
            <a:spLocks noGrp="1"/>
          </p:cNvSpPr>
          <p:nvPr>
            <p:ph type="ftr" sz="quarter" idx="14"/>
          </p:nvPr>
        </p:nvSpPr>
        <p:spPr>
          <a:xfrm>
            <a:off x="472012" y="7059502"/>
            <a:ext cx="11561064" cy="228600"/>
          </a:xfrm>
        </p:spPr>
        <p:txBody>
          <a:bodyPr/>
          <a:lstStyle/>
          <a:p>
            <a:r>
              <a:rPr lang="en-US" sz="1200"/>
              <a:t>1115 Demonstrations to Provide Housing Services and Pre-Release Services </a:t>
            </a:r>
            <a:r>
              <a:rPr lang="en-US" altLang="en-US"/>
              <a:t>| Manatt, Phelps &amp; Phillips, LLP</a:t>
            </a:r>
          </a:p>
        </p:txBody>
      </p:sp>
    </p:spTree>
    <p:extLst>
      <p:ext uri="{BB962C8B-B14F-4D97-AF65-F5344CB8AC3E}">
        <p14:creationId xmlns:p14="http://schemas.microsoft.com/office/powerpoint/2010/main" val="353424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7CA2-7133-6847-315D-4D61943E2911}"/>
              </a:ext>
            </a:extLst>
          </p:cNvPr>
          <p:cNvSpPr>
            <a:spLocks noGrp="1"/>
          </p:cNvSpPr>
          <p:nvPr>
            <p:ph type="title"/>
          </p:nvPr>
        </p:nvSpPr>
        <p:spPr/>
        <p:txBody>
          <a:bodyPr>
            <a:normAutofit fontScale="90000"/>
          </a:bodyPr>
          <a:lstStyle/>
          <a:p>
            <a:r>
              <a:rPr lang="en-US" dirty="0"/>
              <a:t>New federal guidance allows States to pursue 1115 demonstrations to address housing needs and provide reentry services to incarcerated individuals</a:t>
            </a:r>
          </a:p>
        </p:txBody>
      </p:sp>
      <p:sp>
        <p:nvSpPr>
          <p:cNvPr id="8" name="Text Placeholder 2">
            <a:extLst>
              <a:ext uri="{FF2B5EF4-FFF2-40B4-BE49-F238E27FC236}">
                <a16:creationId xmlns:a16="http://schemas.microsoft.com/office/drawing/2014/main" id="{6B0C5460-E6AA-C7C8-34B6-068C890E3C50}"/>
              </a:ext>
            </a:extLst>
          </p:cNvPr>
          <p:cNvSpPr>
            <a:spLocks noGrp="1"/>
          </p:cNvSpPr>
          <p:nvPr>
            <p:ph type="body" sz="quarter" idx="11"/>
          </p:nvPr>
        </p:nvSpPr>
        <p:spPr>
          <a:xfrm>
            <a:off x="453136" y="1219620"/>
            <a:ext cx="12911328" cy="1451907"/>
          </a:xfrm>
        </p:spPr>
        <p:txBody>
          <a:bodyPr>
            <a:noAutofit/>
          </a:bodyPr>
          <a:lstStyle/>
          <a:p>
            <a:r>
              <a:rPr lang="en-US" sz="2000" dirty="0"/>
              <a:t>Section 1115 of the Social Security Act gives the Secretary of Health and Human Services authority to approve State Medicaid demonstration projects that allow States to waive certain Medicaid requirements and/or spend Medicaid funds on costs that otherwise would not qualify for federal matching funds. 1115 Demonstrations must be budget neutral to the federal government and advance the objectives of the Medicaid Program.</a:t>
            </a:r>
          </a:p>
        </p:txBody>
      </p:sp>
      <p:graphicFrame>
        <p:nvGraphicFramePr>
          <p:cNvPr id="11" name="Table 3">
            <a:extLst>
              <a:ext uri="{FF2B5EF4-FFF2-40B4-BE49-F238E27FC236}">
                <a16:creationId xmlns:a16="http://schemas.microsoft.com/office/drawing/2014/main" id="{56116479-011B-4F60-02EE-FE2CC68F81D0}"/>
              </a:ext>
            </a:extLst>
          </p:cNvPr>
          <p:cNvGraphicFramePr>
            <a:graphicFrameLocks noGrp="1"/>
          </p:cNvGraphicFramePr>
          <p:nvPr>
            <p:extLst>
              <p:ext uri="{D42A27DB-BD31-4B8C-83A1-F6EECF244321}">
                <p14:modId xmlns:p14="http://schemas.microsoft.com/office/powerpoint/2010/main" val="1621204156"/>
              </p:ext>
            </p:extLst>
          </p:nvPr>
        </p:nvGraphicFramePr>
        <p:xfrm>
          <a:off x="3857297" y="4862545"/>
          <a:ext cx="9507167" cy="2668839"/>
        </p:xfrm>
        <a:graphic>
          <a:graphicData uri="http://schemas.openxmlformats.org/drawingml/2006/table">
            <a:tbl>
              <a:tblPr firstRow="1" bandRow="1">
                <a:tableStyleId>{2D5ABB26-0587-4C30-8999-92F81FD0307C}</a:tableStyleId>
              </a:tblPr>
              <a:tblGrid>
                <a:gridCol w="9507167">
                  <a:extLst>
                    <a:ext uri="{9D8B030D-6E8A-4147-A177-3AD203B41FA5}">
                      <a16:colId xmlns:a16="http://schemas.microsoft.com/office/drawing/2014/main" val="1870334009"/>
                    </a:ext>
                  </a:extLst>
                </a:gridCol>
              </a:tblGrid>
              <a:tr h="313384">
                <a:tc>
                  <a:txBody>
                    <a:bodyPr/>
                    <a:lstStyle/>
                    <a:p>
                      <a:pPr marL="0" marR="0" lvl="0" indent="0" algn="ctr" defTabSz="1256111" rtl="0" eaLnBrk="1" fontAlgn="auto" latinLnBrk="0" hangingPunct="1">
                        <a:lnSpc>
                          <a:spcPct val="100000"/>
                        </a:lnSpc>
                        <a:spcBef>
                          <a:spcPts val="0"/>
                        </a:spcBef>
                        <a:spcAft>
                          <a:spcPts val="600"/>
                        </a:spcAft>
                        <a:buClrTx/>
                        <a:buSzTx/>
                        <a:buFontTx/>
                        <a:buNone/>
                        <a:tabLst/>
                        <a:defRPr/>
                      </a:pPr>
                      <a:r>
                        <a:rPr lang="en-US" sz="1600" b="1" dirty="0">
                          <a:latin typeface="Calibri" panose="020F0502020204030204" pitchFamily="34" charset="0"/>
                        </a:rPr>
                        <a:t>Section 1115 Reentry Demonstration Opportunity</a:t>
                      </a:r>
                      <a:endParaRPr lang="en-US" sz="1600" b="1" i="0" u="none" dirty="0">
                        <a:solidFill>
                          <a:schemeClr val="bg1"/>
                        </a:solidFill>
                        <a:latin typeface="+mn-lt"/>
                      </a:endParaRP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56749051"/>
                  </a:ext>
                </a:extLst>
              </a:tr>
              <a:tr h="2344317">
                <a:tc>
                  <a:txBody>
                    <a:bodyPr/>
                    <a:lstStyle/>
                    <a:p>
                      <a:pPr marL="285750" indent="-285750" eaLnBrk="1" hangingPunct="1">
                        <a:spcAft>
                          <a:spcPts val="600"/>
                        </a:spcAft>
                        <a:buFont typeface="Arial" panose="020B0604020202020204" pitchFamily="34" charset="0"/>
                        <a:buChar char="•"/>
                      </a:pPr>
                      <a:r>
                        <a:rPr lang="en-US" sz="1600" b="0" dirty="0">
                          <a:latin typeface="+mn-lt"/>
                        </a:rPr>
                        <a:t>In April 2023, CMS released a </a:t>
                      </a:r>
                      <a:r>
                        <a:rPr lang="en-US" sz="1600" b="0" dirty="0">
                          <a:latin typeface="+mn-lt"/>
                          <a:hlinkClick r:id="rId3"/>
                        </a:rPr>
                        <a:t>State Medicaid Director Letter </a:t>
                      </a:r>
                      <a:r>
                        <a:rPr lang="en-US" sz="1600" b="0" dirty="0">
                          <a:latin typeface="+mn-lt"/>
                        </a:rPr>
                        <a:t>(SMDL) that describes a section 1115 demonstration opportunity </a:t>
                      </a:r>
                      <a:r>
                        <a:rPr lang="en-US" sz="1600" b="1" dirty="0">
                          <a:latin typeface="+mn-lt"/>
                        </a:rPr>
                        <a:t>to support community reentry and improve care transitions for justice-involved populations</a:t>
                      </a:r>
                      <a:r>
                        <a:rPr lang="en-US" sz="1600" b="0" dirty="0">
                          <a:latin typeface="+mn-lt"/>
                        </a:rPr>
                        <a:t>. </a:t>
                      </a:r>
                    </a:p>
                    <a:p>
                      <a:pPr marL="285750" indent="-285750" eaLnBrk="1" hangingPunct="1">
                        <a:spcAft>
                          <a:spcPts val="600"/>
                        </a:spcAft>
                        <a:buFont typeface="Arial" panose="020B0604020202020204" pitchFamily="34" charset="0"/>
                        <a:buChar char="•"/>
                      </a:pPr>
                      <a:r>
                        <a:rPr lang="en-US" sz="1600" b="0" dirty="0">
                          <a:latin typeface="+mn-lt"/>
                        </a:rPr>
                        <a:t>The SMDL allows states to waive the inmate exclusion and </a:t>
                      </a:r>
                      <a:r>
                        <a:rPr lang="en-US" sz="1600" b="1" dirty="0">
                          <a:latin typeface="+mn-lt"/>
                        </a:rPr>
                        <a:t>receive federal matching funds for expenditures for certain pre-release healthcare services provided to individuals who are incarcerated </a:t>
                      </a:r>
                      <a:r>
                        <a:rPr lang="en-US" sz="1600" b="0" dirty="0">
                          <a:latin typeface="+mn-lt"/>
                        </a:rPr>
                        <a:t>and otherwise eligible for Medicaid, prior to their release.</a:t>
                      </a:r>
                    </a:p>
                    <a:p>
                      <a:pPr marL="285750" indent="-285750" eaLnBrk="1" hangingPunct="1">
                        <a:spcAft>
                          <a:spcPts val="600"/>
                        </a:spcAft>
                        <a:buFont typeface="Arial" panose="020B0604020202020204" pitchFamily="34" charset="0"/>
                        <a:buChar char="•"/>
                      </a:pPr>
                      <a:r>
                        <a:rPr lang="en-US" sz="1600" b="0" dirty="0">
                          <a:latin typeface="+mn-lt"/>
                        </a:rPr>
                        <a:t>The SMDL also outlines </a:t>
                      </a:r>
                      <a:r>
                        <a:rPr lang="en-US" sz="1600" b="1" dirty="0">
                          <a:latin typeface="+mn-lt"/>
                        </a:rPr>
                        <a:t>flexibilities and guardrails States must consider </a:t>
                      </a:r>
                      <a:r>
                        <a:rPr lang="en-US" sz="1600" b="0" dirty="0">
                          <a:latin typeface="+mn-lt"/>
                        </a:rPr>
                        <a:t>when designing and implementing these demonstrations</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861463"/>
                  </a:ext>
                </a:extLst>
              </a:tr>
            </a:tbl>
          </a:graphicData>
        </a:graphic>
      </p:graphicFrame>
      <p:graphicFrame>
        <p:nvGraphicFramePr>
          <p:cNvPr id="12" name="Table 3">
            <a:extLst>
              <a:ext uri="{FF2B5EF4-FFF2-40B4-BE49-F238E27FC236}">
                <a16:creationId xmlns:a16="http://schemas.microsoft.com/office/drawing/2014/main" id="{2B9822CB-FA50-39A2-83C0-44879422453E}"/>
              </a:ext>
            </a:extLst>
          </p:cNvPr>
          <p:cNvGraphicFramePr>
            <a:graphicFrameLocks noGrp="1"/>
          </p:cNvGraphicFramePr>
          <p:nvPr>
            <p:extLst>
              <p:ext uri="{D42A27DB-BD31-4B8C-83A1-F6EECF244321}">
                <p14:modId xmlns:p14="http://schemas.microsoft.com/office/powerpoint/2010/main" val="2895163828"/>
              </p:ext>
            </p:extLst>
          </p:nvPr>
        </p:nvGraphicFramePr>
        <p:xfrm>
          <a:off x="453134" y="2798081"/>
          <a:ext cx="8233665" cy="1942467"/>
        </p:xfrm>
        <a:graphic>
          <a:graphicData uri="http://schemas.openxmlformats.org/drawingml/2006/table">
            <a:tbl>
              <a:tblPr firstRow="1" bandRow="1">
                <a:tableStyleId>{2D5ABB26-0587-4C30-8999-92F81FD0307C}</a:tableStyleId>
              </a:tblPr>
              <a:tblGrid>
                <a:gridCol w="8233665">
                  <a:extLst>
                    <a:ext uri="{9D8B030D-6E8A-4147-A177-3AD203B41FA5}">
                      <a16:colId xmlns:a16="http://schemas.microsoft.com/office/drawing/2014/main" val="1870334009"/>
                    </a:ext>
                  </a:extLst>
                </a:gridCol>
              </a:tblGrid>
              <a:tr h="358742">
                <a:tc>
                  <a:txBody>
                    <a:bodyPr/>
                    <a:lstStyle/>
                    <a:p>
                      <a:pPr marL="0" marR="0" lvl="0" indent="0" algn="ctr" defTabSz="1256111" rtl="0" eaLnBrk="1" fontAlgn="auto" latinLnBrk="0" hangingPunct="1">
                        <a:lnSpc>
                          <a:spcPct val="100000"/>
                        </a:lnSpc>
                        <a:spcBef>
                          <a:spcPts val="0"/>
                        </a:spcBef>
                        <a:spcAft>
                          <a:spcPts val="600"/>
                        </a:spcAft>
                        <a:buClrTx/>
                        <a:buSzTx/>
                        <a:buFontTx/>
                        <a:buNone/>
                        <a:tabLst/>
                        <a:defRPr/>
                      </a:pPr>
                      <a:r>
                        <a:rPr lang="en-US" sz="1600" b="1" dirty="0">
                          <a:latin typeface="Calibri" panose="020F0502020204030204" pitchFamily="34" charset="0"/>
                        </a:rPr>
                        <a:t>Section 1115 Housing Services Demonstration Opportunity</a:t>
                      </a:r>
                      <a:endParaRPr lang="en-US" sz="1600" b="1" i="0" u="none" dirty="0">
                        <a:solidFill>
                          <a:schemeClr val="bg1"/>
                        </a:solidFill>
                        <a:latin typeface="+mn-lt"/>
                      </a:endParaRP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56749051"/>
                  </a:ext>
                </a:extLst>
              </a:tr>
              <a:tr h="1583725">
                <a:tc>
                  <a:txBody>
                    <a:bodyPr/>
                    <a:lstStyle/>
                    <a:p>
                      <a:pPr marL="285750" indent="-285750" eaLnBrk="1" hangingPunct="1">
                        <a:spcAft>
                          <a:spcPts val="600"/>
                        </a:spcAft>
                        <a:buFont typeface="Arial" panose="020B0604020202020204" pitchFamily="34" charset="0"/>
                        <a:buChar char="•"/>
                      </a:pPr>
                      <a:r>
                        <a:rPr lang="en-US" sz="1600" b="0" dirty="0">
                          <a:latin typeface="+mn-lt"/>
                        </a:rPr>
                        <a:t>In November 2023, CMS released an </a:t>
                      </a:r>
                      <a:r>
                        <a:rPr lang="en-US" sz="1600" b="0" dirty="0">
                          <a:latin typeface="+mn-lt"/>
                          <a:hlinkClick r:id="rId4"/>
                        </a:rPr>
                        <a:t>informational bulletin </a:t>
                      </a:r>
                      <a:r>
                        <a:rPr lang="en-US" sz="1600" b="0" dirty="0">
                          <a:latin typeface="+mn-lt"/>
                        </a:rPr>
                        <a:t>which indicates CMS will approve 1115 demonstrations that</a:t>
                      </a:r>
                      <a:r>
                        <a:rPr lang="en-US" sz="1600" b="1" dirty="0">
                          <a:latin typeface="+mn-lt"/>
                        </a:rPr>
                        <a:t> cover certain services that address enrollee health-related social needs (HRSNs)</a:t>
                      </a:r>
                      <a:r>
                        <a:rPr lang="en-US" sz="1600" b="0" dirty="0">
                          <a:latin typeface="+mn-lt"/>
                        </a:rPr>
                        <a:t>, including interventions related to </a:t>
                      </a:r>
                      <a:r>
                        <a:rPr lang="en-US" sz="1600" b="1" dirty="0">
                          <a:latin typeface="+mn-lt"/>
                        </a:rPr>
                        <a:t>housing and home environment</a:t>
                      </a:r>
                      <a:r>
                        <a:rPr lang="en-US" sz="1600" b="0" dirty="0">
                          <a:latin typeface="+mn-lt"/>
                        </a:rPr>
                        <a:t>. </a:t>
                      </a:r>
                    </a:p>
                    <a:p>
                      <a:pPr marL="285750" indent="-285750" eaLnBrk="1" hangingPunct="1">
                        <a:spcAft>
                          <a:spcPts val="600"/>
                        </a:spcAft>
                        <a:buFont typeface="Arial" panose="020B0604020202020204" pitchFamily="34" charset="0"/>
                        <a:buChar char="•"/>
                      </a:pPr>
                      <a:r>
                        <a:rPr lang="en-US" sz="1600" b="0" dirty="0">
                          <a:latin typeface="+mn-lt"/>
                        </a:rPr>
                        <a:t>CMS has also outlined </a:t>
                      </a:r>
                      <a:r>
                        <a:rPr lang="en-US" sz="1600" b="1" dirty="0">
                          <a:latin typeface="+mn-lt"/>
                        </a:rPr>
                        <a:t>guardrails on coverage of these services</a:t>
                      </a:r>
                      <a:r>
                        <a:rPr lang="en-US" sz="1600" b="0" dirty="0">
                          <a:latin typeface="+mn-lt"/>
                        </a:rPr>
                        <a:t>, such as limits on service duration and eligibility.</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861463"/>
                  </a:ext>
                </a:extLst>
              </a:tr>
            </a:tbl>
          </a:graphicData>
        </a:graphic>
      </p:graphicFrame>
      <p:pic>
        <p:nvPicPr>
          <p:cNvPr id="13" name="Picture 12">
            <a:extLst>
              <a:ext uri="{FF2B5EF4-FFF2-40B4-BE49-F238E27FC236}">
                <a16:creationId xmlns:a16="http://schemas.microsoft.com/office/drawing/2014/main" id="{CB4F730C-32FF-A51C-48CD-896342514EED}"/>
              </a:ext>
            </a:extLst>
          </p:cNvPr>
          <p:cNvPicPr>
            <a:picLocks noChangeAspect="1"/>
          </p:cNvPicPr>
          <p:nvPr/>
        </p:nvPicPr>
        <p:blipFill>
          <a:blip r:embed="rId5"/>
          <a:stretch>
            <a:fillRect/>
          </a:stretch>
        </p:blipFill>
        <p:spPr>
          <a:xfrm>
            <a:off x="1856416" y="5257358"/>
            <a:ext cx="1767152" cy="2262888"/>
          </a:xfrm>
          <a:prstGeom prst="rect">
            <a:avLst/>
          </a:prstGeom>
          <a:ln>
            <a:solidFill>
              <a:schemeClr val="tx1"/>
            </a:solidFill>
          </a:ln>
        </p:spPr>
      </p:pic>
      <p:pic>
        <p:nvPicPr>
          <p:cNvPr id="14" name="Picture 13">
            <a:extLst>
              <a:ext uri="{FF2B5EF4-FFF2-40B4-BE49-F238E27FC236}">
                <a16:creationId xmlns:a16="http://schemas.microsoft.com/office/drawing/2014/main" id="{15273411-D474-B2B0-DB67-6765DF2DABF5}"/>
              </a:ext>
            </a:extLst>
          </p:cNvPr>
          <p:cNvPicPr>
            <a:picLocks noChangeAspect="1"/>
          </p:cNvPicPr>
          <p:nvPr/>
        </p:nvPicPr>
        <p:blipFill>
          <a:blip r:embed="rId6"/>
          <a:stretch>
            <a:fillRect/>
          </a:stretch>
        </p:blipFill>
        <p:spPr>
          <a:xfrm>
            <a:off x="1067503" y="5096265"/>
            <a:ext cx="1767152" cy="2262888"/>
          </a:xfrm>
          <a:prstGeom prst="rect">
            <a:avLst/>
          </a:prstGeom>
          <a:ln>
            <a:solidFill>
              <a:schemeClr val="tx1"/>
            </a:solidFill>
          </a:ln>
        </p:spPr>
      </p:pic>
      <p:pic>
        <p:nvPicPr>
          <p:cNvPr id="15" name="Picture 14">
            <a:extLst>
              <a:ext uri="{FF2B5EF4-FFF2-40B4-BE49-F238E27FC236}">
                <a16:creationId xmlns:a16="http://schemas.microsoft.com/office/drawing/2014/main" id="{6DCE04AF-A04D-AE92-47D1-BEDE8231E0FA}"/>
              </a:ext>
            </a:extLst>
          </p:cNvPr>
          <p:cNvPicPr>
            <a:picLocks noChangeAspect="1"/>
          </p:cNvPicPr>
          <p:nvPr/>
        </p:nvPicPr>
        <p:blipFill>
          <a:blip r:embed="rId7"/>
          <a:stretch>
            <a:fillRect/>
          </a:stretch>
        </p:blipFill>
        <p:spPr>
          <a:xfrm>
            <a:off x="8811988" y="2796206"/>
            <a:ext cx="4326065" cy="1925549"/>
          </a:xfrm>
          <a:prstGeom prst="rect">
            <a:avLst/>
          </a:prstGeom>
        </p:spPr>
      </p:pic>
      <p:sp>
        <p:nvSpPr>
          <p:cNvPr id="16" name="Footer Placeholder 5">
            <a:extLst>
              <a:ext uri="{FF2B5EF4-FFF2-40B4-BE49-F238E27FC236}">
                <a16:creationId xmlns:a16="http://schemas.microsoft.com/office/drawing/2014/main" id="{BB49124F-C40C-7155-BCB0-1D948308C017}"/>
              </a:ext>
            </a:extLst>
          </p:cNvPr>
          <p:cNvSpPr>
            <a:spLocks noGrp="1"/>
          </p:cNvSpPr>
          <p:nvPr>
            <p:ph type="ftr" sz="quarter" idx="14"/>
          </p:nvPr>
        </p:nvSpPr>
        <p:spPr>
          <a:xfrm>
            <a:off x="453136" y="7555216"/>
            <a:ext cx="11561064" cy="228600"/>
          </a:xfrm>
        </p:spPr>
        <p:txBody>
          <a:bodyPr/>
          <a:lstStyle/>
          <a:p>
            <a:r>
              <a:rPr lang="en-US" sz="1200" dirty="0"/>
              <a:t>1115 Demonstrations to Provide Housing Services and Pre-Release Services </a:t>
            </a:r>
            <a:r>
              <a:rPr lang="en-US" altLang="en-US" dirty="0"/>
              <a:t>| Manatt, Phelps &amp; Phillips, LLP</a:t>
            </a:r>
          </a:p>
        </p:txBody>
      </p:sp>
    </p:spTree>
    <p:extLst>
      <p:ext uri="{BB962C8B-B14F-4D97-AF65-F5344CB8AC3E}">
        <p14:creationId xmlns:p14="http://schemas.microsoft.com/office/powerpoint/2010/main" val="21832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4FE-E632-4D2A-8C84-E027B234E8F1}"/>
              </a:ext>
            </a:extLst>
          </p:cNvPr>
          <p:cNvSpPr>
            <a:spLocks noGrp="1"/>
          </p:cNvSpPr>
          <p:nvPr>
            <p:ph type="title"/>
          </p:nvPr>
        </p:nvSpPr>
        <p:spPr/>
        <p:txBody>
          <a:bodyPr>
            <a:noAutofit/>
          </a:bodyPr>
          <a:lstStyle/>
          <a:p>
            <a:r>
              <a:rPr lang="en-US" sz="2600" dirty="0"/>
              <a:t>Medicaid’s role in addressing housing and reentry needs is focused on health</a:t>
            </a:r>
          </a:p>
        </p:txBody>
      </p:sp>
      <p:sp>
        <p:nvSpPr>
          <p:cNvPr id="31" name="Rectangle 30">
            <a:extLst>
              <a:ext uri="{FF2B5EF4-FFF2-40B4-BE49-F238E27FC236}">
                <a16:creationId xmlns:a16="http://schemas.microsoft.com/office/drawing/2014/main" id="{85266775-E09D-4352-97E3-109DC350EFA8}"/>
              </a:ext>
            </a:extLst>
          </p:cNvPr>
          <p:cNvSpPr/>
          <p:nvPr/>
        </p:nvSpPr>
        <p:spPr bwMode="auto">
          <a:xfrm>
            <a:off x="453134" y="2396821"/>
            <a:ext cx="7361795" cy="4673830"/>
          </a:xfrm>
          <a:prstGeom prst="rect">
            <a:avLst/>
          </a:prstGeom>
          <a:solidFill>
            <a:schemeClr val="bg1">
              <a:lumMod val="95000"/>
            </a:schemeClr>
          </a:solidFill>
          <a:ln w="38100">
            <a:solidFill>
              <a:schemeClr val="accent2"/>
            </a:solidFill>
            <a:prstDash val="dash"/>
          </a:ln>
          <a:effectLst/>
        </p:spPr>
        <p:txBody>
          <a:bodyPr lIns="182880" tIns="182880" rIns="182880" bIns="182880" rtlCol="0" anchor="ctr" anchorCtr="0">
            <a:noAutofit/>
          </a:bodyPr>
          <a:lstStyle/>
          <a:p>
            <a:pPr marL="342900" indent="-342900" eaLnBrk="1" hangingPunct="1">
              <a:spcBef>
                <a:spcPts val="800"/>
              </a:spcBef>
              <a:spcAft>
                <a:spcPts val="600"/>
              </a:spcAft>
              <a:buFont typeface="Arial" panose="020B0604020202020204" pitchFamily="34" charset="0"/>
              <a:buChar char="•"/>
            </a:pPr>
            <a:r>
              <a:rPr lang="en-US" sz="1700" dirty="0">
                <a:latin typeface="+mn-lt"/>
              </a:rPr>
              <a:t>The U.S. Department of Housing and Urban Development (HUD) is responsible for strengthening the housing market and supporting affordable housing. </a:t>
            </a:r>
          </a:p>
          <a:p>
            <a:pPr marL="342900" indent="-342900" eaLnBrk="1" hangingPunct="1">
              <a:spcBef>
                <a:spcPts val="800"/>
              </a:spcBef>
              <a:spcAft>
                <a:spcPts val="600"/>
              </a:spcAft>
              <a:buFont typeface="Arial" panose="020B0604020202020204" pitchFamily="34" charset="0"/>
              <a:buChar char="•"/>
            </a:pPr>
            <a:r>
              <a:rPr lang="en-US" sz="1700" dirty="0">
                <a:latin typeface="+mn-lt"/>
              </a:rPr>
              <a:t>State Department of Corrections (DOC) and local corrections agencies operate prison and jail facilities and meet the healthcare needs of inmates.</a:t>
            </a:r>
          </a:p>
          <a:p>
            <a:pPr marL="342900" indent="-342900" eaLnBrk="1" hangingPunct="1">
              <a:spcBef>
                <a:spcPts val="800"/>
              </a:spcBef>
              <a:spcAft>
                <a:spcPts val="600"/>
              </a:spcAft>
              <a:buFont typeface="Arial" panose="020B0604020202020204" pitchFamily="34" charset="0"/>
              <a:buChar char="•"/>
            </a:pPr>
            <a:r>
              <a:rPr lang="en-US" sz="1700" dirty="0">
                <a:latin typeface="+mn-lt"/>
              </a:rPr>
              <a:t>Medicaid is the primary program providing comprehensive coverage of health care and long-term services and supports for more than 90 million lower-income individuals.</a:t>
            </a:r>
            <a:endParaRPr lang="en-US" sz="1700" dirty="0">
              <a:latin typeface="+mn-lt"/>
              <a:ea typeface="Calibri"/>
              <a:cs typeface="Calibri"/>
            </a:endParaRPr>
          </a:p>
          <a:p>
            <a:pPr marL="342900" indent="-342900" eaLnBrk="1" hangingPunct="1">
              <a:spcBef>
                <a:spcPts val="800"/>
              </a:spcBef>
              <a:spcAft>
                <a:spcPts val="600"/>
              </a:spcAft>
              <a:buFont typeface="Arial" panose="020B0604020202020204" pitchFamily="34" charset="0"/>
              <a:buChar char="•"/>
            </a:pPr>
            <a:r>
              <a:rPr lang="en-US" sz="1700" b="1" dirty="0">
                <a:latin typeface="+mn-lt"/>
              </a:rPr>
              <a:t>Medicaid’s role in addressing housing insecurity and the needs of justice-involved populations is tightly connected to improving health outcomes.</a:t>
            </a:r>
            <a:endParaRPr lang="en-US" sz="1700" b="1" dirty="0">
              <a:latin typeface="+mn-lt"/>
              <a:ea typeface="Calibri"/>
              <a:cs typeface="Calibri"/>
            </a:endParaRPr>
          </a:p>
          <a:p>
            <a:pPr marL="342900" indent="-342900" eaLnBrk="1" hangingPunct="1">
              <a:spcBef>
                <a:spcPts val="800"/>
              </a:spcBef>
              <a:spcAft>
                <a:spcPts val="600"/>
              </a:spcAft>
              <a:buFont typeface="Arial" panose="020B0604020202020204" pitchFamily="34" charset="0"/>
              <a:buChar char="•"/>
            </a:pPr>
            <a:r>
              <a:rPr lang="en-US" sz="1700" dirty="0">
                <a:latin typeface="+mn-lt"/>
              </a:rPr>
              <a:t>Alignment and collaboration across Medicaid, HUD, correctional systems, and other local agencies and providers of services is critical to ensure these new Medicaid services successfully improve health for key populations. </a:t>
            </a:r>
            <a:endParaRPr lang="en-US" sz="1700" dirty="0">
              <a:latin typeface="+mn-lt"/>
              <a:ea typeface="Calibri"/>
              <a:cs typeface="Calibri"/>
            </a:endParaRPr>
          </a:p>
        </p:txBody>
      </p:sp>
      <p:pic>
        <p:nvPicPr>
          <p:cNvPr id="79" name="Picture 78" descr="People playing jigsaw puzzle">
            <a:extLst>
              <a:ext uri="{FF2B5EF4-FFF2-40B4-BE49-F238E27FC236}">
                <a16:creationId xmlns:a16="http://schemas.microsoft.com/office/drawing/2014/main" id="{C225B6A1-B1B0-4A36-AD48-52EEADA60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286" y="2820459"/>
            <a:ext cx="4531898" cy="3021265"/>
          </a:xfrm>
          <a:prstGeom prst="rect">
            <a:avLst/>
          </a:prstGeom>
        </p:spPr>
      </p:pic>
      <p:sp>
        <p:nvSpPr>
          <p:cNvPr id="3" name="Text Placeholder 2">
            <a:extLst>
              <a:ext uri="{FF2B5EF4-FFF2-40B4-BE49-F238E27FC236}">
                <a16:creationId xmlns:a16="http://schemas.microsoft.com/office/drawing/2014/main" id="{5E6BA8DA-4806-6522-F8F6-67FC88AA5296}"/>
              </a:ext>
            </a:extLst>
          </p:cNvPr>
          <p:cNvSpPr>
            <a:spLocks noGrp="1"/>
          </p:cNvSpPr>
          <p:nvPr>
            <p:ph type="body" sz="quarter" idx="11"/>
          </p:nvPr>
        </p:nvSpPr>
        <p:spPr>
          <a:xfrm>
            <a:off x="453136" y="1167894"/>
            <a:ext cx="13074178" cy="994735"/>
          </a:xfrm>
        </p:spPr>
        <p:txBody>
          <a:bodyPr>
            <a:normAutofit/>
          </a:bodyPr>
          <a:lstStyle/>
          <a:p>
            <a:pPr eaLnBrk="1" hangingPunct="1">
              <a:spcBef>
                <a:spcPts val="800"/>
              </a:spcBef>
              <a:spcAft>
                <a:spcPts val="600"/>
              </a:spcAft>
            </a:pPr>
            <a:r>
              <a:rPr lang="en-US" sz="2000" b="1" dirty="0">
                <a:latin typeface="+mn-lt"/>
              </a:rPr>
              <a:t>Housing and correctional partners and Medicaid have distinct but related missions; there is significant imperative and opportunity for alignment and collaboration </a:t>
            </a:r>
            <a:r>
              <a:rPr lang="en-US" sz="2000" dirty="0">
                <a:latin typeface="+mn-lt"/>
              </a:rPr>
              <a:t>to improve health for key populations.</a:t>
            </a:r>
            <a:endParaRPr lang="en-US" sz="2000" dirty="0">
              <a:latin typeface="+mn-lt"/>
              <a:ea typeface="Calibri"/>
              <a:cs typeface="Calibri"/>
            </a:endParaRPr>
          </a:p>
        </p:txBody>
      </p:sp>
      <p:sp>
        <p:nvSpPr>
          <p:cNvPr id="4" name="Content Placeholder 3">
            <a:extLst>
              <a:ext uri="{FF2B5EF4-FFF2-40B4-BE49-F238E27FC236}">
                <a16:creationId xmlns:a16="http://schemas.microsoft.com/office/drawing/2014/main" id="{133E9FE7-EB24-B6E7-12F5-295D60704243}"/>
              </a:ext>
            </a:extLst>
          </p:cNvPr>
          <p:cNvSpPr>
            <a:spLocks noGrp="1"/>
          </p:cNvSpPr>
          <p:nvPr>
            <p:ph sz="quarter" idx="15"/>
          </p:nvPr>
        </p:nvSpPr>
        <p:spPr>
          <a:xfrm>
            <a:off x="8194647" y="5955592"/>
            <a:ext cx="4717175" cy="1115059"/>
          </a:xfrm>
          <a:solidFill>
            <a:schemeClr val="tx2">
              <a:lumMod val="20000"/>
              <a:lumOff val="80000"/>
            </a:schemeClr>
          </a:solidFill>
          <a:ln>
            <a:solidFill>
              <a:schemeClr val="tx2">
                <a:lumMod val="50000"/>
              </a:schemeClr>
            </a:solidFill>
          </a:ln>
        </p:spPr>
        <p:txBody>
          <a:bodyPr vert="horz" wrap="square" lIns="182880" tIns="182880" rIns="182880" bIns="182880" numCol="1" anchor="ctr" anchorCtr="0" compatLnSpc="1">
            <a:prstTxWarp prst="textNoShape">
              <a:avLst/>
            </a:prstTxWarp>
          </a:bodyPr>
          <a:lstStyle/>
          <a:p>
            <a:pPr marL="0" indent="0" algn="ctr">
              <a:lnSpc>
                <a:spcPct val="88000"/>
              </a:lnSpc>
              <a:spcBef>
                <a:spcPts val="0"/>
              </a:spcBef>
              <a:buNone/>
            </a:pPr>
            <a:r>
              <a:rPr lang="en-US" sz="1800" b="1" dirty="0"/>
              <a:t>Medicaid dollars may not replace and reduce total state spending on housing and corrections, but instead must </a:t>
            </a:r>
            <a:r>
              <a:rPr lang="en-US" sz="1800" b="1" u="sng" dirty="0"/>
              <a:t>supplement</a:t>
            </a:r>
            <a:r>
              <a:rPr lang="en-US" sz="1800" b="1" dirty="0"/>
              <a:t> services to these populations.</a:t>
            </a:r>
          </a:p>
        </p:txBody>
      </p:sp>
      <p:sp>
        <p:nvSpPr>
          <p:cNvPr id="7" name="Footer Placeholder 5">
            <a:extLst>
              <a:ext uri="{FF2B5EF4-FFF2-40B4-BE49-F238E27FC236}">
                <a16:creationId xmlns:a16="http://schemas.microsoft.com/office/drawing/2014/main" id="{7733F62E-52A0-56B2-DAF3-1A0CFCEAE3DD}"/>
              </a:ext>
            </a:extLst>
          </p:cNvPr>
          <p:cNvSpPr>
            <a:spLocks noGrp="1"/>
          </p:cNvSpPr>
          <p:nvPr>
            <p:ph type="ftr" sz="quarter" idx="14"/>
          </p:nvPr>
        </p:nvSpPr>
        <p:spPr>
          <a:xfrm>
            <a:off x="348033" y="7448525"/>
            <a:ext cx="11561064" cy="228600"/>
          </a:xfrm>
        </p:spPr>
        <p:txBody>
          <a:bodyPr/>
          <a:lstStyle/>
          <a:p>
            <a:r>
              <a:rPr lang="en-US" sz="1200" dirty="0"/>
              <a:t>1115 Demonstrations to Provide Housing Services and Pre-Release Services </a:t>
            </a:r>
            <a:r>
              <a:rPr lang="en-US" altLang="en-US" dirty="0"/>
              <a:t>| Manatt, Phelps &amp; Phillips, LLP</a:t>
            </a:r>
          </a:p>
        </p:txBody>
      </p:sp>
    </p:spTree>
    <p:extLst>
      <p:ext uri="{BB962C8B-B14F-4D97-AF65-F5344CB8AC3E}">
        <p14:creationId xmlns:p14="http://schemas.microsoft.com/office/powerpoint/2010/main" val="389664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0041CC0-A394-474E-B512-019C5E1998CB}"/>
              </a:ext>
            </a:extLst>
          </p:cNvPr>
          <p:cNvSpPr/>
          <p:nvPr/>
        </p:nvSpPr>
        <p:spPr bwMode="auto">
          <a:xfrm>
            <a:off x="7163124" y="2843953"/>
            <a:ext cx="2743200" cy="3236129"/>
          </a:xfrm>
          <a:prstGeom prst="rect">
            <a:avLst/>
          </a:prstGeom>
          <a:solidFill>
            <a:schemeClr val="bg1">
              <a:lumMod val="95000"/>
            </a:schemeClr>
          </a:solidFill>
          <a:ln w="6350" cap="flat" cmpd="sng" algn="ctr">
            <a:solidFill>
              <a:schemeClr val="tx1"/>
            </a:solidFill>
            <a:prstDash val="solid"/>
            <a:round/>
            <a:headEnd type="none" w="med" len="med"/>
            <a:tailEnd type="none" w="med" len="med"/>
          </a:ln>
          <a:effectLst/>
        </p:spPr>
        <p:txBody>
          <a:bodyPr vert="horz" wrap="square" lIns="101292" tIns="50641" rIns="101292" bIns="50641" numCol="1" rtlCol="0" anchor="t" anchorCtr="0" compatLnSpc="1">
            <a:prstTxWarp prst="textNoShape">
              <a:avLst/>
            </a:prstTxWarp>
          </a:bodyPr>
          <a:lstStyle/>
          <a:p>
            <a:pPr algn="ctr" defTabSz="1013473" fontAlgn="base">
              <a:spcBef>
                <a:spcPct val="0"/>
              </a:spcBef>
              <a:spcAft>
                <a:spcPts val="600"/>
              </a:spcAft>
            </a:pPr>
            <a:endParaRPr lang="en-US" sz="1600" b="1" dirty="0">
              <a:solidFill>
                <a:srgbClr val="000000"/>
              </a:solidFill>
              <a:latin typeface="Calibri" charset="0"/>
            </a:endParaRPr>
          </a:p>
          <a:p>
            <a:pPr algn="ctr" defTabSz="1013473" fontAlgn="base">
              <a:spcBef>
                <a:spcPct val="0"/>
              </a:spcBef>
              <a:spcAft>
                <a:spcPts val="600"/>
              </a:spcAft>
            </a:pPr>
            <a:endParaRPr lang="en-US" sz="1600" b="1" dirty="0">
              <a:solidFill>
                <a:srgbClr val="000000"/>
              </a:solidFill>
              <a:latin typeface="Calibri" charset="0"/>
            </a:endParaRPr>
          </a:p>
          <a:p>
            <a:pPr algn="ctr" defTabSz="909284" fontAlgn="base">
              <a:spcBef>
                <a:spcPct val="0"/>
              </a:spcBef>
              <a:spcAft>
                <a:spcPts val="600"/>
              </a:spcAft>
              <a:buClr>
                <a:srgbClr val="C00000"/>
              </a:buClr>
              <a:buSzPct val="115000"/>
            </a:pPr>
            <a:r>
              <a:rPr lang="en-US" altLang="en-US" sz="1800" b="1" dirty="0">
                <a:solidFill>
                  <a:srgbClr val="000000"/>
                </a:solidFill>
                <a:latin typeface="Calibri"/>
                <a:ea typeface="Open Sans"/>
                <a:cs typeface="Arial" pitchFamily="34" charset="0"/>
              </a:rPr>
              <a:t> “ROOM AND BOARD”</a:t>
            </a:r>
            <a:endParaRPr lang="en-US" altLang="en-US" sz="1800" dirty="0">
              <a:solidFill>
                <a:srgbClr val="000000"/>
              </a:solidFill>
              <a:latin typeface="Calibri"/>
              <a:ea typeface="Open Sans"/>
              <a:cs typeface="Arial" pitchFamily="34" charset="0"/>
            </a:endParaRP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Transitional rent </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Short-term housing</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Medical respite/post-hospitalization housing</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Ongoing utilities </a:t>
            </a:r>
          </a:p>
          <a:p>
            <a:pPr algn="ctr" defTabSz="1013473" fontAlgn="base">
              <a:spcBef>
                <a:spcPct val="0"/>
              </a:spcBef>
              <a:spcAft>
                <a:spcPts val="600"/>
              </a:spcAft>
            </a:pPr>
            <a:endParaRPr lang="en-US" sz="1600" b="1" dirty="0">
              <a:solidFill>
                <a:srgbClr val="000000"/>
              </a:solidFill>
              <a:latin typeface="Calibri" charset="0"/>
            </a:endParaRPr>
          </a:p>
        </p:txBody>
      </p:sp>
      <p:sp>
        <p:nvSpPr>
          <p:cNvPr id="2" name="Title 1">
            <a:extLst>
              <a:ext uri="{FF2B5EF4-FFF2-40B4-BE49-F238E27FC236}">
                <a16:creationId xmlns:a16="http://schemas.microsoft.com/office/drawing/2014/main" id="{D769AEAA-55AA-47E4-83CF-241B693222C9}"/>
              </a:ext>
            </a:extLst>
          </p:cNvPr>
          <p:cNvSpPr>
            <a:spLocks noGrp="1"/>
          </p:cNvSpPr>
          <p:nvPr>
            <p:ph type="title"/>
          </p:nvPr>
        </p:nvSpPr>
        <p:spPr>
          <a:xfrm>
            <a:off x="347468" y="270977"/>
            <a:ext cx="12602650" cy="595291"/>
          </a:xfrm>
        </p:spPr>
        <p:txBody>
          <a:bodyPr vert="horz" wrap="square" lIns="101854" tIns="50927" rIns="101854" bIns="50927" numCol="1" anchor="ctr" anchorCtr="0" compatLnSpc="1">
            <a:prstTxWarp prst="textNoShape">
              <a:avLst/>
            </a:prstTxWarp>
            <a:noAutofit/>
          </a:bodyPr>
          <a:lstStyle/>
          <a:p>
            <a:r>
              <a:rPr lang="en-US" sz="2600" b="1" dirty="0"/>
              <a:t>States can cover a </a:t>
            </a:r>
            <a:r>
              <a:rPr lang="en-US" sz="2600" dirty="0"/>
              <a:t>range of housing and housing-related</a:t>
            </a:r>
            <a:r>
              <a:rPr lang="en-US" sz="2600" b="1" dirty="0"/>
              <a:t> </a:t>
            </a:r>
            <a:r>
              <a:rPr lang="en-US" sz="2600" dirty="0"/>
              <a:t>s</a:t>
            </a:r>
            <a:r>
              <a:rPr lang="en-US" sz="2600" b="1" dirty="0"/>
              <a:t>ervices </a:t>
            </a:r>
            <a:r>
              <a:rPr lang="en-US" sz="2600" dirty="0"/>
              <a:t>in Medicaid</a:t>
            </a:r>
            <a:endParaRPr lang="en-US" sz="2600" b="1" dirty="0"/>
          </a:p>
        </p:txBody>
      </p:sp>
      <p:sp>
        <p:nvSpPr>
          <p:cNvPr id="16" name="Rectangle 15">
            <a:extLst>
              <a:ext uri="{FF2B5EF4-FFF2-40B4-BE49-F238E27FC236}">
                <a16:creationId xmlns:a16="http://schemas.microsoft.com/office/drawing/2014/main" id="{CC194C90-D17C-4C3E-A520-D0ADF2FD7475}"/>
              </a:ext>
            </a:extLst>
          </p:cNvPr>
          <p:cNvSpPr/>
          <p:nvPr/>
        </p:nvSpPr>
        <p:spPr bwMode="auto">
          <a:xfrm>
            <a:off x="861798" y="1977002"/>
            <a:ext cx="5786995" cy="914400"/>
          </a:xfrm>
          <a:prstGeom prst="rect">
            <a:avLst/>
          </a:prstGeom>
          <a:solidFill>
            <a:schemeClr val="tx2">
              <a:lumMod val="60000"/>
              <a:lumOff val="40000"/>
            </a:schemeClr>
          </a:solidFill>
          <a:ln w="6350" cap="flat" cmpd="sng" algn="ctr">
            <a:solidFill>
              <a:schemeClr val="tx1"/>
            </a:solidFill>
            <a:prstDash val="solid"/>
            <a:round/>
            <a:headEnd type="none" w="med" len="med"/>
            <a:tailEnd type="none" w="med" len="med"/>
          </a:ln>
          <a:effectLst/>
        </p:spPr>
        <p:txBody>
          <a:bodyPr vert="horz" wrap="square" lIns="101292" tIns="50641" rIns="101292" bIns="50641" numCol="1" rtlCol="0" anchor="ctr" anchorCtr="0" compatLnSpc="1">
            <a:prstTxWarp prst="textNoShape">
              <a:avLst/>
            </a:prstTxWarp>
          </a:bodyPr>
          <a:lstStyle/>
          <a:p>
            <a:pPr algn="ctr" defTabSz="1013473"/>
            <a:r>
              <a:rPr lang="en-US" sz="2000" b="1">
                <a:latin typeface="Calibri"/>
                <a:ea typeface="Calibri"/>
                <a:cs typeface="Calibri"/>
              </a:rPr>
              <a:t>Services that can be covered under multiple Medicaid authorities, including 1115 Demonstrations </a:t>
            </a:r>
            <a:endParaRPr lang="en-US" sz="2000" b="1">
              <a:latin typeface="Calibri" charset="0"/>
              <a:ea typeface="Calibri"/>
              <a:cs typeface="Calibri"/>
            </a:endParaRPr>
          </a:p>
        </p:txBody>
      </p:sp>
      <p:sp>
        <p:nvSpPr>
          <p:cNvPr id="17" name="Rectangle 16">
            <a:extLst>
              <a:ext uri="{FF2B5EF4-FFF2-40B4-BE49-F238E27FC236}">
                <a16:creationId xmlns:a16="http://schemas.microsoft.com/office/drawing/2014/main" id="{76F49180-91FC-4959-BD4C-AFCF193AC28F}"/>
              </a:ext>
            </a:extLst>
          </p:cNvPr>
          <p:cNvSpPr/>
          <p:nvPr/>
        </p:nvSpPr>
        <p:spPr bwMode="auto">
          <a:xfrm>
            <a:off x="861799" y="2900996"/>
            <a:ext cx="2743200" cy="3236129"/>
          </a:xfrm>
          <a:prstGeom prst="rect">
            <a:avLst/>
          </a:prstGeom>
          <a:solidFill>
            <a:schemeClr val="bg1">
              <a:lumMod val="95000"/>
            </a:schemeClr>
          </a:solidFill>
          <a:ln w="6350" cap="flat" cmpd="sng" algn="ctr">
            <a:solidFill>
              <a:schemeClr val="tx1"/>
            </a:solidFill>
            <a:prstDash val="solid"/>
            <a:round/>
            <a:headEnd type="none" w="med" len="med"/>
            <a:tailEnd type="none" w="med" len="med"/>
          </a:ln>
          <a:effectLst/>
        </p:spPr>
        <p:txBody>
          <a:bodyPr vert="horz" wrap="square" lIns="101292" tIns="50641" rIns="101292" bIns="50641" numCol="1" rtlCol="0" anchor="b" anchorCtr="0" compatLnSpc="1">
            <a:prstTxWarp prst="textNoShape">
              <a:avLst/>
            </a:prstTxWarp>
          </a:bodyPr>
          <a:lstStyle/>
          <a:p>
            <a:pPr algn="ctr" defTabSz="1013473" fontAlgn="base">
              <a:spcBef>
                <a:spcPct val="0"/>
              </a:spcBef>
              <a:spcAft>
                <a:spcPts val="600"/>
              </a:spcAft>
              <a:buClr>
                <a:srgbClr val="7AB800">
                  <a:lumMod val="50000"/>
                </a:srgbClr>
              </a:buClr>
            </a:pPr>
            <a:r>
              <a:rPr lang="en-US" sz="1800" b="1" dirty="0">
                <a:solidFill>
                  <a:srgbClr val="000000"/>
                </a:solidFill>
                <a:latin typeface="Calibri" charset="0"/>
              </a:rPr>
              <a:t>HOUSING SUPPORTS</a:t>
            </a:r>
          </a:p>
          <a:p>
            <a:pPr marL="285750" indent="-285750" defTabSz="1013473" fontAlgn="base">
              <a:spcBef>
                <a:spcPct val="0"/>
              </a:spcBef>
              <a:spcAft>
                <a:spcPts val="600"/>
              </a:spcAft>
              <a:buClr>
                <a:srgbClr val="7AB800">
                  <a:lumMod val="50000"/>
                </a:srgbClr>
              </a:buClr>
              <a:buFont typeface="Wingdings" panose="05000000000000000000" pitchFamily="2" charset="2"/>
              <a:buChar char="ü"/>
            </a:pPr>
            <a:r>
              <a:rPr lang="en-US" sz="1800" dirty="0">
                <a:solidFill>
                  <a:srgbClr val="000000"/>
                </a:solidFill>
                <a:latin typeface="Calibri" charset="0"/>
              </a:rPr>
              <a:t>Housing transition and navigation services</a:t>
            </a:r>
          </a:p>
          <a:p>
            <a:pPr marL="285750" indent="-285750" defTabSz="1013473" fontAlgn="base">
              <a:spcBef>
                <a:spcPct val="0"/>
              </a:spcBef>
              <a:spcAft>
                <a:spcPts val="600"/>
              </a:spcAft>
              <a:buClr>
                <a:srgbClr val="7AB800">
                  <a:lumMod val="50000"/>
                </a:srgbClr>
              </a:buClr>
              <a:buFont typeface="Wingdings" panose="05000000000000000000" pitchFamily="2" charset="2"/>
              <a:buChar char="ü"/>
            </a:pPr>
            <a:r>
              <a:rPr lang="en-US" sz="1800" dirty="0">
                <a:solidFill>
                  <a:srgbClr val="000000"/>
                </a:solidFill>
                <a:latin typeface="Calibri" charset="0"/>
              </a:rPr>
              <a:t>Moving costs and deposits (including utility deposits)</a:t>
            </a:r>
          </a:p>
          <a:p>
            <a:pPr marL="285750" indent="-285750" defTabSz="1013473" fontAlgn="base">
              <a:spcBef>
                <a:spcPct val="0"/>
              </a:spcBef>
              <a:spcAft>
                <a:spcPts val="600"/>
              </a:spcAft>
              <a:buClr>
                <a:srgbClr val="7AB800">
                  <a:lumMod val="50000"/>
                </a:srgbClr>
              </a:buClr>
              <a:buFont typeface="Wingdings" panose="05000000000000000000" pitchFamily="2" charset="2"/>
              <a:buChar char="ü"/>
            </a:pPr>
            <a:r>
              <a:rPr lang="en-US" sz="1800" dirty="0">
                <a:solidFill>
                  <a:srgbClr val="000000"/>
                </a:solidFill>
                <a:latin typeface="Calibri" charset="0"/>
              </a:rPr>
              <a:t>Tenancy sustaining services</a:t>
            </a:r>
          </a:p>
        </p:txBody>
      </p:sp>
      <p:sp>
        <p:nvSpPr>
          <p:cNvPr id="18" name="Rectangle 17">
            <a:extLst>
              <a:ext uri="{FF2B5EF4-FFF2-40B4-BE49-F238E27FC236}">
                <a16:creationId xmlns:a16="http://schemas.microsoft.com/office/drawing/2014/main" id="{33EB37CC-4E16-4E52-A93A-C8C7A2A577DF}"/>
              </a:ext>
            </a:extLst>
          </p:cNvPr>
          <p:cNvSpPr/>
          <p:nvPr/>
        </p:nvSpPr>
        <p:spPr bwMode="auto">
          <a:xfrm>
            <a:off x="3905594" y="2900996"/>
            <a:ext cx="2743200" cy="3236129"/>
          </a:xfrm>
          <a:prstGeom prst="rect">
            <a:avLst/>
          </a:prstGeom>
          <a:solidFill>
            <a:schemeClr val="bg1">
              <a:lumMod val="95000"/>
            </a:schemeClr>
          </a:solidFill>
          <a:ln w="6350" cap="flat" cmpd="sng" algn="ctr">
            <a:solidFill>
              <a:schemeClr val="tx1"/>
            </a:solidFill>
            <a:prstDash val="solid"/>
            <a:round/>
            <a:headEnd type="none" w="med" len="med"/>
            <a:tailEnd type="none" w="med" len="med"/>
          </a:ln>
          <a:effectLst/>
        </p:spPr>
        <p:txBody>
          <a:bodyPr vert="horz" wrap="square" lIns="101292" tIns="50641" rIns="101292" bIns="50641" numCol="1" rtlCol="0" anchor="t" anchorCtr="0" compatLnSpc="1">
            <a:prstTxWarp prst="textNoShape">
              <a:avLst/>
            </a:prstTxWarp>
          </a:bodyPr>
          <a:lstStyle/>
          <a:p>
            <a:pPr algn="ctr" defTabSz="1013473" fontAlgn="base">
              <a:spcBef>
                <a:spcPct val="0"/>
              </a:spcBef>
              <a:spcAft>
                <a:spcPts val="600"/>
              </a:spcAft>
            </a:pPr>
            <a:endParaRPr lang="en-US" sz="1600" b="1" dirty="0">
              <a:solidFill>
                <a:srgbClr val="000000"/>
              </a:solidFill>
              <a:latin typeface="Calibri" charset="0"/>
            </a:endParaRPr>
          </a:p>
          <a:p>
            <a:pPr algn="ctr" defTabSz="1013473" fontAlgn="base">
              <a:spcBef>
                <a:spcPct val="0"/>
              </a:spcBef>
              <a:spcAft>
                <a:spcPts val="600"/>
              </a:spcAft>
            </a:pPr>
            <a:endParaRPr lang="en-US" sz="1600" b="1" dirty="0">
              <a:solidFill>
                <a:srgbClr val="000000"/>
              </a:solidFill>
              <a:latin typeface="Calibri" charset="0"/>
            </a:endParaRPr>
          </a:p>
          <a:p>
            <a:pPr algn="ctr" defTabSz="1013473" fontAlgn="base">
              <a:spcBef>
                <a:spcPct val="0"/>
              </a:spcBef>
              <a:spcAft>
                <a:spcPts val="600"/>
              </a:spcAft>
            </a:pPr>
            <a:r>
              <a:rPr lang="en-US" sz="1800" b="1" dirty="0">
                <a:solidFill>
                  <a:srgbClr val="000000"/>
                </a:solidFill>
                <a:latin typeface="Calibri" charset="0"/>
              </a:rPr>
              <a:t>HOME MODIFICATIONS </a:t>
            </a:r>
          </a:p>
          <a:p>
            <a:pPr marL="285750" marR="0" lvl="0" indent="-285750" defTabSz="1013473" rtl="0" eaLnBrk="0" fontAlgn="base" latinLnBrk="0" hangingPunct="0">
              <a:lnSpc>
                <a:spcPct val="100000"/>
              </a:lnSpc>
              <a:spcBef>
                <a:spcPct val="0"/>
              </a:spcBef>
              <a:spcAft>
                <a:spcPts val="600"/>
              </a:spcAft>
              <a:buClr>
                <a:srgbClr val="7AB800">
                  <a:lumMod val="50000"/>
                </a:srgbClr>
              </a:buClr>
              <a:buSzTx/>
              <a:buFont typeface="Wingdings" panose="05000000000000000000" pitchFamily="2" charset="2"/>
              <a:buChar char="ü"/>
              <a:tabLst/>
              <a:defRPr/>
            </a:pPr>
            <a:r>
              <a:rPr lang="en-US" sz="1800" dirty="0">
                <a:solidFill>
                  <a:srgbClr val="000000"/>
                </a:solidFill>
                <a:latin typeface="Calibri" charset="0"/>
              </a:rPr>
              <a:t>Home remediations &amp; accessibility </a:t>
            </a:r>
          </a:p>
        </p:txBody>
      </p:sp>
      <p:sp>
        <p:nvSpPr>
          <p:cNvPr id="19" name="Rectangle 18">
            <a:extLst>
              <a:ext uri="{FF2B5EF4-FFF2-40B4-BE49-F238E27FC236}">
                <a16:creationId xmlns:a16="http://schemas.microsoft.com/office/drawing/2014/main" id="{1243A78B-E445-4AF8-B86C-E43E9EFF9F42}"/>
              </a:ext>
            </a:extLst>
          </p:cNvPr>
          <p:cNvSpPr/>
          <p:nvPr/>
        </p:nvSpPr>
        <p:spPr bwMode="auto">
          <a:xfrm>
            <a:off x="10205138" y="2891402"/>
            <a:ext cx="2743200" cy="3236130"/>
          </a:xfrm>
          <a:prstGeom prst="rect">
            <a:avLst/>
          </a:prstGeom>
          <a:solidFill>
            <a:schemeClr val="bg1">
              <a:lumMod val="95000"/>
            </a:schemeClr>
          </a:solidFill>
          <a:ln w="6350" cap="flat" cmpd="sng" algn="ctr">
            <a:solidFill>
              <a:schemeClr val="tx1"/>
            </a:solidFill>
            <a:prstDash val="solid"/>
            <a:round/>
            <a:headEnd type="none" w="med" len="med"/>
            <a:tailEnd type="none" w="med" len="med"/>
          </a:ln>
          <a:effectLst/>
        </p:spPr>
        <p:txBody>
          <a:bodyPr vert="horz" wrap="square" lIns="101292" tIns="50641" rIns="101292" bIns="50641" numCol="1" rtlCol="0" anchor="t" anchorCtr="0" compatLnSpc="1">
            <a:prstTxWarp prst="textNoShape">
              <a:avLst/>
            </a:prstTxWarp>
          </a:bodyPr>
          <a:lstStyle/>
          <a:p>
            <a:pPr algn="ctr" defTabSz="1013473" fontAlgn="base">
              <a:spcBef>
                <a:spcPct val="0"/>
              </a:spcBef>
              <a:spcAft>
                <a:spcPts val="600"/>
              </a:spcAft>
            </a:pPr>
            <a:endParaRPr lang="en-US" sz="1600" b="1" dirty="0">
              <a:solidFill>
                <a:srgbClr val="000000"/>
              </a:solidFill>
              <a:latin typeface="Calibri" charset="0"/>
            </a:endParaRPr>
          </a:p>
          <a:p>
            <a:pPr algn="ctr" defTabSz="1013473" fontAlgn="base">
              <a:spcBef>
                <a:spcPct val="0"/>
              </a:spcBef>
              <a:spcAft>
                <a:spcPts val="600"/>
              </a:spcAft>
            </a:pPr>
            <a:endParaRPr lang="en-US" sz="1600" b="1" dirty="0">
              <a:solidFill>
                <a:srgbClr val="000000"/>
              </a:solidFill>
              <a:latin typeface="Calibri" charset="0"/>
            </a:endParaRPr>
          </a:p>
          <a:p>
            <a:pPr algn="ctr" defTabSz="1013473" fontAlgn="base">
              <a:spcBef>
                <a:spcPct val="0"/>
              </a:spcBef>
              <a:spcAft>
                <a:spcPts val="600"/>
              </a:spcAft>
            </a:pPr>
            <a:r>
              <a:rPr lang="en-US" sz="1800" b="1" dirty="0">
                <a:solidFill>
                  <a:srgbClr val="000000"/>
                </a:solidFill>
                <a:latin typeface="Calibri" charset="0"/>
              </a:rPr>
              <a:t>PROVIDER CAPACITY BUILDING</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Technology</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Workforce development</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Development of business or operational processes</a:t>
            </a:r>
          </a:p>
          <a:p>
            <a:pPr marL="171450" indent="-171450" defTabSz="909284" fontAlgn="base">
              <a:spcBef>
                <a:spcPct val="0"/>
              </a:spcBef>
              <a:spcAft>
                <a:spcPts val="600"/>
              </a:spcAft>
              <a:buClr>
                <a:schemeClr val="accent3"/>
              </a:buClr>
              <a:buFont typeface="Wingdings" panose="05000000000000000000" pitchFamily="2" charset="2"/>
              <a:buChar char="ü"/>
            </a:pPr>
            <a:r>
              <a:rPr lang="en-US" altLang="en-US" sz="1800" dirty="0">
                <a:latin typeface="Calibri"/>
                <a:ea typeface="Open Sans"/>
                <a:cs typeface="Arial" pitchFamily="34" charset="0"/>
              </a:rPr>
              <a:t>Outreach, education and stakeholder convening </a:t>
            </a:r>
          </a:p>
          <a:p>
            <a:pPr algn="ctr" defTabSz="1013473" fontAlgn="base">
              <a:spcBef>
                <a:spcPct val="0"/>
              </a:spcBef>
              <a:spcAft>
                <a:spcPts val="600"/>
              </a:spcAft>
            </a:pPr>
            <a:endParaRPr lang="en-US" sz="1600" b="1" dirty="0">
              <a:solidFill>
                <a:srgbClr val="000000"/>
              </a:solidFill>
              <a:latin typeface="Calibri" charset="0"/>
            </a:endParaRPr>
          </a:p>
        </p:txBody>
      </p:sp>
      <p:pic>
        <p:nvPicPr>
          <p:cNvPr id="21" name="Picture 46" descr="Image result for check icon">
            <a:extLst>
              <a:ext uri="{FF2B5EF4-FFF2-40B4-BE49-F238E27FC236}">
                <a16:creationId xmlns:a16="http://schemas.microsoft.com/office/drawing/2014/main" id="{A88E2D0D-4216-4D61-AF9D-9BBE1B2CC3F8}"/>
              </a:ext>
            </a:extLst>
          </p:cNvPr>
          <p:cNvPicPr>
            <a:picLocks noChangeAspect="1" noChangeArrowheads="1"/>
          </p:cNvPicPr>
          <p:nvPr/>
        </p:nvPicPr>
        <p:blipFill>
          <a:blip r:embed="rId3" cstate="print">
            <a:duotone>
              <a:srgbClr val="7AB8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305219" y="3075750"/>
            <a:ext cx="459010" cy="4590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6" descr="Image result for check icon">
            <a:extLst>
              <a:ext uri="{FF2B5EF4-FFF2-40B4-BE49-F238E27FC236}">
                <a16:creationId xmlns:a16="http://schemas.microsoft.com/office/drawing/2014/main" id="{E54091A3-1130-4284-9E65-96499C7FD73E}"/>
              </a:ext>
            </a:extLst>
          </p:cNvPr>
          <p:cNvPicPr>
            <a:picLocks noChangeAspect="1" noChangeArrowheads="1"/>
          </p:cNvPicPr>
          <p:nvPr/>
        </p:nvPicPr>
        <p:blipFill>
          <a:blip r:embed="rId3" cstate="print">
            <a:duotone>
              <a:srgbClr val="7AB8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047689" y="3085344"/>
            <a:ext cx="459010" cy="459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6" descr="Image result for check icon">
            <a:extLst>
              <a:ext uri="{FF2B5EF4-FFF2-40B4-BE49-F238E27FC236}">
                <a16:creationId xmlns:a16="http://schemas.microsoft.com/office/drawing/2014/main" id="{3BC7C955-E163-433A-9008-54B9E85933BB}"/>
              </a:ext>
            </a:extLst>
          </p:cNvPr>
          <p:cNvPicPr>
            <a:picLocks noChangeAspect="1" noChangeArrowheads="1"/>
          </p:cNvPicPr>
          <p:nvPr/>
        </p:nvPicPr>
        <p:blipFill>
          <a:blip r:embed="rId3" cstate="print">
            <a:duotone>
              <a:srgbClr val="7AB8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349013" y="3058165"/>
            <a:ext cx="459010" cy="45901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45CA2A73-DACC-41D1-A636-760E71409FF0}"/>
              </a:ext>
            </a:extLst>
          </p:cNvPr>
          <p:cNvSpPr/>
          <p:nvPr/>
        </p:nvSpPr>
        <p:spPr bwMode="auto">
          <a:xfrm>
            <a:off x="7163123" y="1967408"/>
            <a:ext cx="5786995" cy="914400"/>
          </a:xfrm>
          <a:prstGeom prst="rect">
            <a:avLst/>
          </a:prstGeom>
          <a:solidFill>
            <a:schemeClr val="tx2"/>
          </a:solidFill>
          <a:ln w="6350" cap="flat" cmpd="sng" algn="ctr">
            <a:solidFill>
              <a:schemeClr val="accent1">
                <a:lumMod val="75000"/>
              </a:schemeClr>
            </a:solidFill>
            <a:prstDash val="solid"/>
            <a:round/>
            <a:headEnd type="none" w="med" len="med"/>
            <a:tailEnd type="none" w="med" len="med"/>
          </a:ln>
          <a:effectLst/>
        </p:spPr>
        <p:txBody>
          <a:bodyPr vert="horz" wrap="square" lIns="101292" tIns="50641" rIns="101292" bIns="50641" numCol="1" rtlCol="0" anchor="ctr" anchorCtr="0" compatLnSpc="1">
            <a:prstTxWarp prst="textNoShape">
              <a:avLst/>
            </a:prstTxWarp>
          </a:bodyPr>
          <a:lstStyle/>
          <a:p>
            <a:pPr algn="ctr" defTabSz="1013473"/>
            <a:r>
              <a:rPr lang="en-US" sz="2000" b="1" dirty="0">
                <a:latin typeface="Calibri"/>
                <a:ea typeface="Calibri"/>
                <a:cs typeface="Calibri"/>
              </a:rPr>
              <a:t>Services that can be covered only under Medicaid 1115 Demonstrations</a:t>
            </a:r>
          </a:p>
        </p:txBody>
      </p:sp>
      <p:pic>
        <p:nvPicPr>
          <p:cNvPr id="25" name="Picture 46" descr="Image result for check icon">
            <a:extLst>
              <a:ext uri="{FF2B5EF4-FFF2-40B4-BE49-F238E27FC236}">
                <a16:creationId xmlns:a16="http://schemas.microsoft.com/office/drawing/2014/main" id="{BE0F4BDB-6B2D-48AE-B13A-92A908BF3A2E}"/>
              </a:ext>
            </a:extLst>
          </p:cNvPr>
          <p:cNvPicPr>
            <a:picLocks noChangeAspect="1" noChangeArrowheads="1"/>
          </p:cNvPicPr>
          <p:nvPr/>
        </p:nvPicPr>
        <p:blipFill>
          <a:blip r:embed="rId3" cstate="print">
            <a:duotone>
              <a:srgbClr val="7AB8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09577" y="3085344"/>
            <a:ext cx="459010" cy="4590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D0812CCC-4E5C-C600-D3B1-47D6BD4A68B1}"/>
              </a:ext>
            </a:extLst>
          </p:cNvPr>
          <p:cNvSpPr txBox="1">
            <a:spLocks/>
          </p:cNvSpPr>
          <p:nvPr/>
        </p:nvSpPr>
        <p:spPr>
          <a:xfrm>
            <a:off x="1512905" y="6322293"/>
            <a:ext cx="4184188" cy="782697"/>
          </a:xfrm>
          <a:prstGeom prst="wedgeRoundRectCallout">
            <a:avLst>
              <a:gd name="adj1" fmla="val 1333"/>
              <a:gd name="adj2" fmla="val -126637"/>
              <a:gd name="adj3" fmla="val 16667"/>
            </a:avLst>
          </a:prstGeom>
          <a:solidFill>
            <a:schemeClr val="bg1">
              <a:lumMod val="85000"/>
            </a:schemeClr>
          </a:solidFill>
          <a:ln>
            <a:solidFill>
              <a:schemeClr val="tx2">
                <a:lumMod val="50000"/>
              </a:schemeClr>
            </a:solidFill>
          </a:ln>
        </p:spPr>
        <p:txBody>
          <a:bodyPr vert="horz" wrap="square" lIns="182880" tIns="182880" rIns="182880" bIns="182880" numCol="1" anchor="ctr" anchorCtr="0" compatLnSpc="1">
            <a:prstTxWarp prst="textNoShape">
              <a:avLst/>
            </a:prstTxWarp>
          </a:bodyPr>
          <a:lst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marL="0" indent="0" algn="ctr">
              <a:lnSpc>
                <a:spcPct val="88000"/>
              </a:lnSpc>
              <a:spcBef>
                <a:spcPts val="0"/>
              </a:spcBef>
              <a:buFont typeface="Wingdings" pitchFamily="2" charset="2"/>
              <a:buNone/>
            </a:pPr>
            <a:r>
              <a:rPr lang="en-US" sz="1800" b="1" kern="0" dirty="0"/>
              <a:t>Many of these services have been provided to HCBS populations for decades in some states</a:t>
            </a:r>
          </a:p>
        </p:txBody>
      </p:sp>
      <p:sp>
        <p:nvSpPr>
          <p:cNvPr id="5" name="Content Placeholder 3">
            <a:extLst>
              <a:ext uri="{FF2B5EF4-FFF2-40B4-BE49-F238E27FC236}">
                <a16:creationId xmlns:a16="http://schemas.microsoft.com/office/drawing/2014/main" id="{BAEA765D-1FBC-FD4B-D2F2-2E69FBE6FABE}"/>
              </a:ext>
            </a:extLst>
          </p:cNvPr>
          <p:cNvSpPr txBox="1">
            <a:spLocks/>
          </p:cNvSpPr>
          <p:nvPr/>
        </p:nvSpPr>
        <p:spPr>
          <a:xfrm>
            <a:off x="7396130" y="6321898"/>
            <a:ext cx="2660490" cy="896846"/>
          </a:xfrm>
          <a:prstGeom prst="wedgeRoundRectCallout">
            <a:avLst>
              <a:gd name="adj1" fmla="val 23417"/>
              <a:gd name="adj2" fmla="val -93185"/>
              <a:gd name="adj3" fmla="val 16667"/>
            </a:avLst>
          </a:prstGeom>
          <a:solidFill>
            <a:schemeClr val="tx2">
              <a:lumMod val="20000"/>
              <a:lumOff val="80000"/>
            </a:schemeClr>
          </a:solidFill>
          <a:ln>
            <a:solidFill>
              <a:schemeClr val="tx2">
                <a:lumMod val="50000"/>
              </a:schemeClr>
            </a:solidFill>
          </a:ln>
        </p:spPr>
        <p:txBody>
          <a:bodyPr vert="horz" wrap="square" lIns="182880" tIns="182880" rIns="182880" bIns="182880" numCol="1" anchor="ctr" anchorCtr="0" compatLnSpc="1">
            <a:prstTxWarp prst="textNoShape">
              <a:avLst/>
            </a:prstTxWarp>
          </a:bodyPr>
          <a:lst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marL="0" indent="0" algn="ctr">
              <a:lnSpc>
                <a:spcPct val="88000"/>
              </a:lnSpc>
              <a:spcBef>
                <a:spcPts val="0"/>
              </a:spcBef>
              <a:buFont typeface="Wingdings" pitchFamily="2" charset="2"/>
              <a:buNone/>
            </a:pPr>
            <a:r>
              <a:rPr lang="en-US" sz="1800" b="1" kern="0" dirty="0"/>
              <a:t>These must be short-term services (typically limited to 6 months)</a:t>
            </a:r>
          </a:p>
        </p:txBody>
      </p:sp>
      <p:sp>
        <p:nvSpPr>
          <p:cNvPr id="11" name="Footer Placeholder 5">
            <a:extLst>
              <a:ext uri="{FF2B5EF4-FFF2-40B4-BE49-F238E27FC236}">
                <a16:creationId xmlns:a16="http://schemas.microsoft.com/office/drawing/2014/main" id="{69750D4A-68AE-3ECC-86DA-02A8DBE21023}"/>
              </a:ext>
            </a:extLst>
          </p:cNvPr>
          <p:cNvSpPr txBox="1">
            <a:spLocks/>
          </p:cNvSpPr>
          <p:nvPr/>
        </p:nvSpPr>
        <p:spPr>
          <a:xfrm>
            <a:off x="453136" y="7274718"/>
            <a:ext cx="11561064" cy="228600"/>
          </a:xfrm>
          <a:prstGeom prst="rect">
            <a:avLst/>
          </a:prstGeom>
        </p:spPr>
        <p:txBody>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a:lstStyle>
          <a:p>
            <a:pPr>
              <a:lnSpc>
                <a:spcPct val="80000"/>
              </a:lnSpc>
              <a:spcBef>
                <a:spcPct val="10000"/>
              </a:spcBef>
              <a:spcAft>
                <a:spcPct val="10000"/>
              </a:spcAft>
            </a:pPr>
            <a:r>
              <a:rPr lang="en-US" sz="1200" dirty="0">
                <a:latin typeface="+mn-lt"/>
                <a:ea typeface="ＭＳ Ｐゴシック" pitchFamily="1" charset="-128"/>
              </a:rPr>
              <a:t>1115 Demonstrations to Provide Housing Services and Pre-Release Services </a:t>
            </a:r>
            <a:r>
              <a:rPr lang="en-US" altLang="en-US" sz="1200" dirty="0">
                <a:latin typeface="+mn-lt"/>
                <a:ea typeface="ＭＳ Ｐゴシック" pitchFamily="1" charset="-128"/>
              </a:rPr>
              <a:t>| Manatt, Phelps &amp; Phillips, LLP</a:t>
            </a:r>
          </a:p>
        </p:txBody>
      </p:sp>
      <p:sp>
        <p:nvSpPr>
          <p:cNvPr id="4" name="Text Placeholder 2">
            <a:extLst>
              <a:ext uri="{FF2B5EF4-FFF2-40B4-BE49-F238E27FC236}">
                <a16:creationId xmlns:a16="http://schemas.microsoft.com/office/drawing/2014/main" id="{02A18EA4-A8A5-C43A-36DB-6A960F3460B5}"/>
              </a:ext>
            </a:extLst>
          </p:cNvPr>
          <p:cNvSpPr txBox="1">
            <a:spLocks/>
          </p:cNvSpPr>
          <p:nvPr/>
        </p:nvSpPr>
        <p:spPr bwMode="ltGray">
          <a:xfrm>
            <a:off x="395764" y="1106395"/>
            <a:ext cx="12911328" cy="760096"/>
          </a:xfrm>
          <a:prstGeom prst="rect">
            <a:avLst/>
          </a:prstGeom>
          <a:solidFill>
            <a:schemeClr val="accent1"/>
          </a:solidFill>
          <a:ln>
            <a:solidFill>
              <a:schemeClr val="accent1"/>
            </a:solidFill>
          </a:ln>
        </p:spPr>
        <p:txBody>
          <a:bodyPr vert="horz" wrap="square" lIns="101854" tIns="91440" rIns="101854" bIns="50927" numCol="1" anchor="t" anchorCtr="0" compatLnSpc="1">
            <a:prstTxWarp prst="textNoShape">
              <a:avLst/>
            </a:prstTxWarp>
            <a:noAutofit/>
          </a:bodyPr>
          <a:lst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marL="0" indent="0" algn="ctr">
              <a:buNone/>
            </a:pPr>
            <a:r>
              <a:rPr lang="en-US" sz="2000" b="1" dirty="0">
                <a:solidFill>
                  <a:schemeClr val="bg1"/>
                </a:solidFill>
              </a:rPr>
              <a:t>To qualify for housing and housing-related services in Medicaid, an individual must have both a clinical need (e.g. a chronic condition) and a social need (e.g. homelessness or housing insecurity) </a:t>
            </a:r>
          </a:p>
        </p:txBody>
      </p:sp>
    </p:spTree>
    <p:extLst>
      <p:ext uri="{BB962C8B-B14F-4D97-AF65-F5344CB8AC3E}">
        <p14:creationId xmlns:p14="http://schemas.microsoft.com/office/powerpoint/2010/main" val="3591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40CC7354-745F-A74A-4272-E0415AE8F46B}"/>
              </a:ext>
            </a:extLst>
          </p:cNvPr>
          <p:cNvSpPr>
            <a:spLocks noGrp="1"/>
          </p:cNvSpPr>
          <p:nvPr>
            <p:ph type="body" idx="1"/>
          </p:nvPr>
        </p:nvSpPr>
        <p:spPr>
          <a:xfrm>
            <a:off x="4854257" y="2188688"/>
            <a:ext cx="4114800" cy="444436"/>
          </a:xfrm>
          <a:solidFill>
            <a:schemeClr val="bg2">
              <a:lumMod val="75000"/>
            </a:schemeClr>
          </a:solidFill>
          <a:ln>
            <a:solidFill>
              <a:schemeClr val="tx1"/>
            </a:solidFill>
          </a:ln>
        </p:spPr>
        <p:txBody>
          <a:bodyPr/>
          <a:lstStyle/>
          <a:p>
            <a:r>
              <a:rPr lang="en-US" sz="2200" dirty="0"/>
              <a:t>Eligible Facilities</a:t>
            </a:r>
          </a:p>
        </p:txBody>
      </p:sp>
      <p:sp>
        <p:nvSpPr>
          <p:cNvPr id="18" name="Content Placeholder 3">
            <a:extLst>
              <a:ext uri="{FF2B5EF4-FFF2-40B4-BE49-F238E27FC236}">
                <a16:creationId xmlns:a16="http://schemas.microsoft.com/office/drawing/2014/main" id="{5848F07A-F289-CB0C-00FC-9927A36BC496}"/>
              </a:ext>
            </a:extLst>
          </p:cNvPr>
          <p:cNvSpPr>
            <a:spLocks noGrp="1"/>
          </p:cNvSpPr>
          <p:nvPr>
            <p:ph sz="quarter" idx="11"/>
          </p:nvPr>
        </p:nvSpPr>
        <p:spPr>
          <a:xfrm>
            <a:off x="4851400" y="2625466"/>
            <a:ext cx="4114800" cy="4253567"/>
          </a:xfrm>
          <a:ln>
            <a:solidFill>
              <a:schemeClr val="tx1"/>
            </a:solidFill>
          </a:ln>
        </p:spPr>
        <p:txBody>
          <a:bodyPr/>
          <a:lstStyle/>
          <a:p>
            <a:pPr>
              <a:spcBef>
                <a:spcPts val="600"/>
              </a:spcBef>
            </a:pPr>
            <a:r>
              <a:rPr lang="en-US" sz="1800" dirty="0"/>
              <a:t>States have </a:t>
            </a:r>
            <a:r>
              <a:rPr lang="en-US" sz="1800" b="1" dirty="0"/>
              <a:t>flexibility</a:t>
            </a:r>
            <a:r>
              <a:rPr lang="en-US" sz="1800" dirty="0"/>
              <a:t> to provide coverage of pre-release services in state or local correctional facilities (e.g., state prisons, jails, and/or youth correctional facilities).</a:t>
            </a:r>
          </a:p>
          <a:p>
            <a:pPr>
              <a:spcBef>
                <a:spcPts val="600"/>
              </a:spcBef>
            </a:pPr>
            <a:r>
              <a:rPr lang="en-US" sz="1800" dirty="0"/>
              <a:t>States may seek to provide services in </a:t>
            </a:r>
            <a:r>
              <a:rPr lang="en-US" sz="1800" b="1" dirty="0"/>
              <a:t>all eligible correctional facilities statewide or in a subset</a:t>
            </a:r>
            <a:r>
              <a:rPr lang="en-US" sz="1800" dirty="0"/>
              <a:t> of correctional facilities. </a:t>
            </a:r>
          </a:p>
          <a:p>
            <a:pPr>
              <a:spcBef>
                <a:spcPts val="600"/>
              </a:spcBef>
            </a:pPr>
            <a:r>
              <a:rPr lang="en-US" sz="1800" dirty="0"/>
              <a:t>States may also use a </a:t>
            </a:r>
            <a:r>
              <a:rPr lang="en-US" sz="1800" b="1" dirty="0"/>
              <a:t>phased approach</a:t>
            </a:r>
            <a:r>
              <a:rPr lang="en-US" sz="1800" dirty="0"/>
              <a:t> to implementing reentry services over the course of the waiver. </a:t>
            </a:r>
          </a:p>
        </p:txBody>
      </p:sp>
      <p:sp>
        <p:nvSpPr>
          <p:cNvPr id="21" name="Text Placeholder 2">
            <a:extLst>
              <a:ext uri="{FF2B5EF4-FFF2-40B4-BE49-F238E27FC236}">
                <a16:creationId xmlns:a16="http://schemas.microsoft.com/office/drawing/2014/main" id="{5FA6A741-511D-851C-624C-EDDED20353CD}"/>
              </a:ext>
            </a:extLst>
          </p:cNvPr>
          <p:cNvSpPr txBox="1">
            <a:spLocks/>
          </p:cNvSpPr>
          <p:nvPr/>
        </p:nvSpPr>
        <p:spPr bwMode="ltGray">
          <a:xfrm>
            <a:off x="453135" y="2188688"/>
            <a:ext cx="4114800" cy="444436"/>
          </a:xfrm>
          <a:prstGeom prst="rect">
            <a:avLst/>
          </a:prstGeom>
          <a:solidFill>
            <a:schemeClr val="bg2"/>
          </a:solidFill>
          <a:ln>
            <a:solidFill>
              <a:schemeClr val="tx1"/>
            </a:solidFill>
          </a:ln>
        </p:spPr>
        <p:txBody>
          <a:bodyPr vert="horz" wrap="square" lIns="101854" tIns="0" rIns="101854" bIns="50927" numCol="1" anchor="ctr" anchorCtr="0" compatLnSpc="1">
            <a:prstTxWarp prst="textNoShape">
              <a:avLst/>
            </a:prstTxWarp>
          </a:bodyPr>
          <a:lstStyle>
            <a:lvl1pPr marL="0" indent="0" algn="ctr" defTabSz="1400041" rtl="0" eaLnBrk="1" fontAlgn="base" hangingPunct="1">
              <a:spcBef>
                <a:spcPts val="1800"/>
              </a:spcBef>
              <a:spcAft>
                <a:spcPts val="0"/>
              </a:spcAft>
              <a:buClr>
                <a:srgbClr val="000000"/>
              </a:buClr>
              <a:buFont typeface="Wingdings" pitchFamily="2" charset="2"/>
              <a:buNone/>
              <a:defRPr sz="2800" b="1">
                <a:solidFill>
                  <a:schemeClr val="bg1"/>
                </a:solidFill>
                <a:latin typeface="+mn-lt"/>
                <a:ea typeface="+mn-ea"/>
                <a:cs typeface="+mn-cs"/>
              </a:defRPr>
            </a:lvl1pPr>
            <a:lvl2pPr marL="628056" indent="0" algn="l" defTabSz="1400041" rtl="0" eaLnBrk="1" fontAlgn="base" hangingPunct="1">
              <a:spcBef>
                <a:spcPts val="1200"/>
              </a:spcBef>
              <a:spcAft>
                <a:spcPts val="0"/>
              </a:spcAft>
              <a:buClr>
                <a:srgbClr val="000000"/>
              </a:buClr>
              <a:buFont typeface="Courier New" panose="02070309020205020404" pitchFamily="49" charset="0"/>
              <a:buNone/>
              <a:defRPr sz="2747" b="1">
                <a:solidFill>
                  <a:schemeClr val="tx1"/>
                </a:solidFill>
                <a:latin typeface="+mn-lt"/>
              </a:defRPr>
            </a:lvl2pPr>
            <a:lvl3pPr marL="1256111" indent="0" algn="l" defTabSz="1400041" rtl="0" eaLnBrk="1" fontAlgn="base" hangingPunct="1">
              <a:spcBef>
                <a:spcPts val="600"/>
              </a:spcBef>
              <a:spcAft>
                <a:spcPts val="0"/>
              </a:spcAft>
              <a:buClr>
                <a:srgbClr val="000000"/>
              </a:buClr>
              <a:buSzPct val="75000"/>
              <a:buFont typeface="Wingdings 2" panose="05020102010507070707" pitchFamily="18" charset="2"/>
              <a:buNone/>
              <a:defRPr sz="2473" b="1">
                <a:solidFill>
                  <a:schemeClr val="tx1"/>
                </a:solidFill>
                <a:latin typeface="+mn-lt"/>
              </a:defRPr>
            </a:lvl3pPr>
            <a:lvl4pPr marL="1884167" indent="0" algn="l" defTabSz="1400041" rtl="0" eaLnBrk="1" fontAlgn="base" hangingPunct="1">
              <a:spcBef>
                <a:spcPts val="300"/>
              </a:spcBef>
              <a:spcAft>
                <a:spcPts val="0"/>
              </a:spcAft>
              <a:buClr>
                <a:schemeClr val="accent1"/>
              </a:buClr>
              <a:buFont typeface="Arial" charset="0"/>
              <a:buNone/>
              <a:defRPr sz="2198" b="1">
                <a:solidFill>
                  <a:schemeClr val="tx1"/>
                </a:solidFill>
                <a:latin typeface="+mn-lt"/>
              </a:defRPr>
            </a:lvl4pPr>
            <a:lvl5pPr marL="2512223" indent="0" algn="l" defTabSz="1400041" rtl="0" eaLnBrk="1" fontAlgn="base" hangingPunct="1">
              <a:spcBef>
                <a:spcPts val="300"/>
              </a:spcBef>
              <a:spcAft>
                <a:spcPts val="0"/>
              </a:spcAft>
              <a:buClr>
                <a:srgbClr val="000000"/>
              </a:buClr>
              <a:buFont typeface="Arial" charset="0"/>
              <a:buNone/>
              <a:defRPr sz="2198" b="1">
                <a:solidFill>
                  <a:schemeClr val="tx1"/>
                </a:solidFill>
                <a:latin typeface="+mn-lt"/>
              </a:defRPr>
            </a:lvl5pPr>
            <a:lvl6pPr marL="3140278"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6pPr>
            <a:lvl7pPr marL="3768334"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7pPr>
            <a:lvl8pPr marL="4396389"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8pPr>
            <a:lvl9pPr marL="5024445"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9pPr>
          </a:lstStyle>
          <a:p>
            <a:r>
              <a:rPr lang="en-US" sz="2200" kern="0" dirty="0"/>
              <a:t>Eligible Populations</a:t>
            </a:r>
          </a:p>
        </p:txBody>
      </p:sp>
      <p:sp>
        <p:nvSpPr>
          <p:cNvPr id="22" name="Content Placeholder 3">
            <a:extLst>
              <a:ext uri="{FF2B5EF4-FFF2-40B4-BE49-F238E27FC236}">
                <a16:creationId xmlns:a16="http://schemas.microsoft.com/office/drawing/2014/main" id="{D3087700-C5B6-A295-D96D-BB7C0F3641CF}"/>
              </a:ext>
            </a:extLst>
          </p:cNvPr>
          <p:cNvSpPr txBox="1">
            <a:spLocks/>
          </p:cNvSpPr>
          <p:nvPr/>
        </p:nvSpPr>
        <p:spPr bwMode="ltGray">
          <a:xfrm>
            <a:off x="453135" y="2633124"/>
            <a:ext cx="4114800" cy="42535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101854" tIns="91440" rIns="101854" bIns="50927" numCol="1" anchor="t" anchorCtr="0" compatLnSpc="1">
            <a:prstTxWarp prst="textNoShape">
              <a:avLst/>
            </a:prstTxWarp>
          </a:bodyPr>
          <a:lst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a:spcBef>
                <a:spcPts val="600"/>
              </a:spcBef>
            </a:pPr>
            <a:r>
              <a:rPr lang="en-US" sz="1800" kern="0" dirty="0"/>
              <a:t>States have </a:t>
            </a:r>
            <a:r>
              <a:rPr lang="en-US" sz="1800" b="1" kern="0" dirty="0"/>
              <a:t>flexibility to define their populations of focus </a:t>
            </a:r>
            <a:r>
              <a:rPr lang="en-US" sz="1800" kern="0" dirty="0"/>
              <a:t>(e.g., adults and/or youth in specified correctional facilities) for pre-release services </a:t>
            </a:r>
          </a:p>
          <a:p>
            <a:pPr>
              <a:spcBef>
                <a:spcPts val="600"/>
              </a:spcBef>
            </a:pPr>
            <a:r>
              <a:rPr lang="en-US" sz="1800" kern="0" dirty="0"/>
              <a:t>States have </a:t>
            </a:r>
            <a:r>
              <a:rPr lang="en-US" sz="1800" b="1" kern="0" dirty="0"/>
              <a:t>flexibility to establish specific eligibility criteria </a:t>
            </a:r>
            <a:r>
              <a:rPr lang="en-US" sz="1800" kern="0" dirty="0"/>
              <a:t>(e.g., individuals with SUD and/or SMI). </a:t>
            </a:r>
          </a:p>
          <a:p>
            <a:pPr>
              <a:spcBef>
                <a:spcPts val="600"/>
              </a:spcBef>
            </a:pPr>
            <a:r>
              <a:rPr lang="en-US" sz="1800" kern="0" dirty="0"/>
              <a:t>States may also consider making </a:t>
            </a:r>
            <a:r>
              <a:rPr lang="en-US" sz="1800" b="1" kern="0" dirty="0"/>
              <a:t>all Medicaid-enrolled </a:t>
            </a:r>
            <a:r>
              <a:rPr lang="en-US" sz="1800" kern="0" dirty="0"/>
              <a:t>individuals in participating carceral facilities eligible for pre-release services.</a:t>
            </a:r>
          </a:p>
        </p:txBody>
      </p:sp>
      <p:sp>
        <p:nvSpPr>
          <p:cNvPr id="24" name="Text Placeholder 2">
            <a:extLst>
              <a:ext uri="{FF2B5EF4-FFF2-40B4-BE49-F238E27FC236}">
                <a16:creationId xmlns:a16="http://schemas.microsoft.com/office/drawing/2014/main" id="{7F2D22DD-7BFA-DEDF-5CFD-E66FCCD5DB94}"/>
              </a:ext>
            </a:extLst>
          </p:cNvPr>
          <p:cNvSpPr txBox="1">
            <a:spLocks/>
          </p:cNvSpPr>
          <p:nvPr/>
        </p:nvSpPr>
        <p:spPr bwMode="ltGray">
          <a:xfrm>
            <a:off x="458849" y="1274699"/>
            <a:ext cx="12911328" cy="593726"/>
          </a:xfrm>
          <a:prstGeom prst="rect">
            <a:avLst/>
          </a:prstGeom>
          <a:solidFill>
            <a:schemeClr val="accent1"/>
          </a:solidFill>
          <a:ln>
            <a:solidFill>
              <a:schemeClr val="accent1"/>
            </a:solidFill>
          </a:ln>
        </p:spPr>
        <p:txBody>
          <a:bodyPr vert="horz" wrap="square" lIns="101854" tIns="91440" rIns="101854" bIns="50927" numCol="1" anchor="t" anchorCtr="0" compatLnSpc="1">
            <a:prstTxWarp prst="textNoShape">
              <a:avLst/>
            </a:prstTxWarp>
            <a:noAutofit/>
          </a:bodyPr>
          <a:lst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marL="0" indent="0" algn="ctr">
              <a:buNone/>
            </a:pPr>
            <a:r>
              <a:rPr lang="en-US" sz="2000" b="1" dirty="0">
                <a:solidFill>
                  <a:schemeClr val="bg1"/>
                </a:solidFill>
              </a:rPr>
              <a:t>Services can be provided up to 90 days pre-release and are aimed at facilitating transitions back to the community.</a:t>
            </a:r>
          </a:p>
        </p:txBody>
      </p:sp>
      <p:sp>
        <p:nvSpPr>
          <p:cNvPr id="27" name="Footer Placeholder 5">
            <a:extLst>
              <a:ext uri="{FF2B5EF4-FFF2-40B4-BE49-F238E27FC236}">
                <a16:creationId xmlns:a16="http://schemas.microsoft.com/office/drawing/2014/main" id="{63147AD2-0DE3-37C7-62DB-4EFE697DC109}"/>
              </a:ext>
            </a:extLst>
          </p:cNvPr>
          <p:cNvSpPr txBox="1">
            <a:spLocks/>
          </p:cNvSpPr>
          <p:nvPr/>
        </p:nvSpPr>
        <p:spPr>
          <a:xfrm>
            <a:off x="453136" y="7274718"/>
            <a:ext cx="11561064" cy="228600"/>
          </a:xfrm>
          <a:prstGeom prst="rect">
            <a:avLst/>
          </a:prstGeom>
        </p:spPr>
        <p:txBody>
          <a:bodyPr/>
          <a:ls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a:lstStyle>
          <a:p>
            <a:pPr>
              <a:lnSpc>
                <a:spcPct val="80000"/>
              </a:lnSpc>
              <a:spcBef>
                <a:spcPct val="10000"/>
              </a:spcBef>
              <a:spcAft>
                <a:spcPct val="10000"/>
              </a:spcAft>
            </a:pPr>
            <a:r>
              <a:rPr lang="en-US" sz="1200" dirty="0">
                <a:latin typeface="+mn-lt"/>
                <a:ea typeface="ＭＳ Ｐゴシック" pitchFamily="1" charset="-128"/>
              </a:rPr>
              <a:t>1115 Demonstrations to Provide Housing Services and Pre-Release Services </a:t>
            </a:r>
            <a:r>
              <a:rPr lang="en-US" altLang="en-US" sz="1200" dirty="0">
                <a:latin typeface="+mn-lt"/>
                <a:ea typeface="ＭＳ Ｐゴシック" pitchFamily="1" charset="-128"/>
              </a:rPr>
              <a:t>| Manatt, Phelps &amp; Phillips, LLP</a:t>
            </a:r>
          </a:p>
        </p:txBody>
      </p:sp>
      <p:sp>
        <p:nvSpPr>
          <p:cNvPr id="11" name="Title 1">
            <a:extLst>
              <a:ext uri="{FF2B5EF4-FFF2-40B4-BE49-F238E27FC236}">
                <a16:creationId xmlns:a16="http://schemas.microsoft.com/office/drawing/2014/main" id="{38E39A59-D4E7-560B-58A7-9A2748CC48B2}"/>
              </a:ext>
            </a:extLst>
          </p:cNvPr>
          <p:cNvSpPr>
            <a:spLocks noGrp="1"/>
          </p:cNvSpPr>
          <p:nvPr>
            <p:ph type="title"/>
          </p:nvPr>
        </p:nvSpPr>
        <p:spPr>
          <a:xfrm>
            <a:off x="452438" y="236538"/>
            <a:ext cx="12366625" cy="593725"/>
          </a:xfrm>
        </p:spPr>
        <p:txBody>
          <a:bodyPr vert="horz" wrap="square" lIns="101854" tIns="50927" rIns="101854" bIns="50927" numCol="1" anchor="ctr" anchorCtr="0" compatLnSpc="1">
            <a:prstTxWarp prst="textNoShape">
              <a:avLst/>
            </a:prstTxWarp>
            <a:noAutofit/>
          </a:bodyPr>
          <a:lstStyle/>
          <a:p>
            <a:r>
              <a:rPr lang="en-US" sz="2600" b="1" dirty="0"/>
              <a:t>States also have flexibility to design the scope of reentry </a:t>
            </a:r>
            <a:r>
              <a:rPr lang="en-US" sz="2600" dirty="0"/>
              <a:t>s</a:t>
            </a:r>
            <a:r>
              <a:rPr lang="en-US" sz="2600" b="1" dirty="0"/>
              <a:t>ervices </a:t>
            </a:r>
            <a:r>
              <a:rPr lang="en-US" sz="2600" dirty="0"/>
              <a:t>in Medicaid</a:t>
            </a:r>
            <a:endParaRPr lang="en-US" sz="2600" b="1" dirty="0"/>
          </a:p>
        </p:txBody>
      </p:sp>
      <p:sp>
        <p:nvSpPr>
          <p:cNvPr id="12" name="Text Placeholder 2">
            <a:extLst>
              <a:ext uri="{FF2B5EF4-FFF2-40B4-BE49-F238E27FC236}">
                <a16:creationId xmlns:a16="http://schemas.microsoft.com/office/drawing/2014/main" id="{9D471BEE-7C8E-F75F-7C69-1D1B0C797A73}"/>
              </a:ext>
            </a:extLst>
          </p:cNvPr>
          <p:cNvSpPr txBox="1">
            <a:spLocks/>
          </p:cNvSpPr>
          <p:nvPr/>
        </p:nvSpPr>
        <p:spPr bwMode="ltGray">
          <a:xfrm>
            <a:off x="9255379" y="2188688"/>
            <a:ext cx="4114800" cy="444436"/>
          </a:xfrm>
          <a:prstGeom prst="rect">
            <a:avLst/>
          </a:prstGeom>
          <a:solidFill>
            <a:schemeClr val="accent2">
              <a:lumMod val="75000"/>
            </a:schemeClr>
          </a:solidFill>
          <a:ln>
            <a:solidFill>
              <a:schemeClr val="tx1"/>
            </a:solidFill>
          </a:ln>
        </p:spPr>
        <p:txBody>
          <a:bodyPr vert="horz" wrap="square" lIns="101854" tIns="0" rIns="101854" bIns="50927" numCol="1" anchor="ctr" anchorCtr="0" compatLnSpc="1">
            <a:prstTxWarp prst="textNoShape">
              <a:avLst/>
            </a:prstTxWarp>
          </a:bodyPr>
          <a:lstStyle>
            <a:lvl1pPr marL="0" indent="0" algn="ctr" defTabSz="1400041" rtl="0" eaLnBrk="1" fontAlgn="base" hangingPunct="1">
              <a:spcBef>
                <a:spcPts val="1800"/>
              </a:spcBef>
              <a:spcAft>
                <a:spcPts val="0"/>
              </a:spcAft>
              <a:buClr>
                <a:srgbClr val="000000"/>
              </a:buClr>
              <a:buFont typeface="Wingdings" pitchFamily="2" charset="2"/>
              <a:buNone/>
              <a:defRPr sz="2800" b="1">
                <a:solidFill>
                  <a:schemeClr val="bg1"/>
                </a:solidFill>
                <a:latin typeface="+mn-lt"/>
                <a:ea typeface="+mn-ea"/>
                <a:cs typeface="+mn-cs"/>
              </a:defRPr>
            </a:lvl1pPr>
            <a:lvl2pPr marL="628056" indent="0" algn="l" defTabSz="1400041" rtl="0" eaLnBrk="1" fontAlgn="base" hangingPunct="1">
              <a:spcBef>
                <a:spcPts val="1200"/>
              </a:spcBef>
              <a:spcAft>
                <a:spcPts val="0"/>
              </a:spcAft>
              <a:buClr>
                <a:srgbClr val="000000"/>
              </a:buClr>
              <a:buFont typeface="Courier New" panose="02070309020205020404" pitchFamily="49" charset="0"/>
              <a:buNone/>
              <a:defRPr sz="2747" b="1">
                <a:solidFill>
                  <a:schemeClr val="tx1"/>
                </a:solidFill>
                <a:latin typeface="+mn-lt"/>
              </a:defRPr>
            </a:lvl2pPr>
            <a:lvl3pPr marL="1256111" indent="0" algn="l" defTabSz="1400041" rtl="0" eaLnBrk="1" fontAlgn="base" hangingPunct="1">
              <a:spcBef>
                <a:spcPts val="600"/>
              </a:spcBef>
              <a:spcAft>
                <a:spcPts val="0"/>
              </a:spcAft>
              <a:buClr>
                <a:srgbClr val="000000"/>
              </a:buClr>
              <a:buSzPct val="75000"/>
              <a:buFont typeface="Wingdings 2" panose="05020102010507070707" pitchFamily="18" charset="2"/>
              <a:buNone/>
              <a:defRPr sz="2473" b="1">
                <a:solidFill>
                  <a:schemeClr val="tx1"/>
                </a:solidFill>
                <a:latin typeface="+mn-lt"/>
              </a:defRPr>
            </a:lvl3pPr>
            <a:lvl4pPr marL="1884167" indent="0" algn="l" defTabSz="1400041" rtl="0" eaLnBrk="1" fontAlgn="base" hangingPunct="1">
              <a:spcBef>
                <a:spcPts val="300"/>
              </a:spcBef>
              <a:spcAft>
                <a:spcPts val="0"/>
              </a:spcAft>
              <a:buClr>
                <a:schemeClr val="accent1"/>
              </a:buClr>
              <a:buFont typeface="Arial" charset="0"/>
              <a:buNone/>
              <a:defRPr sz="2198" b="1">
                <a:solidFill>
                  <a:schemeClr val="tx1"/>
                </a:solidFill>
                <a:latin typeface="+mn-lt"/>
              </a:defRPr>
            </a:lvl4pPr>
            <a:lvl5pPr marL="2512223" indent="0" algn="l" defTabSz="1400041" rtl="0" eaLnBrk="1" fontAlgn="base" hangingPunct="1">
              <a:spcBef>
                <a:spcPts val="300"/>
              </a:spcBef>
              <a:spcAft>
                <a:spcPts val="0"/>
              </a:spcAft>
              <a:buClr>
                <a:srgbClr val="000000"/>
              </a:buClr>
              <a:buFont typeface="Arial" charset="0"/>
              <a:buNone/>
              <a:defRPr sz="2198" b="1">
                <a:solidFill>
                  <a:schemeClr val="tx1"/>
                </a:solidFill>
                <a:latin typeface="+mn-lt"/>
              </a:defRPr>
            </a:lvl5pPr>
            <a:lvl6pPr marL="3140278"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6pPr>
            <a:lvl7pPr marL="3768334"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7pPr>
            <a:lvl8pPr marL="4396389"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8pPr>
            <a:lvl9pPr marL="5024445" indent="0" algn="l" defTabSz="1400041" rtl="0" eaLnBrk="1" fontAlgn="base" hangingPunct="1">
              <a:spcBef>
                <a:spcPct val="0"/>
              </a:spcBef>
              <a:spcAft>
                <a:spcPct val="50000"/>
              </a:spcAft>
              <a:buClr>
                <a:srgbClr val="66952E"/>
              </a:buClr>
              <a:buFont typeface="Arial" charset="0"/>
              <a:buNone/>
              <a:defRPr sz="2198" b="1">
                <a:solidFill>
                  <a:schemeClr val="tx1"/>
                </a:solidFill>
                <a:latin typeface="+mn-lt"/>
              </a:defRPr>
            </a:lvl9pPr>
          </a:lstStyle>
          <a:p>
            <a:r>
              <a:rPr lang="en-US" sz="2200" kern="0" dirty="0"/>
              <a:t>Eligible Services</a:t>
            </a:r>
          </a:p>
        </p:txBody>
      </p:sp>
      <p:sp>
        <p:nvSpPr>
          <p:cNvPr id="13" name="Content Placeholder 3">
            <a:extLst>
              <a:ext uri="{FF2B5EF4-FFF2-40B4-BE49-F238E27FC236}">
                <a16:creationId xmlns:a16="http://schemas.microsoft.com/office/drawing/2014/main" id="{ECDDCAC3-51BC-3D3E-CD0C-6D5CA9394D7C}"/>
              </a:ext>
            </a:extLst>
          </p:cNvPr>
          <p:cNvSpPr txBox="1">
            <a:spLocks/>
          </p:cNvSpPr>
          <p:nvPr/>
        </p:nvSpPr>
        <p:spPr bwMode="ltGray">
          <a:xfrm>
            <a:off x="9255377" y="2625466"/>
            <a:ext cx="4114800" cy="42535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101854" tIns="91440" rIns="101854" bIns="50927" numCol="1" anchor="t" anchorCtr="0" compatLnSpc="1">
            <a:prstTxWarp prst="textNoShape">
              <a:avLst/>
            </a:prstTxWarp>
          </a:bodyPr>
          <a:lstStyle>
            <a:lvl1pPr marL="235521" indent="-235521" algn="l" defTabSz="1400041" rtl="0" eaLnBrk="1" fontAlgn="base" hangingPunct="1">
              <a:spcBef>
                <a:spcPts val="1800"/>
              </a:spcBef>
              <a:spcAft>
                <a:spcPts val="0"/>
              </a:spcAft>
              <a:buClr>
                <a:srgbClr val="000000"/>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a:spcBef>
                <a:spcPts val="0"/>
              </a:spcBef>
              <a:spcAft>
                <a:spcPts val="600"/>
              </a:spcAft>
            </a:pPr>
            <a:r>
              <a:rPr lang="en-US" sz="1800" kern="0" dirty="0"/>
              <a:t>States </a:t>
            </a:r>
            <a:r>
              <a:rPr lang="en-US" sz="1800" b="1" kern="0" dirty="0"/>
              <a:t>must cover three minimum mandatory reentry services</a:t>
            </a:r>
            <a:r>
              <a:rPr lang="en-US" sz="1800" kern="0" dirty="0"/>
              <a:t>:</a:t>
            </a:r>
          </a:p>
          <a:p>
            <a:pPr lvl="1">
              <a:spcBef>
                <a:spcPts val="0"/>
              </a:spcBef>
              <a:spcAft>
                <a:spcPts val="600"/>
              </a:spcAft>
            </a:pPr>
            <a:r>
              <a:rPr lang="en-US" sz="1800" spc="-40" baseline="0" dirty="0"/>
              <a:t>Case management to assess and address physical and behavioral health needs, and HRSN </a:t>
            </a:r>
          </a:p>
          <a:p>
            <a:pPr lvl="1">
              <a:spcBef>
                <a:spcPts val="0"/>
              </a:spcBef>
              <a:spcAft>
                <a:spcPts val="600"/>
              </a:spcAft>
            </a:pPr>
            <a:r>
              <a:rPr lang="en-US" sz="1800" dirty="0"/>
              <a:t>Medication Assisted Treatment (MAT)</a:t>
            </a:r>
          </a:p>
          <a:p>
            <a:pPr lvl="1">
              <a:spcBef>
                <a:spcPts val="0"/>
              </a:spcBef>
              <a:spcAft>
                <a:spcPts val="600"/>
              </a:spcAft>
            </a:pPr>
            <a:r>
              <a:rPr lang="en-US" sz="1800" i="0" u="none" strike="noStrike" kern="1200" dirty="0">
                <a:solidFill>
                  <a:srgbClr val="000000"/>
                </a:solidFill>
                <a:effectLst/>
              </a:rPr>
              <a:t>30-day supply of prescription medications at point of release</a:t>
            </a:r>
          </a:p>
          <a:p>
            <a:pPr>
              <a:spcBef>
                <a:spcPts val="0"/>
              </a:spcBef>
              <a:spcAft>
                <a:spcPts val="600"/>
              </a:spcAft>
            </a:pPr>
            <a:r>
              <a:rPr lang="en-US" sz="1800" dirty="0"/>
              <a:t>States have </a:t>
            </a:r>
            <a:r>
              <a:rPr lang="en-US" sz="1800" b="1" dirty="0"/>
              <a:t>flexibility to cover other important physical and behavioral health services,</a:t>
            </a:r>
            <a:r>
              <a:rPr lang="en-US" sz="1800" dirty="0"/>
              <a:t> such as screenings, preventive services, and durable medical equipment </a:t>
            </a:r>
          </a:p>
          <a:p>
            <a:pPr lvl="1">
              <a:spcBef>
                <a:spcPts val="600"/>
              </a:spcBef>
            </a:pPr>
            <a:endParaRPr lang="en-US" sz="1800" kern="0" dirty="0"/>
          </a:p>
        </p:txBody>
      </p:sp>
    </p:spTree>
    <p:extLst>
      <p:ext uri="{BB962C8B-B14F-4D97-AF65-F5344CB8AC3E}">
        <p14:creationId xmlns:p14="http://schemas.microsoft.com/office/powerpoint/2010/main" val="153403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8110AA-1981-15F6-2F01-8F3566FA1EA2}"/>
              </a:ext>
            </a:extLst>
          </p:cNvPr>
          <p:cNvGrpSpPr/>
          <p:nvPr/>
        </p:nvGrpSpPr>
        <p:grpSpPr>
          <a:xfrm>
            <a:off x="11187657" y="1959680"/>
            <a:ext cx="2407266" cy="1636717"/>
            <a:chOff x="9766907" y="5146650"/>
            <a:chExt cx="1222192" cy="831928"/>
          </a:xfrm>
        </p:grpSpPr>
        <p:sp>
          <p:nvSpPr>
            <p:cNvPr id="6" name="Rectangle 5">
              <a:extLst>
                <a:ext uri="{FF2B5EF4-FFF2-40B4-BE49-F238E27FC236}">
                  <a16:creationId xmlns:a16="http://schemas.microsoft.com/office/drawing/2014/main" id="{8243BE3B-835C-773D-19AE-D11BEF62D9AE}"/>
                </a:ext>
              </a:extLst>
            </p:cNvPr>
            <p:cNvSpPr/>
            <p:nvPr/>
          </p:nvSpPr>
          <p:spPr>
            <a:xfrm>
              <a:off x="9766907" y="5146650"/>
              <a:ext cx="1222192" cy="831928"/>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914422"/>
              <a:r>
                <a:rPr lang="en-US" sz="1051" b="1">
                  <a:solidFill>
                    <a:srgbClr val="000000"/>
                  </a:solidFill>
                  <a:latin typeface="Calibri"/>
                </a:rPr>
                <a:t>Key</a:t>
              </a:r>
            </a:p>
          </p:txBody>
        </p:sp>
        <p:sp>
          <p:nvSpPr>
            <p:cNvPr id="11" name="Rectangle 10">
              <a:extLst>
                <a:ext uri="{FF2B5EF4-FFF2-40B4-BE49-F238E27FC236}">
                  <a16:creationId xmlns:a16="http://schemas.microsoft.com/office/drawing/2014/main" id="{A3B34596-9DBD-0527-EDC8-982359DD7ADF}"/>
                </a:ext>
              </a:extLst>
            </p:cNvPr>
            <p:cNvSpPr/>
            <p:nvPr/>
          </p:nvSpPr>
          <p:spPr>
            <a:xfrm>
              <a:off x="9861958" y="5749411"/>
              <a:ext cx="170702" cy="175904"/>
            </a:xfrm>
            <a:prstGeom prst="rect">
              <a:avLst/>
            </a:prstGeom>
            <a:pattFill prst="wdDnDiag">
              <a:fgClr>
                <a:schemeClr val="accent6">
                  <a:lumMod val="60000"/>
                  <a:lumOff val="40000"/>
                </a:schemeClr>
              </a:fgClr>
              <a:bgClr>
                <a:schemeClr val="bg1"/>
              </a:bgClr>
            </a:patt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914422"/>
              <a:endParaRPr lang="en-US" sz="1051" b="1">
                <a:solidFill>
                  <a:srgbClr val="000000"/>
                </a:solidFill>
                <a:latin typeface="Calibri"/>
              </a:endParaRPr>
            </a:p>
          </p:txBody>
        </p:sp>
      </p:grpSp>
      <p:cxnSp>
        <p:nvCxnSpPr>
          <p:cNvPr id="235" name="Straight Connector 234">
            <a:extLst>
              <a:ext uri="{FF2B5EF4-FFF2-40B4-BE49-F238E27FC236}">
                <a16:creationId xmlns:a16="http://schemas.microsoft.com/office/drawing/2014/main" id="{D04A5AEA-D1C3-479C-8825-EE84F1EEC5C4}"/>
              </a:ext>
            </a:extLst>
          </p:cNvPr>
          <p:cNvCxnSpPr/>
          <p:nvPr/>
        </p:nvCxnSpPr>
        <p:spPr bwMode="auto">
          <a:xfrm>
            <a:off x="2874550" y="3149925"/>
            <a:ext cx="640080" cy="0"/>
          </a:xfrm>
          <a:prstGeom prst="line">
            <a:avLst/>
          </a:prstGeom>
          <a:noFill/>
          <a:ln w="28575" cap="flat" cmpd="sng" algn="ctr">
            <a:solidFill>
              <a:schemeClr val="accent6">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Straight Connector 231">
            <a:extLst>
              <a:ext uri="{FF2B5EF4-FFF2-40B4-BE49-F238E27FC236}">
                <a16:creationId xmlns:a16="http://schemas.microsoft.com/office/drawing/2014/main" id="{E20526A0-D73F-4C5B-ABE7-899085E8BB55}"/>
              </a:ext>
            </a:extLst>
          </p:cNvPr>
          <p:cNvCxnSpPr/>
          <p:nvPr/>
        </p:nvCxnSpPr>
        <p:spPr bwMode="auto">
          <a:xfrm flipV="1">
            <a:off x="2876287" y="5748973"/>
            <a:ext cx="1548297" cy="243896"/>
          </a:xfrm>
          <a:prstGeom prst="line">
            <a:avLst/>
          </a:prstGeom>
          <a:noFill/>
          <a:ln w="28575" cap="flat" cmpd="sng" algn="ctr">
            <a:solidFill>
              <a:schemeClr val="accent6">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a:extLst>
              <a:ext uri="{FF2B5EF4-FFF2-40B4-BE49-F238E27FC236}">
                <a16:creationId xmlns:a16="http://schemas.microsoft.com/office/drawing/2014/main" id="{9CD4CBBD-C815-474D-BABA-1D0DFF033842}"/>
              </a:ext>
            </a:extLst>
          </p:cNvPr>
          <p:cNvSpPr>
            <a:spLocks noGrp="1"/>
          </p:cNvSpPr>
          <p:nvPr>
            <p:ph type="title"/>
          </p:nvPr>
        </p:nvSpPr>
        <p:spPr>
          <a:xfrm>
            <a:off x="435540" y="301955"/>
            <a:ext cx="12366049" cy="595291"/>
          </a:xfrm>
        </p:spPr>
        <p:txBody>
          <a:bodyPr>
            <a:noAutofit/>
          </a:bodyPr>
          <a:lstStyle/>
          <a:p>
            <a:r>
              <a:rPr lang="en-US" sz="2600" dirty="0"/>
              <a:t>States are taking different approaches to covering housing supports in Medicaid</a:t>
            </a:r>
            <a:endParaRPr lang="en-US" sz="2600" dirty="0">
              <a:ea typeface="Calibri"/>
              <a:cs typeface="Calibri"/>
            </a:endParaRPr>
          </a:p>
        </p:txBody>
      </p:sp>
      <p:sp>
        <p:nvSpPr>
          <p:cNvPr id="534" name="TextBox 533">
            <a:extLst>
              <a:ext uri="{FF2B5EF4-FFF2-40B4-BE49-F238E27FC236}">
                <a16:creationId xmlns:a16="http://schemas.microsoft.com/office/drawing/2014/main" id="{3947CF48-4481-4864-AE8E-433970C34EC5}"/>
              </a:ext>
            </a:extLst>
          </p:cNvPr>
          <p:cNvSpPr txBox="1"/>
          <p:nvPr/>
        </p:nvSpPr>
        <p:spPr>
          <a:xfrm>
            <a:off x="3342761" y="3043206"/>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CA</a:t>
            </a:r>
          </a:p>
        </p:txBody>
      </p:sp>
      <p:sp>
        <p:nvSpPr>
          <p:cNvPr id="535" name="TextBox 534">
            <a:extLst>
              <a:ext uri="{FF2B5EF4-FFF2-40B4-BE49-F238E27FC236}">
                <a16:creationId xmlns:a16="http://schemas.microsoft.com/office/drawing/2014/main" id="{C8A3421C-72EC-464E-8E25-4D3670C54B62}"/>
              </a:ext>
            </a:extLst>
          </p:cNvPr>
          <p:cNvSpPr txBox="1"/>
          <p:nvPr/>
        </p:nvSpPr>
        <p:spPr>
          <a:xfrm>
            <a:off x="4473577" y="2863363"/>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UT</a:t>
            </a:r>
          </a:p>
        </p:txBody>
      </p:sp>
      <p:sp>
        <p:nvSpPr>
          <p:cNvPr id="536" name="TextBox 535">
            <a:extLst>
              <a:ext uri="{FF2B5EF4-FFF2-40B4-BE49-F238E27FC236}">
                <a16:creationId xmlns:a16="http://schemas.microsoft.com/office/drawing/2014/main" id="{64E796E8-CD56-44C2-90BF-3FDA8476F067}"/>
              </a:ext>
            </a:extLst>
          </p:cNvPr>
          <p:cNvSpPr txBox="1"/>
          <p:nvPr/>
        </p:nvSpPr>
        <p:spPr>
          <a:xfrm>
            <a:off x="5091114" y="3834774"/>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 NM</a:t>
            </a:r>
          </a:p>
        </p:txBody>
      </p:sp>
      <p:sp>
        <p:nvSpPr>
          <p:cNvPr id="538" name="TextBox 537">
            <a:extLst>
              <a:ext uri="{FF2B5EF4-FFF2-40B4-BE49-F238E27FC236}">
                <a16:creationId xmlns:a16="http://schemas.microsoft.com/office/drawing/2014/main" id="{7540BBB1-3551-4243-9B8C-DA80E97ABB94}"/>
              </a:ext>
            </a:extLst>
          </p:cNvPr>
          <p:cNvSpPr txBox="1"/>
          <p:nvPr/>
        </p:nvSpPr>
        <p:spPr>
          <a:xfrm>
            <a:off x="6999048" y="3210215"/>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MO</a:t>
            </a:r>
          </a:p>
        </p:txBody>
      </p:sp>
      <p:sp>
        <p:nvSpPr>
          <p:cNvPr id="122" name="TextBox 121">
            <a:extLst>
              <a:ext uri="{FF2B5EF4-FFF2-40B4-BE49-F238E27FC236}">
                <a16:creationId xmlns:a16="http://schemas.microsoft.com/office/drawing/2014/main" id="{9EE4BCB2-F464-445E-B163-C3A71E7ED13E}"/>
              </a:ext>
            </a:extLst>
          </p:cNvPr>
          <p:cNvSpPr txBox="1"/>
          <p:nvPr/>
        </p:nvSpPr>
        <p:spPr>
          <a:xfrm>
            <a:off x="4330930" y="3749800"/>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AZ </a:t>
            </a:r>
          </a:p>
        </p:txBody>
      </p:sp>
      <p:sp>
        <p:nvSpPr>
          <p:cNvPr id="129" name="TextBox 128">
            <a:extLst>
              <a:ext uri="{FF2B5EF4-FFF2-40B4-BE49-F238E27FC236}">
                <a16:creationId xmlns:a16="http://schemas.microsoft.com/office/drawing/2014/main" id="{D47797E9-BA7B-4854-BD4A-0E721335AB2E}"/>
              </a:ext>
            </a:extLst>
          </p:cNvPr>
          <p:cNvSpPr txBox="1"/>
          <p:nvPr/>
        </p:nvSpPr>
        <p:spPr>
          <a:xfrm>
            <a:off x="6334680" y="3707786"/>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OK</a:t>
            </a:r>
          </a:p>
        </p:txBody>
      </p:sp>
      <p:sp>
        <p:nvSpPr>
          <p:cNvPr id="140" name="TextBox 139">
            <a:extLst>
              <a:ext uri="{FF2B5EF4-FFF2-40B4-BE49-F238E27FC236}">
                <a16:creationId xmlns:a16="http://schemas.microsoft.com/office/drawing/2014/main" id="{A60E6EC9-76FB-468A-99BA-900F76EEF0BF}"/>
              </a:ext>
            </a:extLst>
          </p:cNvPr>
          <p:cNvSpPr txBox="1"/>
          <p:nvPr/>
        </p:nvSpPr>
        <p:spPr>
          <a:xfrm>
            <a:off x="3780394" y="2678212"/>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NV</a:t>
            </a:r>
          </a:p>
        </p:txBody>
      </p:sp>
      <p:sp>
        <p:nvSpPr>
          <p:cNvPr id="144" name="TextBox 143">
            <a:extLst>
              <a:ext uri="{FF2B5EF4-FFF2-40B4-BE49-F238E27FC236}">
                <a16:creationId xmlns:a16="http://schemas.microsoft.com/office/drawing/2014/main" id="{9D33AA2F-0F48-4D86-90D3-5F6E5975FFA2}"/>
              </a:ext>
            </a:extLst>
          </p:cNvPr>
          <p:cNvSpPr txBox="1"/>
          <p:nvPr/>
        </p:nvSpPr>
        <p:spPr>
          <a:xfrm>
            <a:off x="6022220" y="2653284"/>
            <a:ext cx="567771" cy="307777"/>
          </a:xfrm>
          <a:prstGeom prst="rect">
            <a:avLst/>
          </a:prstGeom>
          <a:noFill/>
        </p:spPr>
        <p:txBody>
          <a:bodyPr wrap="square" rtlCol="0" anchor="ctr">
            <a:spAutoFit/>
          </a:bodyPr>
          <a:lstStyle/>
          <a:p>
            <a:pPr algn="ctr" defTabSz="914422">
              <a:defRPr/>
            </a:pPr>
            <a:r>
              <a:rPr lang="en-US" sz="1400">
                <a:solidFill>
                  <a:srgbClr val="FFFFFF"/>
                </a:solidFill>
                <a:latin typeface="Calibri"/>
                <a:cs typeface="Arial"/>
              </a:rPr>
              <a:t>NE</a:t>
            </a:r>
          </a:p>
        </p:txBody>
      </p:sp>
      <p:grpSp>
        <p:nvGrpSpPr>
          <p:cNvPr id="177" name="Group 176">
            <a:extLst>
              <a:ext uri="{FF2B5EF4-FFF2-40B4-BE49-F238E27FC236}">
                <a16:creationId xmlns:a16="http://schemas.microsoft.com/office/drawing/2014/main" id="{6CFB30C6-3D3D-4B23-9FA0-A8FF5423038B}"/>
              </a:ext>
            </a:extLst>
          </p:cNvPr>
          <p:cNvGrpSpPr/>
          <p:nvPr/>
        </p:nvGrpSpPr>
        <p:grpSpPr>
          <a:xfrm>
            <a:off x="9555481" y="3181471"/>
            <a:ext cx="1135526" cy="848240"/>
            <a:chOff x="6577762" y="2750548"/>
            <a:chExt cx="857784" cy="660106"/>
          </a:xfrm>
          <a:solidFill>
            <a:srgbClr val="F0AB00"/>
          </a:solidFill>
        </p:grpSpPr>
        <p:sp>
          <p:nvSpPr>
            <p:cNvPr id="457" name="NY">
              <a:extLst>
                <a:ext uri="{FF2B5EF4-FFF2-40B4-BE49-F238E27FC236}">
                  <a16:creationId xmlns:a16="http://schemas.microsoft.com/office/drawing/2014/main" id="{78BB3159-7A86-49D2-B31B-4B65B88C680F}"/>
                </a:ext>
              </a:extLst>
            </p:cNvPr>
            <p:cNvSpPr>
              <a:spLocks/>
            </p:cNvSpPr>
            <p:nvPr/>
          </p:nvSpPr>
          <p:spPr bwMode="auto">
            <a:xfrm>
              <a:off x="6577762" y="2750548"/>
              <a:ext cx="683050" cy="619190"/>
            </a:xfrm>
            <a:custGeom>
              <a:avLst/>
              <a:gdLst>
                <a:gd name="T0" fmla="*/ 2147483647 w 516"/>
                <a:gd name="T1" fmla="*/ 2147483647 h 454"/>
                <a:gd name="T2" fmla="*/ 2147483647 w 516"/>
                <a:gd name="T3" fmla="*/ 2147483647 h 454"/>
                <a:gd name="T4" fmla="*/ 2147483647 w 516"/>
                <a:gd name="T5" fmla="*/ 2147483647 h 454"/>
                <a:gd name="T6" fmla="*/ 2147483647 w 516"/>
                <a:gd name="T7" fmla="*/ 2147483647 h 454"/>
                <a:gd name="T8" fmla="*/ 2147483647 w 516"/>
                <a:gd name="T9" fmla="*/ 2147483647 h 454"/>
                <a:gd name="T10" fmla="*/ 2147483647 w 516"/>
                <a:gd name="T11" fmla="*/ 2147483647 h 454"/>
                <a:gd name="T12" fmla="*/ 2147483647 w 516"/>
                <a:gd name="T13" fmla="*/ 2147483647 h 454"/>
                <a:gd name="T14" fmla="*/ 2147483647 w 516"/>
                <a:gd name="T15" fmla="*/ 2147483647 h 454"/>
                <a:gd name="T16" fmla="*/ 2147483647 w 516"/>
                <a:gd name="T17" fmla="*/ 2147483647 h 454"/>
                <a:gd name="T18" fmla="*/ 2147483647 w 516"/>
                <a:gd name="T19" fmla="*/ 2147483647 h 454"/>
                <a:gd name="T20" fmla="*/ 2147483647 w 516"/>
                <a:gd name="T21" fmla="*/ 2147483647 h 454"/>
                <a:gd name="T22" fmla="*/ 2147483647 w 516"/>
                <a:gd name="T23" fmla="*/ 2147483647 h 454"/>
                <a:gd name="T24" fmla="*/ 2147483647 w 516"/>
                <a:gd name="T25" fmla="*/ 2147483647 h 454"/>
                <a:gd name="T26" fmla="*/ 2147483647 w 516"/>
                <a:gd name="T27" fmla="*/ 2147483647 h 454"/>
                <a:gd name="T28" fmla="*/ 2147483647 w 516"/>
                <a:gd name="T29" fmla="*/ 2147483647 h 454"/>
                <a:gd name="T30" fmla="*/ 2147483647 w 516"/>
                <a:gd name="T31" fmla="*/ 2147483647 h 454"/>
                <a:gd name="T32" fmla="*/ 2147483647 w 516"/>
                <a:gd name="T33" fmla="*/ 2147483647 h 454"/>
                <a:gd name="T34" fmla="*/ 2147483647 w 516"/>
                <a:gd name="T35" fmla="*/ 2147483647 h 454"/>
                <a:gd name="T36" fmla="*/ 2147483647 w 516"/>
                <a:gd name="T37" fmla="*/ 2147483647 h 454"/>
                <a:gd name="T38" fmla="*/ 2147483647 w 516"/>
                <a:gd name="T39" fmla="*/ 2147483647 h 454"/>
                <a:gd name="T40" fmla="*/ 2147483647 w 516"/>
                <a:gd name="T41" fmla="*/ 2147483647 h 454"/>
                <a:gd name="T42" fmla="*/ 2147483647 w 516"/>
                <a:gd name="T43" fmla="*/ 2147483647 h 454"/>
                <a:gd name="T44" fmla="*/ 2147483647 w 516"/>
                <a:gd name="T45" fmla="*/ 2147483647 h 454"/>
                <a:gd name="T46" fmla="*/ 2147483647 w 516"/>
                <a:gd name="T47" fmla="*/ 2147483647 h 454"/>
                <a:gd name="T48" fmla="*/ 2147483647 w 516"/>
                <a:gd name="T49" fmla="*/ 2147483647 h 454"/>
                <a:gd name="T50" fmla="*/ 2147483647 w 516"/>
                <a:gd name="T51" fmla="*/ 2147483647 h 454"/>
                <a:gd name="T52" fmla="*/ 2147483647 w 516"/>
                <a:gd name="T53" fmla="*/ 2147483647 h 454"/>
                <a:gd name="T54" fmla="*/ 2147483647 w 516"/>
                <a:gd name="T55" fmla="*/ 0 h 454"/>
                <a:gd name="T56" fmla="*/ 2147483647 w 516"/>
                <a:gd name="T57" fmla="*/ 2147483647 h 454"/>
                <a:gd name="T58" fmla="*/ 2147483647 w 516"/>
                <a:gd name="T59" fmla="*/ 2147483647 h 454"/>
                <a:gd name="T60" fmla="*/ 2147483647 w 516"/>
                <a:gd name="T61" fmla="*/ 2147483647 h 454"/>
                <a:gd name="T62" fmla="*/ 2147483647 w 516"/>
                <a:gd name="T63" fmla="*/ 2147483647 h 454"/>
                <a:gd name="T64" fmla="*/ 2147483647 w 516"/>
                <a:gd name="T65" fmla="*/ 2147483647 h 454"/>
                <a:gd name="T66" fmla="*/ 2147483647 w 516"/>
                <a:gd name="T67" fmla="*/ 2147483647 h 454"/>
                <a:gd name="T68" fmla="*/ 2147483647 w 516"/>
                <a:gd name="T69" fmla="*/ 2147483647 h 454"/>
                <a:gd name="T70" fmla="*/ 2147483647 w 516"/>
                <a:gd name="T71" fmla="*/ 2147483647 h 454"/>
                <a:gd name="T72" fmla="*/ 2147483647 w 516"/>
                <a:gd name="T73" fmla="*/ 2147483647 h 454"/>
                <a:gd name="T74" fmla="*/ 2147483647 w 516"/>
                <a:gd name="T75" fmla="*/ 2147483647 h 454"/>
                <a:gd name="T76" fmla="*/ 2147483647 w 516"/>
                <a:gd name="T77" fmla="*/ 2147483647 h 454"/>
                <a:gd name="T78" fmla="*/ 2147483647 w 516"/>
                <a:gd name="T79" fmla="*/ 2147483647 h 454"/>
                <a:gd name="T80" fmla="*/ 2147483647 w 516"/>
                <a:gd name="T81" fmla="*/ 2147483647 h 454"/>
                <a:gd name="T82" fmla="*/ 2147483647 w 516"/>
                <a:gd name="T83" fmla="*/ 2147483647 h 454"/>
                <a:gd name="T84" fmla="*/ 2147483647 w 516"/>
                <a:gd name="T85" fmla="*/ 2147483647 h 454"/>
                <a:gd name="T86" fmla="*/ 2147483647 w 516"/>
                <a:gd name="T87" fmla="*/ 2147483647 h 454"/>
                <a:gd name="T88" fmla="*/ 2147483647 w 516"/>
                <a:gd name="T89" fmla="*/ 2147483647 h 454"/>
                <a:gd name="T90" fmla="*/ 2147483647 w 516"/>
                <a:gd name="T91" fmla="*/ 2147483647 h 454"/>
                <a:gd name="T92" fmla="*/ 2147483647 w 516"/>
                <a:gd name="T93" fmla="*/ 2147483647 h 454"/>
                <a:gd name="T94" fmla="*/ 2147483647 w 516"/>
                <a:gd name="T95" fmla="*/ 2147483647 h 454"/>
                <a:gd name="T96" fmla="*/ 2147483647 w 516"/>
                <a:gd name="T97" fmla="*/ 2147483647 h 454"/>
                <a:gd name="T98" fmla="*/ 2147483647 w 516"/>
                <a:gd name="T99" fmla="*/ 2147483647 h 454"/>
                <a:gd name="T100" fmla="*/ 2147483647 w 516"/>
                <a:gd name="T101" fmla="*/ 2147483647 h 454"/>
                <a:gd name="T102" fmla="*/ 2147483647 w 516"/>
                <a:gd name="T103" fmla="*/ 2147483647 h 454"/>
                <a:gd name="T104" fmla="*/ 2147483647 w 516"/>
                <a:gd name="T105" fmla="*/ 2147483647 h 454"/>
                <a:gd name="T106" fmla="*/ 2147483647 w 516"/>
                <a:gd name="T107" fmla="*/ 2147483647 h 454"/>
                <a:gd name="T108" fmla="*/ 0 w 516"/>
                <a:gd name="T109" fmla="*/ 2147483647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58" name="Long Island">
              <a:extLst>
                <a:ext uri="{FF2B5EF4-FFF2-40B4-BE49-F238E27FC236}">
                  <a16:creationId xmlns:a16="http://schemas.microsoft.com/office/drawing/2014/main" id="{0061A0DA-223D-442F-9D95-11D8DA2C5A7C}"/>
                </a:ext>
              </a:extLst>
            </p:cNvPr>
            <p:cNvSpPr>
              <a:spLocks/>
            </p:cNvSpPr>
            <p:nvPr/>
          </p:nvSpPr>
          <p:spPr bwMode="auto">
            <a:xfrm>
              <a:off x="7239632" y="3276996"/>
              <a:ext cx="195914" cy="133658"/>
            </a:xfrm>
            <a:custGeom>
              <a:avLst/>
              <a:gdLst>
                <a:gd name="T0" fmla="*/ 2147483647 w 148"/>
                <a:gd name="T1" fmla="*/ 2147483647 h 98"/>
                <a:gd name="T2" fmla="*/ 2147483647 w 148"/>
                <a:gd name="T3" fmla="*/ 2147483647 h 98"/>
                <a:gd name="T4" fmla="*/ 2147483647 w 148"/>
                <a:gd name="T5" fmla="*/ 2147483647 h 98"/>
                <a:gd name="T6" fmla="*/ 2147483647 w 148"/>
                <a:gd name="T7" fmla="*/ 2147483647 h 98"/>
                <a:gd name="T8" fmla="*/ 0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0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2147483647 h 98"/>
                <a:gd name="T82" fmla="*/ 2147483647 w 148"/>
                <a:gd name="T83" fmla="*/ 2147483647 h 98"/>
                <a:gd name="T84" fmla="*/ 2147483647 w 148"/>
                <a:gd name="T85" fmla="*/ 2147483647 h 98"/>
                <a:gd name="T86" fmla="*/ 2147483647 w 148"/>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grpSp>
      <p:grpSp>
        <p:nvGrpSpPr>
          <p:cNvPr id="178" name="Group 177">
            <a:extLst>
              <a:ext uri="{FF2B5EF4-FFF2-40B4-BE49-F238E27FC236}">
                <a16:creationId xmlns:a16="http://schemas.microsoft.com/office/drawing/2014/main" id="{0C00C18F-DEA2-44ED-87F9-423029FA8C93}"/>
              </a:ext>
            </a:extLst>
          </p:cNvPr>
          <p:cNvGrpSpPr/>
          <p:nvPr/>
        </p:nvGrpSpPr>
        <p:grpSpPr>
          <a:xfrm>
            <a:off x="8023923" y="3030750"/>
            <a:ext cx="1126763" cy="1091846"/>
            <a:chOff x="5420813" y="2633256"/>
            <a:chExt cx="851164" cy="849682"/>
          </a:xfrm>
          <a:solidFill>
            <a:schemeClr val="accent6">
              <a:lumMod val="90000"/>
            </a:schemeClr>
          </a:solidFill>
        </p:grpSpPr>
        <p:sp>
          <p:nvSpPr>
            <p:cNvPr id="455" name="Freeform 30">
              <a:extLst>
                <a:ext uri="{FF2B5EF4-FFF2-40B4-BE49-F238E27FC236}">
                  <a16:creationId xmlns:a16="http://schemas.microsoft.com/office/drawing/2014/main" id="{8B7A7648-4E12-45E9-96AF-9622412A7BE4}"/>
                </a:ext>
              </a:extLst>
            </p:cNvPr>
            <p:cNvSpPr>
              <a:spLocks/>
            </p:cNvSpPr>
            <p:nvPr/>
          </p:nvSpPr>
          <p:spPr bwMode="auto">
            <a:xfrm>
              <a:off x="5824552" y="2865112"/>
              <a:ext cx="447425" cy="617826"/>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56" name="Freeform 27">
              <a:extLst>
                <a:ext uri="{FF2B5EF4-FFF2-40B4-BE49-F238E27FC236}">
                  <a16:creationId xmlns:a16="http://schemas.microsoft.com/office/drawing/2014/main" id="{3CF0B6F7-2C0D-4D29-A6FA-97B6820C92BC}"/>
                </a:ext>
              </a:extLst>
            </p:cNvPr>
            <p:cNvSpPr>
              <a:spLocks/>
            </p:cNvSpPr>
            <p:nvPr/>
          </p:nvSpPr>
          <p:spPr bwMode="auto">
            <a:xfrm>
              <a:off x="5420813" y="2633256"/>
              <a:ext cx="635395" cy="355966"/>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grpSp>
      <p:grpSp>
        <p:nvGrpSpPr>
          <p:cNvPr id="179" name="Group 178">
            <a:extLst>
              <a:ext uri="{FF2B5EF4-FFF2-40B4-BE49-F238E27FC236}">
                <a16:creationId xmlns:a16="http://schemas.microsoft.com/office/drawing/2014/main" id="{7612153E-DAF6-4A79-8AD9-1C4C906C1500}"/>
              </a:ext>
            </a:extLst>
          </p:cNvPr>
          <p:cNvGrpSpPr/>
          <p:nvPr/>
        </p:nvGrpSpPr>
        <p:grpSpPr>
          <a:xfrm>
            <a:off x="10585865" y="2533024"/>
            <a:ext cx="559001" cy="907825"/>
            <a:chOff x="7356121" y="2245922"/>
            <a:chExt cx="422273" cy="706476"/>
          </a:xfrm>
          <a:solidFill>
            <a:srgbClr val="FFEFC9"/>
          </a:solidFill>
        </p:grpSpPr>
        <p:sp>
          <p:nvSpPr>
            <p:cNvPr id="451" name="Freeform 64">
              <a:extLst>
                <a:ext uri="{FF2B5EF4-FFF2-40B4-BE49-F238E27FC236}">
                  <a16:creationId xmlns:a16="http://schemas.microsoft.com/office/drawing/2014/main" id="{30D5E3CF-F48C-40AA-A818-F07F7E445473}"/>
                </a:ext>
              </a:extLst>
            </p:cNvPr>
            <p:cNvSpPr>
              <a:spLocks/>
            </p:cNvSpPr>
            <p:nvPr/>
          </p:nvSpPr>
          <p:spPr bwMode="auto">
            <a:xfrm>
              <a:off x="7356121" y="2245922"/>
              <a:ext cx="422273" cy="706476"/>
            </a:xfrm>
            <a:custGeom>
              <a:avLst/>
              <a:gdLst>
                <a:gd name="T0" fmla="*/ 2147483647 w 319"/>
                <a:gd name="T1" fmla="*/ 2147483647 h 518"/>
                <a:gd name="T2" fmla="*/ 2147483647 w 319"/>
                <a:gd name="T3" fmla="*/ 2147483647 h 518"/>
                <a:gd name="T4" fmla="*/ 2147483647 w 319"/>
                <a:gd name="T5" fmla="*/ 2147483647 h 518"/>
                <a:gd name="T6" fmla="*/ 2147483647 w 319"/>
                <a:gd name="T7" fmla="*/ 2147483647 h 518"/>
                <a:gd name="T8" fmla="*/ 2147483647 w 319"/>
                <a:gd name="T9" fmla="*/ 2147483647 h 518"/>
                <a:gd name="T10" fmla="*/ 2147483647 w 319"/>
                <a:gd name="T11" fmla="*/ 2147483647 h 518"/>
                <a:gd name="T12" fmla="*/ 2147483647 w 319"/>
                <a:gd name="T13" fmla="*/ 2147483647 h 518"/>
                <a:gd name="T14" fmla="*/ 2147483647 w 319"/>
                <a:gd name="T15" fmla="*/ 2147483647 h 518"/>
                <a:gd name="T16" fmla="*/ 2147483647 w 319"/>
                <a:gd name="T17" fmla="*/ 2147483647 h 518"/>
                <a:gd name="T18" fmla="*/ 2147483647 w 319"/>
                <a:gd name="T19" fmla="*/ 2147483647 h 518"/>
                <a:gd name="T20" fmla="*/ 2147483647 w 319"/>
                <a:gd name="T21" fmla="*/ 2147483647 h 518"/>
                <a:gd name="T22" fmla="*/ 2147483647 w 319"/>
                <a:gd name="T23" fmla="*/ 0 h 518"/>
                <a:gd name="T24" fmla="*/ 2147483647 w 319"/>
                <a:gd name="T25" fmla="*/ 2147483647 h 518"/>
                <a:gd name="T26" fmla="*/ 2147483647 w 319"/>
                <a:gd name="T27" fmla="*/ 2147483647 h 518"/>
                <a:gd name="T28" fmla="*/ 2147483647 w 319"/>
                <a:gd name="T29" fmla="*/ 2147483647 h 518"/>
                <a:gd name="T30" fmla="*/ 2147483647 w 319"/>
                <a:gd name="T31" fmla="*/ 2147483647 h 518"/>
                <a:gd name="T32" fmla="*/ 2147483647 w 319"/>
                <a:gd name="T33" fmla="*/ 2147483647 h 518"/>
                <a:gd name="T34" fmla="*/ 2147483647 w 319"/>
                <a:gd name="T35" fmla="*/ 2147483647 h 518"/>
                <a:gd name="T36" fmla="*/ 2147483647 w 319"/>
                <a:gd name="T37" fmla="*/ 2147483647 h 518"/>
                <a:gd name="T38" fmla="*/ 2147483647 w 319"/>
                <a:gd name="T39" fmla="*/ 2147483647 h 518"/>
                <a:gd name="T40" fmla="*/ 2147483647 w 319"/>
                <a:gd name="T41" fmla="*/ 2147483647 h 518"/>
                <a:gd name="T42" fmla="*/ 2147483647 w 319"/>
                <a:gd name="T43" fmla="*/ 2147483647 h 518"/>
                <a:gd name="T44" fmla="*/ 2147483647 w 319"/>
                <a:gd name="T45" fmla="*/ 2147483647 h 518"/>
                <a:gd name="T46" fmla="*/ 2147483647 w 319"/>
                <a:gd name="T47" fmla="*/ 2147483647 h 518"/>
                <a:gd name="T48" fmla="*/ 2147483647 w 319"/>
                <a:gd name="T49" fmla="*/ 2147483647 h 518"/>
                <a:gd name="T50" fmla="*/ 2147483647 w 319"/>
                <a:gd name="T51" fmla="*/ 2147483647 h 518"/>
                <a:gd name="T52" fmla="*/ 2147483647 w 319"/>
                <a:gd name="T53" fmla="*/ 2147483647 h 518"/>
                <a:gd name="T54" fmla="*/ 2147483647 w 319"/>
                <a:gd name="T55" fmla="*/ 2147483647 h 518"/>
                <a:gd name="T56" fmla="*/ 2147483647 w 319"/>
                <a:gd name="T57" fmla="*/ 2147483647 h 518"/>
                <a:gd name="T58" fmla="*/ 2147483647 w 319"/>
                <a:gd name="T59" fmla="*/ 2147483647 h 518"/>
                <a:gd name="T60" fmla="*/ 2147483647 w 319"/>
                <a:gd name="T61" fmla="*/ 2147483647 h 518"/>
                <a:gd name="T62" fmla="*/ 2147483647 w 319"/>
                <a:gd name="T63" fmla="*/ 2147483647 h 518"/>
                <a:gd name="T64" fmla="*/ 2147483647 w 319"/>
                <a:gd name="T65" fmla="*/ 2147483647 h 518"/>
                <a:gd name="T66" fmla="*/ 2147483647 w 319"/>
                <a:gd name="T67" fmla="*/ 2147483647 h 518"/>
                <a:gd name="T68" fmla="*/ 2147483647 w 319"/>
                <a:gd name="T69" fmla="*/ 2147483647 h 518"/>
                <a:gd name="T70" fmla="*/ 2147483647 w 319"/>
                <a:gd name="T71" fmla="*/ 2147483647 h 518"/>
                <a:gd name="T72" fmla="*/ 2147483647 w 319"/>
                <a:gd name="T73" fmla="*/ 2147483647 h 518"/>
                <a:gd name="T74" fmla="*/ 2147483647 w 319"/>
                <a:gd name="T75" fmla="*/ 2147483647 h 518"/>
                <a:gd name="T76" fmla="*/ 2147483647 w 319"/>
                <a:gd name="T77" fmla="*/ 2147483647 h 518"/>
                <a:gd name="T78" fmla="*/ 2147483647 w 319"/>
                <a:gd name="T79" fmla="*/ 2147483647 h 518"/>
                <a:gd name="T80" fmla="*/ 2147483647 w 319"/>
                <a:gd name="T81" fmla="*/ 2147483647 h 518"/>
                <a:gd name="T82" fmla="*/ 2147483647 w 319"/>
                <a:gd name="T83" fmla="*/ 2147483647 h 518"/>
                <a:gd name="T84" fmla="*/ 2147483647 w 319"/>
                <a:gd name="T85" fmla="*/ 2147483647 h 518"/>
                <a:gd name="T86" fmla="*/ 2147483647 w 319"/>
                <a:gd name="T87" fmla="*/ 2147483647 h 518"/>
                <a:gd name="T88" fmla="*/ 2147483647 w 319"/>
                <a:gd name="T89" fmla="*/ 2147483647 h 518"/>
                <a:gd name="T90" fmla="*/ 2147483647 w 319"/>
                <a:gd name="T91" fmla="*/ 2147483647 h 518"/>
                <a:gd name="T92" fmla="*/ 2147483647 w 319"/>
                <a:gd name="T93" fmla="*/ 2147483647 h 518"/>
                <a:gd name="T94" fmla="*/ 2147483647 w 319"/>
                <a:gd name="T95" fmla="*/ 2147483647 h 518"/>
                <a:gd name="T96" fmla="*/ 2147483647 w 319"/>
                <a:gd name="T97" fmla="*/ 2147483647 h 518"/>
                <a:gd name="T98" fmla="*/ 2147483647 w 319"/>
                <a:gd name="T99" fmla="*/ 2147483647 h 518"/>
                <a:gd name="T100" fmla="*/ 2147483647 w 319"/>
                <a:gd name="T101" fmla="*/ 2147483647 h 518"/>
                <a:gd name="T102" fmla="*/ 2147483647 w 319"/>
                <a:gd name="T103" fmla="*/ 2147483647 h 518"/>
                <a:gd name="T104" fmla="*/ 2147483647 w 319"/>
                <a:gd name="T105" fmla="*/ 2147483647 h 518"/>
                <a:gd name="T106" fmla="*/ 2147483647 w 319"/>
                <a:gd name="T107" fmla="*/ 2147483647 h 518"/>
                <a:gd name="T108" fmla="*/ 2147483647 w 319"/>
                <a:gd name="T109" fmla="*/ 2147483647 h 518"/>
                <a:gd name="T110" fmla="*/ 2147483647 w 319"/>
                <a:gd name="T111" fmla="*/ 2147483647 h 518"/>
                <a:gd name="T112" fmla="*/ 2147483647 w 319"/>
                <a:gd name="T113" fmla="*/ 2147483647 h 518"/>
                <a:gd name="T114" fmla="*/ 2147483647 w 319"/>
                <a:gd name="T115" fmla="*/ 2147483647 h 518"/>
                <a:gd name="T116" fmla="*/ 2147483647 w 319"/>
                <a:gd name="T117" fmla="*/ 2147483647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52" name="Freeform 67">
              <a:extLst>
                <a:ext uri="{FF2B5EF4-FFF2-40B4-BE49-F238E27FC236}">
                  <a16:creationId xmlns:a16="http://schemas.microsoft.com/office/drawing/2014/main" id="{66A3520A-9147-424A-89E0-987D82D2A241}"/>
                </a:ext>
              </a:extLst>
            </p:cNvPr>
            <p:cNvSpPr>
              <a:spLocks/>
            </p:cNvSpPr>
            <p:nvPr/>
          </p:nvSpPr>
          <p:spPr bwMode="auto">
            <a:xfrm>
              <a:off x="7614251" y="2728728"/>
              <a:ext cx="17210" cy="19093"/>
            </a:xfrm>
            <a:custGeom>
              <a:avLst/>
              <a:gdLst>
                <a:gd name="T0" fmla="*/ 2147483647 w 13"/>
                <a:gd name="T1" fmla="*/ 0 h 14"/>
                <a:gd name="T2" fmla="*/ 2147483647 w 13"/>
                <a:gd name="T3" fmla="*/ 0 h 14"/>
                <a:gd name="T4" fmla="*/ 0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6" y="0"/>
                  </a:moveTo>
                  <a:lnTo>
                    <a:pt x="6" y="0"/>
                  </a:lnTo>
                  <a:lnTo>
                    <a:pt x="0" y="6"/>
                  </a:lnTo>
                  <a:lnTo>
                    <a:pt x="2" y="11"/>
                  </a:lnTo>
                  <a:lnTo>
                    <a:pt x="5" y="14"/>
                  </a:lnTo>
                  <a:lnTo>
                    <a:pt x="10" y="14"/>
                  </a:lnTo>
                  <a:lnTo>
                    <a:pt x="13" y="13"/>
                  </a:lnTo>
                  <a:lnTo>
                    <a:pt x="11" y="8"/>
                  </a:lnTo>
                  <a:lnTo>
                    <a:pt x="10" y="5"/>
                  </a:lnTo>
                  <a:lnTo>
                    <a:pt x="6" y="0"/>
                  </a:lnTo>
                  <a:close/>
                </a:path>
              </a:pathLst>
            </a:custGeom>
            <a:grpFill/>
            <a:ln w="3">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53" name="Freeform 68">
              <a:extLst>
                <a:ext uri="{FF2B5EF4-FFF2-40B4-BE49-F238E27FC236}">
                  <a16:creationId xmlns:a16="http://schemas.microsoft.com/office/drawing/2014/main" id="{13E5404C-8BF1-48CA-9844-3B0380323F1D}"/>
                </a:ext>
              </a:extLst>
            </p:cNvPr>
            <p:cNvSpPr>
              <a:spLocks/>
            </p:cNvSpPr>
            <p:nvPr/>
          </p:nvSpPr>
          <p:spPr bwMode="auto">
            <a:xfrm>
              <a:off x="7643372" y="2730090"/>
              <a:ext cx="10590" cy="16367"/>
            </a:xfrm>
            <a:custGeom>
              <a:avLst/>
              <a:gdLst>
                <a:gd name="T0" fmla="*/ 0 w 8"/>
                <a:gd name="T1" fmla="*/ 0 h 12"/>
                <a:gd name="T2" fmla="*/ 0 w 8"/>
                <a:gd name="T3" fmla="*/ 2147483647 h 12"/>
                <a:gd name="T4" fmla="*/ 2147483647 w 8"/>
                <a:gd name="T5" fmla="*/ 2147483647 h 12"/>
                <a:gd name="T6" fmla="*/ 2147483647 w 8"/>
                <a:gd name="T7" fmla="*/ 2147483647 h 12"/>
                <a:gd name="T8" fmla="*/ 2147483647 w 8"/>
                <a:gd name="T9" fmla="*/ 2147483647 h 12"/>
                <a:gd name="T10" fmla="*/ 2147483647 w 8"/>
                <a:gd name="T11" fmla="*/ 0 h 12"/>
                <a:gd name="T12" fmla="*/ 0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0" y="0"/>
                  </a:moveTo>
                  <a:lnTo>
                    <a:pt x="0" y="8"/>
                  </a:lnTo>
                  <a:lnTo>
                    <a:pt x="3" y="12"/>
                  </a:lnTo>
                  <a:lnTo>
                    <a:pt x="7" y="10"/>
                  </a:lnTo>
                  <a:lnTo>
                    <a:pt x="8" y="5"/>
                  </a:lnTo>
                  <a:lnTo>
                    <a:pt x="5" y="0"/>
                  </a:lnTo>
                  <a:lnTo>
                    <a:pt x="0" y="0"/>
                  </a:lnTo>
                  <a:close/>
                </a:path>
              </a:pathLst>
            </a:custGeom>
            <a:grpFill/>
            <a:ln w="3">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54" name="Freeform 69">
              <a:extLst>
                <a:ext uri="{FF2B5EF4-FFF2-40B4-BE49-F238E27FC236}">
                  <a16:creationId xmlns:a16="http://schemas.microsoft.com/office/drawing/2014/main" id="{56C55459-306D-410B-881E-50C1CF461F28}"/>
                </a:ext>
              </a:extLst>
            </p:cNvPr>
            <p:cNvSpPr>
              <a:spLocks/>
            </p:cNvSpPr>
            <p:nvPr/>
          </p:nvSpPr>
          <p:spPr bwMode="auto">
            <a:xfrm>
              <a:off x="7627488" y="2710996"/>
              <a:ext cx="14562" cy="15003"/>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0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10"/>
                  </a:lnTo>
                  <a:lnTo>
                    <a:pt x="6" y="11"/>
                  </a:lnTo>
                  <a:lnTo>
                    <a:pt x="11" y="10"/>
                  </a:lnTo>
                  <a:lnTo>
                    <a:pt x="11" y="5"/>
                  </a:lnTo>
                  <a:lnTo>
                    <a:pt x="7" y="0"/>
                  </a:lnTo>
                  <a:lnTo>
                    <a:pt x="3" y="2"/>
                  </a:lnTo>
                  <a:close/>
                </a:path>
              </a:pathLst>
            </a:custGeom>
            <a:grpFill/>
            <a:ln w="3">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grpSp>
      <p:grpSp>
        <p:nvGrpSpPr>
          <p:cNvPr id="180" name="Group 179">
            <a:extLst>
              <a:ext uri="{FF2B5EF4-FFF2-40B4-BE49-F238E27FC236}">
                <a16:creationId xmlns:a16="http://schemas.microsoft.com/office/drawing/2014/main" id="{D573817F-0507-4F33-A748-090AFAF43DAF}"/>
              </a:ext>
            </a:extLst>
          </p:cNvPr>
          <p:cNvGrpSpPr/>
          <p:nvPr/>
        </p:nvGrpSpPr>
        <p:grpSpPr>
          <a:xfrm>
            <a:off x="4755777" y="6719890"/>
            <a:ext cx="916483" cy="587106"/>
            <a:chOff x="2952035" y="5504171"/>
            <a:chExt cx="692317" cy="456890"/>
          </a:xfrm>
          <a:solidFill>
            <a:srgbClr val="FFEFC9"/>
          </a:solidFill>
        </p:grpSpPr>
        <p:sp>
          <p:nvSpPr>
            <p:cNvPr id="443" name="Island of Hawai'i">
              <a:extLst>
                <a:ext uri="{FF2B5EF4-FFF2-40B4-BE49-F238E27FC236}">
                  <a16:creationId xmlns:a16="http://schemas.microsoft.com/office/drawing/2014/main" id="{8F88A9AD-E5F8-4576-9DBE-7CCEB4293387}"/>
                </a:ext>
              </a:extLst>
            </p:cNvPr>
            <p:cNvSpPr>
              <a:spLocks/>
            </p:cNvSpPr>
            <p:nvPr/>
          </p:nvSpPr>
          <p:spPr bwMode="auto">
            <a:xfrm>
              <a:off x="3484179" y="5771486"/>
              <a:ext cx="160173" cy="189575"/>
            </a:xfrm>
            <a:custGeom>
              <a:avLst/>
              <a:gdLst>
                <a:gd name="T0" fmla="*/ 2147483647 w 121"/>
                <a:gd name="T1" fmla="*/ 2147483647 h 139"/>
                <a:gd name="T2" fmla="*/ 2147483647 w 121"/>
                <a:gd name="T3" fmla="*/ 0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2147483647 h 139"/>
                <a:gd name="T16" fmla="*/ 2147483647 w 121"/>
                <a:gd name="T17" fmla="*/ 2147483647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2147483647 w 121"/>
                <a:gd name="T31" fmla="*/ 2147483647 h 139"/>
                <a:gd name="T32" fmla="*/ 2147483647 w 121"/>
                <a:gd name="T33" fmla="*/ 2147483647 h 139"/>
                <a:gd name="T34" fmla="*/ 2147483647 w 121"/>
                <a:gd name="T35" fmla="*/ 2147483647 h 139"/>
                <a:gd name="T36" fmla="*/ 2147483647 w 121"/>
                <a:gd name="T37" fmla="*/ 2147483647 h 139"/>
                <a:gd name="T38" fmla="*/ 2147483647 w 121"/>
                <a:gd name="T39" fmla="*/ 2147483647 h 139"/>
                <a:gd name="T40" fmla="*/ 2147483647 w 121"/>
                <a:gd name="T41" fmla="*/ 2147483647 h 139"/>
                <a:gd name="T42" fmla="*/ 2147483647 w 121"/>
                <a:gd name="T43" fmla="*/ 2147483647 h 139"/>
                <a:gd name="T44" fmla="*/ 2147483647 w 121"/>
                <a:gd name="T45" fmla="*/ 2147483647 h 139"/>
                <a:gd name="T46" fmla="*/ 2147483647 w 121"/>
                <a:gd name="T47" fmla="*/ 2147483647 h 139"/>
                <a:gd name="T48" fmla="*/ 2147483647 w 121"/>
                <a:gd name="T49" fmla="*/ 2147483647 h 139"/>
                <a:gd name="T50" fmla="*/ 2147483647 w 121"/>
                <a:gd name="T51" fmla="*/ 2147483647 h 139"/>
                <a:gd name="T52" fmla="*/ 2147483647 w 121"/>
                <a:gd name="T53" fmla="*/ 2147483647 h 139"/>
                <a:gd name="T54" fmla="*/ 2147483647 w 121"/>
                <a:gd name="T55" fmla="*/ 2147483647 h 139"/>
                <a:gd name="T56" fmla="*/ 2147483647 w 121"/>
                <a:gd name="T57" fmla="*/ 2147483647 h 139"/>
                <a:gd name="T58" fmla="*/ 2147483647 w 121"/>
                <a:gd name="T59" fmla="*/ 2147483647 h 139"/>
                <a:gd name="T60" fmla="*/ 2147483647 w 121"/>
                <a:gd name="T61" fmla="*/ 2147483647 h 139"/>
                <a:gd name="T62" fmla="*/ 2147483647 w 121"/>
                <a:gd name="T63" fmla="*/ 2147483647 h 139"/>
                <a:gd name="T64" fmla="*/ 0 w 121"/>
                <a:gd name="T65" fmla="*/ 2147483647 h 139"/>
                <a:gd name="T66" fmla="*/ 0 w 121"/>
                <a:gd name="T67" fmla="*/ 2147483647 h 139"/>
                <a:gd name="T68" fmla="*/ 2147483647 w 121"/>
                <a:gd name="T69" fmla="*/ 2147483647 h 139"/>
                <a:gd name="T70" fmla="*/ 2147483647 w 121"/>
                <a:gd name="T71" fmla="*/ 2147483647 h 139"/>
                <a:gd name="T72" fmla="*/ 2147483647 w 121"/>
                <a:gd name="T73" fmla="*/ 2147483647 h 139"/>
                <a:gd name="T74" fmla="*/ 2147483647 w 121"/>
                <a:gd name="T75" fmla="*/ 2147483647 h 139"/>
                <a:gd name="T76" fmla="*/ 2147483647 w 121"/>
                <a:gd name="T77" fmla="*/ 2147483647 h 139"/>
                <a:gd name="T78" fmla="*/ 2147483647 w 121"/>
                <a:gd name="T79" fmla="*/ 2147483647 h 139"/>
                <a:gd name="T80" fmla="*/ 2147483647 w 121"/>
                <a:gd name="T81" fmla="*/ 2147483647 h 139"/>
                <a:gd name="T82" fmla="*/ 2147483647 w 121"/>
                <a:gd name="T83" fmla="*/ 2147483647 h 139"/>
                <a:gd name="T84" fmla="*/ 2147483647 w 121"/>
                <a:gd name="T85" fmla="*/ 2147483647 h 139"/>
                <a:gd name="T86" fmla="*/ 2147483647 w 121"/>
                <a:gd name="T87" fmla="*/ 2147483647 h 139"/>
                <a:gd name="T88" fmla="*/ 2147483647 w 121"/>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39"/>
                <a:gd name="T137" fmla="*/ 121 w 121"/>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39">
                  <a:moveTo>
                    <a:pt x="16" y="11"/>
                  </a:moveTo>
                  <a:lnTo>
                    <a:pt x="25" y="0"/>
                  </a:lnTo>
                  <a:lnTo>
                    <a:pt x="38" y="14"/>
                  </a:lnTo>
                  <a:lnTo>
                    <a:pt x="86" y="35"/>
                  </a:lnTo>
                  <a:lnTo>
                    <a:pt x="99" y="41"/>
                  </a:lnTo>
                  <a:lnTo>
                    <a:pt x="99" y="54"/>
                  </a:lnTo>
                  <a:lnTo>
                    <a:pt x="113" y="73"/>
                  </a:lnTo>
                  <a:lnTo>
                    <a:pt x="116" y="73"/>
                  </a:lnTo>
                  <a:lnTo>
                    <a:pt x="121" y="77"/>
                  </a:lnTo>
                  <a:lnTo>
                    <a:pt x="121" y="79"/>
                  </a:lnTo>
                  <a:lnTo>
                    <a:pt x="119" y="84"/>
                  </a:lnTo>
                  <a:lnTo>
                    <a:pt x="116" y="89"/>
                  </a:lnTo>
                  <a:lnTo>
                    <a:pt x="106" y="98"/>
                  </a:lnTo>
                  <a:lnTo>
                    <a:pt x="102" y="98"/>
                  </a:lnTo>
                  <a:lnTo>
                    <a:pt x="97" y="98"/>
                  </a:lnTo>
                  <a:lnTo>
                    <a:pt x="89" y="98"/>
                  </a:lnTo>
                  <a:lnTo>
                    <a:pt x="79" y="103"/>
                  </a:lnTo>
                  <a:lnTo>
                    <a:pt x="68" y="106"/>
                  </a:lnTo>
                  <a:lnTo>
                    <a:pt x="59" y="116"/>
                  </a:lnTo>
                  <a:lnTo>
                    <a:pt x="49" y="125"/>
                  </a:lnTo>
                  <a:lnTo>
                    <a:pt x="43" y="139"/>
                  </a:lnTo>
                  <a:lnTo>
                    <a:pt x="37" y="138"/>
                  </a:lnTo>
                  <a:lnTo>
                    <a:pt x="29" y="133"/>
                  </a:lnTo>
                  <a:lnTo>
                    <a:pt x="22" y="127"/>
                  </a:lnTo>
                  <a:lnTo>
                    <a:pt x="18" y="120"/>
                  </a:lnTo>
                  <a:lnTo>
                    <a:pt x="14" y="111"/>
                  </a:lnTo>
                  <a:lnTo>
                    <a:pt x="14" y="101"/>
                  </a:lnTo>
                  <a:lnTo>
                    <a:pt x="14" y="97"/>
                  </a:lnTo>
                  <a:lnTo>
                    <a:pt x="16" y="90"/>
                  </a:lnTo>
                  <a:lnTo>
                    <a:pt x="14" y="81"/>
                  </a:lnTo>
                  <a:lnTo>
                    <a:pt x="6" y="68"/>
                  </a:lnTo>
                  <a:lnTo>
                    <a:pt x="3" y="62"/>
                  </a:lnTo>
                  <a:lnTo>
                    <a:pt x="0" y="55"/>
                  </a:lnTo>
                  <a:lnTo>
                    <a:pt x="0" y="50"/>
                  </a:lnTo>
                  <a:lnTo>
                    <a:pt x="2" y="47"/>
                  </a:lnTo>
                  <a:lnTo>
                    <a:pt x="5" y="44"/>
                  </a:lnTo>
                  <a:lnTo>
                    <a:pt x="14" y="44"/>
                  </a:lnTo>
                  <a:lnTo>
                    <a:pt x="16" y="46"/>
                  </a:lnTo>
                  <a:lnTo>
                    <a:pt x="18" y="43"/>
                  </a:lnTo>
                  <a:lnTo>
                    <a:pt x="19" y="38"/>
                  </a:lnTo>
                  <a:lnTo>
                    <a:pt x="19" y="30"/>
                  </a:lnTo>
                  <a:lnTo>
                    <a:pt x="21" y="19"/>
                  </a:lnTo>
                  <a:lnTo>
                    <a:pt x="18" y="14"/>
                  </a:lnTo>
                  <a:lnTo>
                    <a:pt x="16" y="11"/>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4" name="Maui">
              <a:extLst>
                <a:ext uri="{FF2B5EF4-FFF2-40B4-BE49-F238E27FC236}">
                  <a16:creationId xmlns:a16="http://schemas.microsoft.com/office/drawing/2014/main" id="{9C33B7A1-2E97-418A-9576-13FAAAC49671}"/>
                </a:ext>
              </a:extLst>
            </p:cNvPr>
            <p:cNvSpPr>
              <a:spLocks/>
            </p:cNvSpPr>
            <p:nvPr/>
          </p:nvSpPr>
          <p:spPr bwMode="auto">
            <a:xfrm>
              <a:off x="3406079" y="5673289"/>
              <a:ext cx="86043" cy="62737"/>
            </a:xfrm>
            <a:custGeom>
              <a:avLst/>
              <a:gdLst>
                <a:gd name="T0" fmla="*/ 2147483647 w 65"/>
                <a:gd name="T1" fmla="*/ 2147483647 h 46"/>
                <a:gd name="T2" fmla="*/ 2147483647 w 65"/>
                <a:gd name="T3" fmla="*/ 2147483647 h 46"/>
                <a:gd name="T4" fmla="*/ 0 w 65"/>
                <a:gd name="T5" fmla="*/ 2147483647 h 46"/>
                <a:gd name="T6" fmla="*/ 0 w 65"/>
                <a:gd name="T7" fmla="*/ 0 h 46"/>
                <a:gd name="T8" fmla="*/ 2147483647 w 65"/>
                <a:gd name="T9" fmla="*/ 0 h 46"/>
                <a:gd name="T10" fmla="*/ 2147483647 w 65"/>
                <a:gd name="T11" fmla="*/ 0 h 46"/>
                <a:gd name="T12" fmla="*/ 2147483647 w 65"/>
                <a:gd name="T13" fmla="*/ 2147483647 h 46"/>
                <a:gd name="T14" fmla="*/ 2147483647 w 65"/>
                <a:gd name="T15" fmla="*/ 2147483647 h 46"/>
                <a:gd name="T16" fmla="*/ 2147483647 w 65"/>
                <a:gd name="T17" fmla="*/ 2147483647 h 46"/>
                <a:gd name="T18" fmla="*/ 2147483647 w 65"/>
                <a:gd name="T19" fmla="*/ 2147483647 h 46"/>
                <a:gd name="T20" fmla="*/ 2147483647 w 65"/>
                <a:gd name="T21" fmla="*/ 2147483647 h 46"/>
                <a:gd name="T22" fmla="*/ 2147483647 w 65"/>
                <a:gd name="T23" fmla="*/ 2147483647 h 46"/>
                <a:gd name="T24" fmla="*/ 2147483647 w 65"/>
                <a:gd name="T25" fmla="*/ 2147483647 h 46"/>
                <a:gd name="T26" fmla="*/ 2147483647 w 65"/>
                <a:gd name="T27" fmla="*/ 2147483647 h 46"/>
                <a:gd name="T28" fmla="*/ 2147483647 w 65"/>
                <a:gd name="T29" fmla="*/ 2147483647 h 46"/>
                <a:gd name="T30" fmla="*/ 2147483647 w 65"/>
                <a:gd name="T31" fmla="*/ 2147483647 h 46"/>
                <a:gd name="T32" fmla="*/ 2147483647 w 65"/>
                <a:gd name="T33" fmla="*/ 2147483647 h 46"/>
                <a:gd name="T34" fmla="*/ 2147483647 w 65"/>
                <a:gd name="T35" fmla="*/ 2147483647 h 46"/>
                <a:gd name="T36" fmla="*/ 2147483647 w 65"/>
                <a:gd name="T37" fmla="*/ 2147483647 h 46"/>
                <a:gd name="T38" fmla="*/ 2147483647 w 65"/>
                <a:gd name="T39" fmla="*/ 2147483647 h 46"/>
                <a:gd name="T40" fmla="*/ 2147483647 w 65"/>
                <a:gd name="T41" fmla="*/ 2147483647 h 46"/>
                <a:gd name="T42" fmla="*/ 2147483647 w 65"/>
                <a:gd name="T43" fmla="*/ 2147483647 h 46"/>
                <a:gd name="T44" fmla="*/ 2147483647 w 65"/>
                <a:gd name="T45" fmla="*/ 2147483647 h 46"/>
                <a:gd name="T46" fmla="*/ 2147483647 w 65"/>
                <a:gd name="T47" fmla="*/ 2147483647 h 46"/>
                <a:gd name="T48" fmla="*/ 2147483647 w 65"/>
                <a:gd name="T49" fmla="*/ 2147483647 h 46"/>
                <a:gd name="T50" fmla="*/ 2147483647 w 65"/>
                <a:gd name="T51" fmla="*/ 2147483647 h 46"/>
                <a:gd name="T52" fmla="*/ 2147483647 w 65"/>
                <a:gd name="T53" fmla="*/ 2147483647 h 46"/>
                <a:gd name="T54" fmla="*/ 2147483647 w 65"/>
                <a:gd name="T55" fmla="*/ 2147483647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46"/>
                <a:gd name="T86" fmla="*/ 65 w 65"/>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46">
                  <a:moveTo>
                    <a:pt x="5" y="16"/>
                  </a:moveTo>
                  <a:lnTo>
                    <a:pt x="2" y="11"/>
                  </a:lnTo>
                  <a:lnTo>
                    <a:pt x="0" y="5"/>
                  </a:lnTo>
                  <a:lnTo>
                    <a:pt x="0" y="0"/>
                  </a:lnTo>
                  <a:lnTo>
                    <a:pt x="3" y="0"/>
                  </a:lnTo>
                  <a:lnTo>
                    <a:pt x="8" y="0"/>
                  </a:lnTo>
                  <a:lnTo>
                    <a:pt x="18" y="5"/>
                  </a:lnTo>
                  <a:lnTo>
                    <a:pt x="26" y="7"/>
                  </a:lnTo>
                  <a:lnTo>
                    <a:pt x="30" y="10"/>
                  </a:lnTo>
                  <a:lnTo>
                    <a:pt x="43" y="10"/>
                  </a:lnTo>
                  <a:lnTo>
                    <a:pt x="56" y="18"/>
                  </a:lnTo>
                  <a:lnTo>
                    <a:pt x="59" y="21"/>
                  </a:lnTo>
                  <a:lnTo>
                    <a:pt x="65" y="29"/>
                  </a:lnTo>
                  <a:lnTo>
                    <a:pt x="65" y="30"/>
                  </a:lnTo>
                  <a:lnTo>
                    <a:pt x="64" y="35"/>
                  </a:lnTo>
                  <a:lnTo>
                    <a:pt x="57" y="38"/>
                  </a:lnTo>
                  <a:lnTo>
                    <a:pt x="49" y="40"/>
                  </a:lnTo>
                  <a:lnTo>
                    <a:pt x="43" y="41"/>
                  </a:lnTo>
                  <a:lnTo>
                    <a:pt x="37" y="46"/>
                  </a:lnTo>
                  <a:lnTo>
                    <a:pt x="34" y="45"/>
                  </a:lnTo>
                  <a:lnTo>
                    <a:pt x="30" y="43"/>
                  </a:lnTo>
                  <a:lnTo>
                    <a:pt x="27" y="37"/>
                  </a:lnTo>
                  <a:lnTo>
                    <a:pt x="24" y="30"/>
                  </a:lnTo>
                  <a:lnTo>
                    <a:pt x="19" y="26"/>
                  </a:lnTo>
                  <a:lnTo>
                    <a:pt x="13" y="21"/>
                  </a:lnTo>
                  <a:lnTo>
                    <a:pt x="7" y="16"/>
                  </a:lnTo>
                  <a:lnTo>
                    <a:pt x="5" y="16"/>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5" name="Kaho‘olawe">
              <a:extLst>
                <a:ext uri="{FF2B5EF4-FFF2-40B4-BE49-F238E27FC236}">
                  <a16:creationId xmlns:a16="http://schemas.microsoft.com/office/drawing/2014/main" id="{E677CCA7-232A-47E2-A6AA-79832DD135F7}"/>
                </a:ext>
              </a:extLst>
            </p:cNvPr>
            <p:cNvSpPr>
              <a:spLocks/>
            </p:cNvSpPr>
            <p:nvPr/>
          </p:nvSpPr>
          <p:spPr bwMode="auto">
            <a:xfrm>
              <a:off x="3388760" y="5705726"/>
              <a:ext cx="40537" cy="29981"/>
            </a:xfrm>
            <a:custGeom>
              <a:avLst/>
              <a:gdLst>
                <a:gd name="T0" fmla="*/ 0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0 w 16"/>
                <a:gd name="T17" fmla="*/ 2147483647 h 16"/>
                <a:gd name="T18" fmla="*/ 0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 name="connsiteX0" fmla="*/ 0 w 10000"/>
                <a:gd name="connsiteY0" fmla="*/ 5000 h 8125"/>
                <a:gd name="connsiteX1" fmla="*/ 1250 w 10000"/>
                <a:gd name="connsiteY1" fmla="*/ 1250 h 8125"/>
                <a:gd name="connsiteX2" fmla="*/ 5000 w 10000"/>
                <a:gd name="connsiteY2" fmla="*/ 0 h 8125"/>
                <a:gd name="connsiteX3" fmla="*/ 8125 w 10000"/>
                <a:gd name="connsiteY3" fmla="*/ 1250 h 8125"/>
                <a:gd name="connsiteX4" fmla="*/ 10000 w 10000"/>
                <a:gd name="connsiteY4" fmla="*/ 5000 h 8125"/>
                <a:gd name="connsiteX5" fmla="*/ 8125 w 10000"/>
                <a:gd name="connsiteY5" fmla="*/ 8125 h 8125"/>
                <a:gd name="connsiteX6" fmla="*/ 3959 w 10000"/>
                <a:gd name="connsiteY6" fmla="*/ 6875 h 8125"/>
                <a:gd name="connsiteX7" fmla="*/ 1250 w 10000"/>
                <a:gd name="connsiteY7" fmla="*/ 8125 h 8125"/>
                <a:gd name="connsiteX8" fmla="*/ 0 w 10000"/>
                <a:gd name="connsiteY8" fmla="*/ 5000 h 8125"/>
                <a:gd name="connsiteX0" fmla="*/ 0 w 10000"/>
                <a:gd name="connsiteY0" fmla="*/ 6154 h 10000"/>
                <a:gd name="connsiteX1" fmla="*/ 1250 w 10000"/>
                <a:gd name="connsiteY1" fmla="*/ 1538 h 10000"/>
                <a:gd name="connsiteX2" fmla="*/ 5000 w 10000"/>
                <a:gd name="connsiteY2" fmla="*/ 0 h 10000"/>
                <a:gd name="connsiteX3" fmla="*/ 8125 w 10000"/>
                <a:gd name="connsiteY3" fmla="*/ 1538 h 10000"/>
                <a:gd name="connsiteX4" fmla="*/ 10000 w 10000"/>
                <a:gd name="connsiteY4" fmla="*/ 6154 h 10000"/>
                <a:gd name="connsiteX5" fmla="*/ 6562 w 10000"/>
                <a:gd name="connsiteY5" fmla="*/ 7436 h 10000"/>
                <a:gd name="connsiteX6" fmla="*/ 3959 w 10000"/>
                <a:gd name="connsiteY6" fmla="*/ 8462 h 10000"/>
                <a:gd name="connsiteX7" fmla="*/ 1250 w 10000"/>
                <a:gd name="connsiteY7" fmla="*/ 10000 h 10000"/>
                <a:gd name="connsiteX8" fmla="*/ 0 w 10000"/>
                <a:gd name="connsiteY8" fmla="*/ 6154 h 10000"/>
                <a:gd name="connsiteX0" fmla="*/ 0 w 10000"/>
                <a:gd name="connsiteY0" fmla="*/ 6154 h 10000"/>
                <a:gd name="connsiteX1" fmla="*/ 5000 w 10000"/>
                <a:gd name="connsiteY1" fmla="*/ 0 h 10000"/>
                <a:gd name="connsiteX2" fmla="*/ 8125 w 10000"/>
                <a:gd name="connsiteY2" fmla="*/ 1538 h 10000"/>
                <a:gd name="connsiteX3" fmla="*/ 10000 w 10000"/>
                <a:gd name="connsiteY3" fmla="*/ 6154 h 10000"/>
                <a:gd name="connsiteX4" fmla="*/ 6562 w 10000"/>
                <a:gd name="connsiteY4" fmla="*/ 7436 h 10000"/>
                <a:gd name="connsiteX5" fmla="*/ 3959 w 10000"/>
                <a:gd name="connsiteY5" fmla="*/ 8462 h 10000"/>
                <a:gd name="connsiteX6" fmla="*/ 1250 w 10000"/>
                <a:gd name="connsiteY6" fmla="*/ 10000 h 10000"/>
                <a:gd name="connsiteX7" fmla="*/ 0 w 10000"/>
                <a:gd name="connsiteY7" fmla="*/ 6154 h 10000"/>
                <a:gd name="connsiteX0" fmla="*/ 0 w 10000"/>
                <a:gd name="connsiteY0" fmla="*/ 4616 h 8462"/>
                <a:gd name="connsiteX1" fmla="*/ 8125 w 10000"/>
                <a:gd name="connsiteY1" fmla="*/ 0 h 8462"/>
                <a:gd name="connsiteX2" fmla="*/ 10000 w 10000"/>
                <a:gd name="connsiteY2" fmla="*/ 4616 h 8462"/>
                <a:gd name="connsiteX3" fmla="*/ 6562 w 10000"/>
                <a:gd name="connsiteY3" fmla="*/ 5898 h 8462"/>
                <a:gd name="connsiteX4" fmla="*/ 3959 w 10000"/>
                <a:gd name="connsiteY4" fmla="*/ 6924 h 8462"/>
                <a:gd name="connsiteX5" fmla="*/ 1250 w 10000"/>
                <a:gd name="connsiteY5" fmla="*/ 8462 h 8462"/>
                <a:gd name="connsiteX6" fmla="*/ 0 w 10000"/>
                <a:gd name="connsiteY6" fmla="*/ 4616 h 8462"/>
                <a:gd name="connsiteX0" fmla="*/ 0 w 10000"/>
                <a:gd name="connsiteY0" fmla="*/ 5455 h 10757"/>
                <a:gd name="connsiteX1" fmla="*/ 8125 w 10000"/>
                <a:gd name="connsiteY1" fmla="*/ 0 h 10757"/>
                <a:gd name="connsiteX2" fmla="*/ 10000 w 10000"/>
                <a:gd name="connsiteY2" fmla="*/ 5455 h 10757"/>
                <a:gd name="connsiteX3" fmla="*/ 9166 w 10000"/>
                <a:gd name="connsiteY3" fmla="*/ 10757 h 10757"/>
                <a:gd name="connsiteX4" fmla="*/ 3959 w 10000"/>
                <a:gd name="connsiteY4" fmla="*/ 8182 h 10757"/>
                <a:gd name="connsiteX5" fmla="*/ 1250 w 10000"/>
                <a:gd name="connsiteY5" fmla="*/ 10000 h 10757"/>
                <a:gd name="connsiteX6" fmla="*/ 0 w 10000"/>
                <a:gd name="connsiteY6" fmla="*/ 5455 h 1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757">
                  <a:moveTo>
                    <a:pt x="0" y="5455"/>
                  </a:moveTo>
                  <a:lnTo>
                    <a:pt x="8125" y="0"/>
                  </a:lnTo>
                  <a:lnTo>
                    <a:pt x="10000" y="5455"/>
                  </a:lnTo>
                  <a:lnTo>
                    <a:pt x="9166" y="10757"/>
                  </a:lnTo>
                  <a:lnTo>
                    <a:pt x="3959" y="8182"/>
                  </a:lnTo>
                  <a:lnTo>
                    <a:pt x="1250" y="10000"/>
                  </a:lnTo>
                  <a:lnTo>
                    <a:pt x="0" y="5455"/>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6" name="Lanai">
              <a:extLst>
                <a:ext uri="{FF2B5EF4-FFF2-40B4-BE49-F238E27FC236}">
                  <a16:creationId xmlns:a16="http://schemas.microsoft.com/office/drawing/2014/main" id="{CC2D4ED2-AC9E-4180-A375-3BCD48086FE4}"/>
                </a:ext>
              </a:extLst>
            </p:cNvPr>
            <p:cNvSpPr>
              <a:spLocks/>
            </p:cNvSpPr>
            <p:nvPr/>
          </p:nvSpPr>
          <p:spPr bwMode="auto">
            <a:xfrm>
              <a:off x="3363719" y="5686928"/>
              <a:ext cx="26476" cy="25913"/>
            </a:xfrm>
            <a:custGeom>
              <a:avLst/>
              <a:gdLst>
                <a:gd name="T0" fmla="*/ 0 w 20"/>
                <a:gd name="T1" fmla="*/ 0 h 19"/>
                <a:gd name="T2" fmla="*/ 2147483647 w 20"/>
                <a:gd name="T3" fmla="*/ 0 h 19"/>
                <a:gd name="T4" fmla="*/ 2147483647 w 20"/>
                <a:gd name="T5" fmla="*/ 2147483647 h 19"/>
                <a:gd name="T6" fmla="*/ 2147483647 w 20"/>
                <a:gd name="T7" fmla="*/ 2147483647 h 19"/>
                <a:gd name="T8" fmla="*/ 2147483647 w 20"/>
                <a:gd name="T9" fmla="*/ 2147483647 h 19"/>
                <a:gd name="T10" fmla="*/ 0 w 20"/>
                <a:gd name="T11" fmla="*/ 0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0" y="0"/>
                  </a:moveTo>
                  <a:lnTo>
                    <a:pt x="13" y="0"/>
                  </a:lnTo>
                  <a:lnTo>
                    <a:pt x="20" y="9"/>
                  </a:lnTo>
                  <a:lnTo>
                    <a:pt x="7" y="19"/>
                  </a:lnTo>
                  <a:lnTo>
                    <a:pt x="2" y="14"/>
                  </a:lnTo>
                  <a:lnTo>
                    <a:pt x="0" y="0"/>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7" name="Moloka'i">
              <a:extLst>
                <a:ext uri="{FF2B5EF4-FFF2-40B4-BE49-F238E27FC236}">
                  <a16:creationId xmlns:a16="http://schemas.microsoft.com/office/drawing/2014/main" id="{CB88460D-C556-4EDB-B515-0989AB31F482}"/>
                </a:ext>
              </a:extLst>
            </p:cNvPr>
            <p:cNvSpPr>
              <a:spLocks/>
            </p:cNvSpPr>
            <p:nvPr/>
          </p:nvSpPr>
          <p:spPr bwMode="auto">
            <a:xfrm>
              <a:off x="3330625" y="5639193"/>
              <a:ext cx="67511" cy="30004"/>
            </a:xfrm>
            <a:custGeom>
              <a:avLst/>
              <a:gdLst>
                <a:gd name="T0" fmla="*/ 2147483647 w 51"/>
                <a:gd name="T1" fmla="*/ 0 h 22"/>
                <a:gd name="T2" fmla="*/ 0 w 51"/>
                <a:gd name="T3" fmla="*/ 2147483647 h 22"/>
                <a:gd name="T4" fmla="*/ 2147483647 w 51"/>
                <a:gd name="T5" fmla="*/ 2147483647 h 22"/>
                <a:gd name="T6" fmla="*/ 2147483647 w 51"/>
                <a:gd name="T7" fmla="*/ 2147483647 h 22"/>
                <a:gd name="T8" fmla="*/ 2147483647 w 51"/>
                <a:gd name="T9" fmla="*/ 2147483647 h 22"/>
                <a:gd name="T10" fmla="*/ 2147483647 w 51"/>
                <a:gd name="T11" fmla="*/ 2147483647 h 22"/>
                <a:gd name="T12" fmla="*/ 2147483647 w 51"/>
                <a:gd name="T13" fmla="*/ 2147483647 h 22"/>
                <a:gd name="T14" fmla="*/ 2147483647 w 51"/>
                <a:gd name="T15" fmla="*/ 2147483647 h 22"/>
                <a:gd name="T16" fmla="*/ 2147483647 w 51"/>
                <a:gd name="T17" fmla="*/ 2147483647 h 22"/>
                <a:gd name="T18" fmla="*/ 2147483647 w 51"/>
                <a:gd name="T19" fmla="*/ 2147483647 h 22"/>
                <a:gd name="T20" fmla="*/ 2147483647 w 51"/>
                <a:gd name="T21" fmla="*/ 2147483647 h 22"/>
                <a:gd name="T22" fmla="*/ 2147483647 w 51"/>
                <a:gd name="T23" fmla="*/ 0 h 22"/>
                <a:gd name="T24" fmla="*/ 2147483647 w 51"/>
                <a:gd name="T25" fmla="*/ 0 h 22"/>
                <a:gd name="T26" fmla="*/ 2147483647 w 51"/>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2"/>
                <a:gd name="T44" fmla="*/ 51 w 51"/>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2">
                  <a:moveTo>
                    <a:pt x="3" y="0"/>
                  </a:moveTo>
                  <a:lnTo>
                    <a:pt x="0" y="14"/>
                  </a:lnTo>
                  <a:lnTo>
                    <a:pt x="32" y="22"/>
                  </a:lnTo>
                  <a:lnTo>
                    <a:pt x="37" y="19"/>
                  </a:lnTo>
                  <a:lnTo>
                    <a:pt x="48" y="14"/>
                  </a:lnTo>
                  <a:lnTo>
                    <a:pt x="51" y="9"/>
                  </a:lnTo>
                  <a:lnTo>
                    <a:pt x="49" y="6"/>
                  </a:lnTo>
                  <a:lnTo>
                    <a:pt x="43" y="5"/>
                  </a:lnTo>
                  <a:lnTo>
                    <a:pt x="32" y="5"/>
                  </a:lnTo>
                  <a:lnTo>
                    <a:pt x="25" y="3"/>
                  </a:lnTo>
                  <a:lnTo>
                    <a:pt x="14" y="1"/>
                  </a:lnTo>
                  <a:lnTo>
                    <a:pt x="6" y="0"/>
                  </a:lnTo>
                  <a:lnTo>
                    <a:pt x="3" y="0"/>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8" name="O'ahu">
              <a:extLst>
                <a:ext uri="{FF2B5EF4-FFF2-40B4-BE49-F238E27FC236}">
                  <a16:creationId xmlns:a16="http://schemas.microsoft.com/office/drawing/2014/main" id="{88C39BC9-F59C-4DBE-9368-DC25F456CD07}"/>
                </a:ext>
              </a:extLst>
            </p:cNvPr>
            <p:cNvSpPr>
              <a:spLocks/>
            </p:cNvSpPr>
            <p:nvPr/>
          </p:nvSpPr>
          <p:spPr bwMode="auto">
            <a:xfrm>
              <a:off x="3206194" y="5576456"/>
              <a:ext cx="71482" cy="62737"/>
            </a:xfrm>
            <a:custGeom>
              <a:avLst/>
              <a:gdLst>
                <a:gd name="T0" fmla="*/ 0 w 54"/>
                <a:gd name="T1" fmla="*/ 2147483647 h 46"/>
                <a:gd name="T2" fmla="*/ 2147483647 w 54"/>
                <a:gd name="T3" fmla="*/ 2147483647 h 46"/>
                <a:gd name="T4" fmla="*/ 2147483647 w 54"/>
                <a:gd name="T5" fmla="*/ 2147483647 h 46"/>
                <a:gd name="T6" fmla="*/ 2147483647 w 54"/>
                <a:gd name="T7" fmla="*/ 2147483647 h 46"/>
                <a:gd name="T8" fmla="*/ 2147483647 w 54"/>
                <a:gd name="T9" fmla="*/ 0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2147483647 w 54"/>
                <a:gd name="T39" fmla="*/ 2147483647 h 46"/>
                <a:gd name="T40" fmla="*/ 2147483647 w 54"/>
                <a:gd name="T41" fmla="*/ 2147483647 h 46"/>
                <a:gd name="T42" fmla="*/ 0 w 54"/>
                <a:gd name="T43" fmla="*/ 2147483647 h 46"/>
                <a:gd name="T44" fmla="*/ 0 w 54"/>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6"/>
                <a:gd name="T71" fmla="*/ 54 w 5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6">
                  <a:moveTo>
                    <a:pt x="0" y="9"/>
                  </a:moveTo>
                  <a:lnTo>
                    <a:pt x="15" y="12"/>
                  </a:lnTo>
                  <a:lnTo>
                    <a:pt x="15" y="8"/>
                  </a:lnTo>
                  <a:lnTo>
                    <a:pt x="18" y="1"/>
                  </a:lnTo>
                  <a:lnTo>
                    <a:pt x="18" y="0"/>
                  </a:lnTo>
                  <a:lnTo>
                    <a:pt x="21" y="1"/>
                  </a:lnTo>
                  <a:lnTo>
                    <a:pt x="24" y="3"/>
                  </a:lnTo>
                  <a:lnTo>
                    <a:pt x="29" y="12"/>
                  </a:lnTo>
                  <a:lnTo>
                    <a:pt x="29" y="14"/>
                  </a:lnTo>
                  <a:lnTo>
                    <a:pt x="32" y="19"/>
                  </a:lnTo>
                  <a:lnTo>
                    <a:pt x="38" y="22"/>
                  </a:lnTo>
                  <a:lnTo>
                    <a:pt x="48" y="31"/>
                  </a:lnTo>
                  <a:lnTo>
                    <a:pt x="51" y="35"/>
                  </a:lnTo>
                  <a:lnTo>
                    <a:pt x="54" y="43"/>
                  </a:lnTo>
                  <a:lnTo>
                    <a:pt x="53" y="44"/>
                  </a:lnTo>
                  <a:lnTo>
                    <a:pt x="48" y="46"/>
                  </a:lnTo>
                  <a:lnTo>
                    <a:pt x="40" y="43"/>
                  </a:lnTo>
                  <a:lnTo>
                    <a:pt x="27" y="39"/>
                  </a:lnTo>
                  <a:lnTo>
                    <a:pt x="19" y="41"/>
                  </a:lnTo>
                  <a:lnTo>
                    <a:pt x="15" y="43"/>
                  </a:lnTo>
                  <a:lnTo>
                    <a:pt x="3" y="27"/>
                  </a:lnTo>
                  <a:lnTo>
                    <a:pt x="0" y="9"/>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9" name="Kauai">
              <a:extLst>
                <a:ext uri="{FF2B5EF4-FFF2-40B4-BE49-F238E27FC236}">
                  <a16:creationId xmlns:a16="http://schemas.microsoft.com/office/drawing/2014/main" id="{44988C02-C32F-4DF1-94FA-3673670B7D73}"/>
                </a:ext>
              </a:extLst>
            </p:cNvPr>
            <p:cNvSpPr>
              <a:spLocks/>
            </p:cNvSpPr>
            <p:nvPr/>
          </p:nvSpPr>
          <p:spPr bwMode="auto">
            <a:xfrm>
              <a:off x="3008957" y="5504171"/>
              <a:ext cx="60892" cy="47735"/>
            </a:xfrm>
            <a:custGeom>
              <a:avLst/>
              <a:gdLst>
                <a:gd name="T0" fmla="*/ 0 w 46"/>
                <a:gd name="T1" fmla="*/ 2147483647 h 35"/>
                <a:gd name="T2" fmla="*/ 2147483647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0 h 35"/>
                <a:gd name="T12" fmla="*/ 2147483647 w 46"/>
                <a:gd name="T13" fmla="*/ 0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0 w 46"/>
                <a:gd name="T37" fmla="*/ 2147483647 h 35"/>
                <a:gd name="T38" fmla="*/ 0 w 46"/>
                <a:gd name="T39" fmla="*/ 2147483647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8"/>
                  </a:moveTo>
                  <a:lnTo>
                    <a:pt x="2" y="15"/>
                  </a:lnTo>
                  <a:lnTo>
                    <a:pt x="9" y="10"/>
                  </a:lnTo>
                  <a:lnTo>
                    <a:pt x="13" y="5"/>
                  </a:lnTo>
                  <a:lnTo>
                    <a:pt x="21" y="2"/>
                  </a:lnTo>
                  <a:lnTo>
                    <a:pt x="29" y="0"/>
                  </a:lnTo>
                  <a:lnTo>
                    <a:pt x="40" y="0"/>
                  </a:lnTo>
                  <a:lnTo>
                    <a:pt x="41" y="2"/>
                  </a:lnTo>
                  <a:lnTo>
                    <a:pt x="43" y="7"/>
                  </a:lnTo>
                  <a:lnTo>
                    <a:pt x="44" y="11"/>
                  </a:lnTo>
                  <a:lnTo>
                    <a:pt x="46" y="13"/>
                  </a:lnTo>
                  <a:lnTo>
                    <a:pt x="36" y="35"/>
                  </a:lnTo>
                  <a:lnTo>
                    <a:pt x="33" y="34"/>
                  </a:lnTo>
                  <a:lnTo>
                    <a:pt x="30" y="34"/>
                  </a:lnTo>
                  <a:lnTo>
                    <a:pt x="24" y="34"/>
                  </a:lnTo>
                  <a:lnTo>
                    <a:pt x="19" y="32"/>
                  </a:lnTo>
                  <a:lnTo>
                    <a:pt x="13" y="29"/>
                  </a:lnTo>
                  <a:lnTo>
                    <a:pt x="6" y="26"/>
                  </a:lnTo>
                  <a:lnTo>
                    <a:pt x="0" y="21"/>
                  </a:lnTo>
                  <a:lnTo>
                    <a:pt x="0" y="18"/>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50" name="Ni'ihau">
              <a:extLst>
                <a:ext uri="{FF2B5EF4-FFF2-40B4-BE49-F238E27FC236}">
                  <a16:creationId xmlns:a16="http://schemas.microsoft.com/office/drawing/2014/main" id="{3FF697FA-9E65-4D7F-B6D9-2ED8A6DF4FD7}"/>
                </a:ext>
              </a:extLst>
            </p:cNvPr>
            <p:cNvSpPr>
              <a:spLocks/>
            </p:cNvSpPr>
            <p:nvPr/>
          </p:nvSpPr>
          <p:spPr bwMode="auto">
            <a:xfrm>
              <a:off x="2952035" y="5539631"/>
              <a:ext cx="27798" cy="21821"/>
            </a:xfrm>
            <a:custGeom>
              <a:avLst/>
              <a:gdLst>
                <a:gd name="T0" fmla="*/ 0 w 21"/>
                <a:gd name="T1" fmla="*/ 2147483647 h 16"/>
                <a:gd name="T2" fmla="*/ 2147483647 w 21"/>
                <a:gd name="T3" fmla="*/ 2147483647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0 w 21"/>
                <a:gd name="T17" fmla="*/ 2147483647 h 16"/>
                <a:gd name="T18" fmla="*/ 0 w 2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8"/>
                  </a:moveTo>
                  <a:lnTo>
                    <a:pt x="3" y="1"/>
                  </a:lnTo>
                  <a:lnTo>
                    <a:pt x="11" y="0"/>
                  </a:lnTo>
                  <a:lnTo>
                    <a:pt x="18" y="1"/>
                  </a:lnTo>
                  <a:lnTo>
                    <a:pt x="21" y="8"/>
                  </a:lnTo>
                  <a:lnTo>
                    <a:pt x="18" y="12"/>
                  </a:lnTo>
                  <a:lnTo>
                    <a:pt x="11" y="16"/>
                  </a:lnTo>
                  <a:lnTo>
                    <a:pt x="3" y="12"/>
                  </a:lnTo>
                  <a:lnTo>
                    <a:pt x="0" y="8"/>
                  </a:lnTo>
                  <a:close/>
                </a:path>
              </a:pathLst>
            </a:custGeom>
            <a:grp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grpSp>
      <p:grpSp>
        <p:nvGrpSpPr>
          <p:cNvPr id="185" name="Group 184">
            <a:extLst>
              <a:ext uri="{FF2B5EF4-FFF2-40B4-BE49-F238E27FC236}">
                <a16:creationId xmlns:a16="http://schemas.microsoft.com/office/drawing/2014/main" id="{D5C9FB78-4CAB-426E-871A-5222890CC102}"/>
              </a:ext>
            </a:extLst>
          </p:cNvPr>
          <p:cNvGrpSpPr/>
          <p:nvPr/>
        </p:nvGrpSpPr>
        <p:grpSpPr>
          <a:xfrm>
            <a:off x="2751083" y="6141546"/>
            <a:ext cx="1743595" cy="1174214"/>
            <a:chOff x="1437676" y="5054099"/>
            <a:chExt cx="1317123" cy="913782"/>
          </a:xfrm>
          <a:solidFill>
            <a:schemeClr val="accent6">
              <a:lumMod val="90000"/>
            </a:schemeClr>
          </a:solidFill>
        </p:grpSpPr>
        <p:sp>
          <p:nvSpPr>
            <p:cNvPr id="424" name="Freeform 81">
              <a:extLst>
                <a:ext uri="{FF2B5EF4-FFF2-40B4-BE49-F238E27FC236}">
                  <a16:creationId xmlns:a16="http://schemas.microsoft.com/office/drawing/2014/main" id="{184B009F-4CF7-4720-9D1A-D7059ECD2E60}"/>
                </a:ext>
              </a:extLst>
            </p:cNvPr>
            <p:cNvSpPr>
              <a:spLocks/>
            </p:cNvSpPr>
            <p:nvPr/>
          </p:nvSpPr>
          <p:spPr bwMode="auto">
            <a:xfrm>
              <a:off x="2112784" y="5669197"/>
              <a:ext cx="90014" cy="76376"/>
            </a:xfrm>
            <a:custGeom>
              <a:avLst/>
              <a:gdLst>
                <a:gd name="T0" fmla="*/ 33338 w 68"/>
                <a:gd name="T1" fmla="*/ 69850 h 56"/>
                <a:gd name="T2" fmla="*/ 30163 w 68"/>
                <a:gd name="T3" fmla="*/ 77788 h 56"/>
                <a:gd name="T4" fmla="*/ 7938 w 68"/>
                <a:gd name="T5" fmla="*/ 85725 h 56"/>
                <a:gd name="T6" fmla="*/ 4763 w 68"/>
                <a:gd name="T7" fmla="*/ 80963 h 56"/>
                <a:gd name="T8" fmla="*/ 15875 w 68"/>
                <a:gd name="T9" fmla="*/ 73025 h 56"/>
                <a:gd name="T10" fmla="*/ 7938 w 68"/>
                <a:gd name="T11" fmla="*/ 73025 h 56"/>
                <a:gd name="T12" fmla="*/ 3175 w 68"/>
                <a:gd name="T13" fmla="*/ 68263 h 56"/>
                <a:gd name="T14" fmla="*/ 4763 w 68"/>
                <a:gd name="T15" fmla="*/ 52388 h 56"/>
                <a:gd name="T16" fmla="*/ 0 w 68"/>
                <a:gd name="T17" fmla="*/ 42863 h 56"/>
                <a:gd name="T18" fmla="*/ 3175 w 68"/>
                <a:gd name="T19" fmla="*/ 34925 h 56"/>
                <a:gd name="T20" fmla="*/ 12700 w 68"/>
                <a:gd name="T21" fmla="*/ 30163 h 56"/>
                <a:gd name="T22" fmla="*/ 25400 w 68"/>
                <a:gd name="T23" fmla="*/ 30163 h 56"/>
                <a:gd name="T24" fmla="*/ 30163 w 68"/>
                <a:gd name="T25" fmla="*/ 34925 h 56"/>
                <a:gd name="T26" fmla="*/ 33338 w 68"/>
                <a:gd name="T27" fmla="*/ 38100 h 56"/>
                <a:gd name="T28" fmla="*/ 34925 w 68"/>
                <a:gd name="T29" fmla="*/ 26988 h 56"/>
                <a:gd name="T30" fmla="*/ 42863 w 68"/>
                <a:gd name="T31" fmla="*/ 22225 h 56"/>
                <a:gd name="T32" fmla="*/ 47625 w 68"/>
                <a:gd name="T33" fmla="*/ 25400 h 56"/>
                <a:gd name="T34" fmla="*/ 55563 w 68"/>
                <a:gd name="T35" fmla="*/ 25400 h 56"/>
                <a:gd name="T36" fmla="*/ 58738 w 68"/>
                <a:gd name="T37" fmla="*/ 20638 h 56"/>
                <a:gd name="T38" fmla="*/ 63500 w 68"/>
                <a:gd name="T39" fmla="*/ 15875 h 56"/>
                <a:gd name="T40" fmla="*/ 71438 w 68"/>
                <a:gd name="T41" fmla="*/ 15875 h 56"/>
                <a:gd name="T42" fmla="*/ 71438 w 68"/>
                <a:gd name="T43" fmla="*/ 12700 h 56"/>
                <a:gd name="T44" fmla="*/ 76200 w 68"/>
                <a:gd name="T45" fmla="*/ 9525 h 56"/>
                <a:gd name="T46" fmla="*/ 77788 w 68"/>
                <a:gd name="T47" fmla="*/ 9525 h 56"/>
                <a:gd name="T48" fmla="*/ 82550 w 68"/>
                <a:gd name="T49" fmla="*/ 4763 h 56"/>
                <a:gd name="T50" fmla="*/ 93663 w 68"/>
                <a:gd name="T51" fmla="*/ 0 h 56"/>
                <a:gd name="T52" fmla="*/ 95250 w 68"/>
                <a:gd name="T53" fmla="*/ 4763 h 56"/>
                <a:gd name="T54" fmla="*/ 101600 w 68"/>
                <a:gd name="T55" fmla="*/ 17463 h 56"/>
                <a:gd name="T56" fmla="*/ 101600 w 68"/>
                <a:gd name="T57" fmla="*/ 26988 h 56"/>
                <a:gd name="T58" fmla="*/ 85725 w 68"/>
                <a:gd name="T59" fmla="*/ 25400 h 56"/>
                <a:gd name="T60" fmla="*/ 73025 w 68"/>
                <a:gd name="T61" fmla="*/ 30163 h 56"/>
                <a:gd name="T62" fmla="*/ 73025 w 68"/>
                <a:gd name="T63" fmla="*/ 34925 h 56"/>
                <a:gd name="T64" fmla="*/ 80963 w 68"/>
                <a:gd name="T65" fmla="*/ 38100 h 56"/>
                <a:gd name="T66" fmla="*/ 85725 w 68"/>
                <a:gd name="T67" fmla="*/ 42863 h 56"/>
                <a:gd name="T68" fmla="*/ 82550 w 68"/>
                <a:gd name="T69" fmla="*/ 42863 h 56"/>
                <a:gd name="T70" fmla="*/ 77788 w 68"/>
                <a:gd name="T71" fmla="*/ 47625 h 56"/>
                <a:gd name="T72" fmla="*/ 80963 w 68"/>
                <a:gd name="T73" fmla="*/ 55563 h 56"/>
                <a:gd name="T74" fmla="*/ 80963 w 68"/>
                <a:gd name="T75" fmla="*/ 63500 h 56"/>
                <a:gd name="T76" fmla="*/ 73025 w 68"/>
                <a:gd name="T77" fmla="*/ 63500 h 56"/>
                <a:gd name="T78" fmla="*/ 63500 w 68"/>
                <a:gd name="T79" fmla="*/ 58738 h 56"/>
                <a:gd name="T80" fmla="*/ 63500 w 68"/>
                <a:gd name="T81" fmla="*/ 63500 h 56"/>
                <a:gd name="T82" fmla="*/ 55563 w 68"/>
                <a:gd name="T83" fmla="*/ 65088 h 56"/>
                <a:gd name="T84" fmla="*/ 46038 w 68"/>
                <a:gd name="T85" fmla="*/ 73025 h 56"/>
                <a:gd name="T86" fmla="*/ 52388 w 68"/>
                <a:gd name="T87" fmla="*/ 69850 h 56"/>
                <a:gd name="T88" fmla="*/ 47625 w 68"/>
                <a:gd name="T89" fmla="*/ 76200 h 56"/>
                <a:gd name="T90" fmla="*/ 42863 w 68"/>
                <a:gd name="T91" fmla="*/ 76200 h 56"/>
                <a:gd name="T92" fmla="*/ 38100 w 68"/>
                <a:gd name="T93" fmla="*/ 77788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6"/>
                <a:gd name="T143" fmla="*/ 68 w 68"/>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6">
                  <a:moveTo>
                    <a:pt x="24" y="49"/>
                  </a:moveTo>
                  <a:lnTo>
                    <a:pt x="21" y="44"/>
                  </a:lnTo>
                  <a:lnTo>
                    <a:pt x="18" y="48"/>
                  </a:lnTo>
                  <a:lnTo>
                    <a:pt x="19" y="49"/>
                  </a:lnTo>
                  <a:lnTo>
                    <a:pt x="6" y="56"/>
                  </a:lnTo>
                  <a:lnTo>
                    <a:pt x="5" y="54"/>
                  </a:lnTo>
                  <a:lnTo>
                    <a:pt x="3" y="52"/>
                  </a:lnTo>
                  <a:lnTo>
                    <a:pt x="3" y="51"/>
                  </a:lnTo>
                  <a:lnTo>
                    <a:pt x="6" y="48"/>
                  </a:lnTo>
                  <a:lnTo>
                    <a:pt x="10" y="46"/>
                  </a:lnTo>
                  <a:lnTo>
                    <a:pt x="10" y="44"/>
                  </a:lnTo>
                  <a:lnTo>
                    <a:pt x="5" y="46"/>
                  </a:lnTo>
                  <a:lnTo>
                    <a:pt x="3" y="48"/>
                  </a:lnTo>
                  <a:lnTo>
                    <a:pt x="2" y="43"/>
                  </a:lnTo>
                  <a:lnTo>
                    <a:pt x="2" y="38"/>
                  </a:lnTo>
                  <a:lnTo>
                    <a:pt x="3" y="33"/>
                  </a:lnTo>
                  <a:lnTo>
                    <a:pt x="2" y="30"/>
                  </a:lnTo>
                  <a:lnTo>
                    <a:pt x="0" y="27"/>
                  </a:lnTo>
                  <a:lnTo>
                    <a:pt x="0" y="25"/>
                  </a:lnTo>
                  <a:lnTo>
                    <a:pt x="2" y="22"/>
                  </a:lnTo>
                  <a:lnTo>
                    <a:pt x="5" y="21"/>
                  </a:lnTo>
                  <a:lnTo>
                    <a:pt x="8" y="19"/>
                  </a:lnTo>
                  <a:lnTo>
                    <a:pt x="13" y="19"/>
                  </a:lnTo>
                  <a:lnTo>
                    <a:pt x="16" y="19"/>
                  </a:lnTo>
                  <a:lnTo>
                    <a:pt x="19" y="21"/>
                  </a:lnTo>
                  <a:lnTo>
                    <a:pt x="19" y="22"/>
                  </a:lnTo>
                  <a:lnTo>
                    <a:pt x="19" y="25"/>
                  </a:lnTo>
                  <a:lnTo>
                    <a:pt x="21" y="24"/>
                  </a:lnTo>
                  <a:lnTo>
                    <a:pt x="22" y="24"/>
                  </a:lnTo>
                  <a:lnTo>
                    <a:pt x="22" y="17"/>
                  </a:lnTo>
                  <a:lnTo>
                    <a:pt x="25" y="14"/>
                  </a:lnTo>
                  <a:lnTo>
                    <a:pt x="27" y="14"/>
                  </a:lnTo>
                  <a:lnTo>
                    <a:pt x="29" y="16"/>
                  </a:lnTo>
                  <a:lnTo>
                    <a:pt x="30" y="16"/>
                  </a:lnTo>
                  <a:lnTo>
                    <a:pt x="32" y="16"/>
                  </a:lnTo>
                  <a:lnTo>
                    <a:pt x="35" y="16"/>
                  </a:lnTo>
                  <a:lnTo>
                    <a:pt x="35" y="17"/>
                  </a:lnTo>
                  <a:lnTo>
                    <a:pt x="37" y="13"/>
                  </a:lnTo>
                  <a:lnTo>
                    <a:pt x="38" y="11"/>
                  </a:lnTo>
                  <a:lnTo>
                    <a:pt x="40" y="10"/>
                  </a:lnTo>
                  <a:lnTo>
                    <a:pt x="43" y="8"/>
                  </a:lnTo>
                  <a:lnTo>
                    <a:pt x="45" y="10"/>
                  </a:lnTo>
                  <a:lnTo>
                    <a:pt x="45" y="11"/>
                  </a:lnTo>
                  <a:lnTo>
                    <a:pt x="45" y="8"/>
                  </a:lnTo>
                  <a:lnTo>
                    <a:pt x="45" y="6"/>
                  </a:lnTo>
                  <a:lnTo>
                    <a:pt x="48" y="6"/>
                  </a:lnTo>
                  <a:lnTo>
                    <a:pt x="49" y="8"/>
                  </a:lnTo>
                  <a:lnTo>
                    <a:pt x="49" y="6"/>
                  </a:lnTo>
                  <a:lnTo>
                    <a:pt x="49" y="5"/>
                  </a:lnTo>
                  <a:lnTo>
                    <a:pt x="52" y="3"/>
                  </a:lnTo>
                  <a:lnTo>
                    <a:pt x="56" y="2"/>
                  </a:lnTo>
                  <a:lnTo>
                    <a:pt x="59" y="0"/>
                  </a:lnTo>
                  <a:lnTo>
                    <a:pt x="64" y="0"/>
                  </a:lnTo>
                  <a:lnTo>
                    <a:pt x="60" y="3"/>
                  </a:lnTo>
                  <a:lnTo>
                    <a:pt x="59" y="6"/>
                  </a:lnTo>
                  <a:lnTo>
                    <a:pt x="64" y="11"/>
                  </a:lnTo>
                  <a:lnTo>
                    <a:pt x="68" y="17"/>
                  </a:lnTo>
                  <a:lnTo>
                    <a:pt x="64" y="17"/>
                  </a:lnTo>
                  <a:lnTo>
                    <a:pt x="60" y="16"/>
                  </a:lnTo>
                  <a:lnTo>
                    <a:pt x="54" y="16"/>
                  </a:lnTo>
                  <a:lnTo>
                    <a:pt x="49" y="17"/>
                  </a:lnTo>
                  <a:lnTo>
                    <a:pt x="46" y="19"/>
                  </a:lnTo>
                  <a:lnTo>
                    <a:pt x="43" y="24"/>
                  </a:lnTo>
                  <a:lnTo>
                    <a:pt x="46" y="22"/>
                  </a:lnTo>
                  <a:lnTo>
                    <a:pt x="49" y="21"/>
                  </a:lnTo>
                  <a:lnTo>
                    <a:pt x="51" y="24"/>
                  </a:lnTo>
                  <a:lnTo>
                    <a:pt x="52" y="27"/>
                  </a:lnTo>
                  <a:lnTo>
                    <a:pt x="54" y="27"/>
                  </a:lnTo>
                  <a:lnTo>
                    <a:pt x="52" y="27"/>
                  </a:lnTo>
                  <a:lnTo>
                    <a:pt x="51" y="29"/>
                  </a:lnTo>
                  <a:lnTo>
                    <a:pt x="49" y="30"/>
                  </a:lnTo>
                  <a:lnTo>
                    <a:pt x="49" y="33"/>
                  </a:lnTo>
                  <a:lnTo>
                    <a:pt x="51" y="35"/>
                  </a:lnTo>
                  <a:lnTo>
                    <a:pt x="54" y="37"/>
                  </a:lnTo>
                  <a:lnTo>
                    <a:pt x="51" y="40"/>
                  </a:lnTo>
                  <a:lnTo>
                    <a:pt x="48" y="41"/>
                  </a:lnTo>
                  <a:lnTo>
                    <a:pt x="46" y="40"/>
                  </a:lnTo>
                  <a:lnTo>
                    <a:pt x="43" y="38"/>
                  </a:lnTo>
                  <a:lnTo>
                    <a:pt x="40" y="37"/>
                  </a:lnTo>
                  <a:lnTo>
                    <a:pt x="40" y="40"/>
                  </a:lnTo>
                  <a:lnTo>
                    <a:pt x="40" y="44"/>
                  </a:lnTo>
                  <a:lnTo>
                    <a:pt x="35" y="41"/>
                  </a:lnTo>
                  <a:lnTo>
                    <a:pt x="32" y="44"/>
                  </a:lnTo>
                  <a:lnTo>
                    <a:pt x="29" y="46"/>
                  </a:lnTo>
                  <a:lnTo>
                    <a:pt x="30" y="44"/>
                  </a:lnTo>
                  <a:lnTo>
                    <a:pt x="33" y="44"/>
                  </a:lnTo>
                  <a:lnTo>
                    <a:pt x="32" y="48"/>
                  </a:lnTo>
                  <a:lnTo>
                    <a:pt x="30" y="48"/>
                  </a:lnTo>
                  <a:lnTo>
                    <a:pt x="29" y="48"/>
                  </a:lnTo>
                  <a:lnTo>
                    <a:pt x="27" y="48"/>
                  </a:lnTo>
                  <a:lnTo>
                    <a:pt x="24" y="48"/>
                  </a:lnTo>
                  <a:lnTo>
                    <a:pt x="24" y="49"/>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25" name="Freeform 82">
              <a:extLst>
                <a:ext uri="{FF2B5EF4-FFF2-40B4-BE49-F238E27FC236}">
                  <a16:creationId xmlns:a16="http://schemas.microsoft.com/office/drawing/2014/main" id="{EC89BADC-E236-4762-BDED-3A3B70FE0DFF}"/>
                </a:ext>
              </a:extLst>
            </p:cNvPr>
            <p:cNvSpPr>
              <a:spLocks/>
            </p:cNvSpPr>
            <p:nvPr/>
          </p:nvSpPr>
          <p:spPr bwMode="auto">
            <a:xfrm>
              <a:off x="2094252" y="5742844"/>
              <a:ext cx="22503" cy="10911"/>
            </a:xfrm>
            <a:custGeom>
              <a:avLst/>
              <a:gdLst>
                <a:gd name="T0" fmla="*/ 12700 w 17"/>
                <a:gd name="T1" fmla="*/ 4763 h 8"/>
                <a:gd name="T2" fmla="*/ 0 w 17"/>
                <a:gd name="T3" fmla="*/ 9525 h 8"/>
                <a:gd name="T4" fmla="*/ 4763 w 17"/>
                <a:gd name="T5" fmla="*/ 3175 h 8"/>
                <a:gd name="T6" fmla="*/ 12700 w 17"/>
                <a:gd name="T7" fmla="*/ 0 h 8"/>
                <a:gd name="T8" fmla="*/ 14288 w 17"/>
                <a:gd name="T9" fmla="*/ 4763 h 8"/>
                <a:gd name="T10" fmla="*/ 22225 w 17"/>
                <a:gd name="T11" fmla="*/ 4763 h 8"/>
                <a:gd name="T12" fmla="*/ 25400 w 17"/>
                <a:gd name="T13" fmla="*/ 9525 h 8"/>
                <a:gd name="T14" fmla="*/ 26988 w 17"/>
                <a:gd name="T15" fmla="*/ 12700 h 8"/>
                <a:gd name="T16" fmla="*/ 17463 w 17"/>
                <a:gd name="T17" fmla="*/ 9525 h 8"/>
                <a:gd name="T18" fmla="*/ 12700 w 17"/>
                <a:gd name="T19" fmla="*/ 4763 h 8"/>
                <a:gd name="T20" fmla="*/ 12700 w 17"/>
                <a:gd name="T21" fmla="*/ 476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8"/>
                <a:gd name="T35" fmla="*/ 17 w 1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8">
                  <a:moveTo>
                    <a:pt x="8" y="3"/>
                  </a:moveTo>
                  <a:lnTo>
                    <a:pt x="0" y="6"/>
                  </a:lnTo>
                  <a:lnTo>
                    <a:pt x="3" y="2"/>
                  </a:lnTo>
                  <a:lnTo>
                    <a:pt x="8" y="0"/>
                  </a:lnTo>
                  <a:lnTo>
                    <a:pt x="9" y="3"/>
                  </a:lnTo>
                  <a:lnTo>
                    <a:pt x="14" y="3"/>
                  </a:lnTo>
                  <a:lnTo>
                    <a:pt x="16" y="6"/>
                  </a:lnTo>
                  <a:lnTo>
                    <a:pt x="17" y="8"/>
                  </a:lnTo>
                  <a:lnTo>
                    <a:pt x="11" y="6"/>
                  </a:lnTo>
                  <a:lnTo>
                    <a:pt x="8" y="3"/>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26" name="Freeform 83">
              <a:extLst>
                <a:ext uri="{FF2B5EF4-FFF2-40B4-BE49-F238E27FC236}">
                  <a16:creationId xmlns:a16="http://schemas.microsoft.com/office/drawing/2014/main" id="{74AF4DCA-1438-4E5F-8A2B-DD457C6735CC}"/>
                </a:ext>
              </a:extLst>
            </p:cNvPr>
            <p:cNvSpPr>
              <a:spLocks/>
            </p:cNvSpPr>
            <p:nvPr/>
          </p:nvSpPr>
          <p:spPr bwMode="auto">
            <a:xfrm>
              <a:off x="1783173" y="5680107"/>
              <a:ext cx="50303" cy="28641"/>
            </a:xfrm>
            <a:custGeom>
              <a:avLst/>
              <a:gdLst>
                <a:gd name="T0" fmla="*/ 57150 w 38"/>
                <a:gd name="T1" fmla="*/ 33338 h 21"/>
                <a:gd name="T2" fmla="*/ 1588 w 38"/>
                <a:gd name="T3" fmla="*/ 20638 h 21"/>
                <a:gd name="T4" fmla="*/ 0 w 38"/>
                <a:gd name="T5" fmla="*/ 14288 h 21"/>
                <a:gd name="T6" fmla="*/ 0 w 38"/>
                <a:gd name="T7" fmla="*/ 9525 h 21"/>
                <a:gd name="T8" fmla="*/ 1588 w 38"/>
                <a:gd name="T9" fmla="*/ 7938 h 21"/>
                <a:gd name="T10" fmla="*/ 4763 w 38"/>
                <a:gd name="T11" fmla="*/ 4763 h 21"/>
                <a:gd name="T12" fmla="*/ 12700 w 38"/>
                <a:gd name="T13" fmla="*/ 4763 h 21"/>
                <a:gd name="T14" fmla="*/ 22225 w 38"/>
                <a:gd name="T15" fmla="*/ 7938 h 21"/>
                <a:gd name="T16" fmla="*/ 23813 w 38"/>
                <a:gd name="T17" fmla="*/ 3175 h 21"/>
                <a:gd name="T18" fmla="*/ 30163 w 38"/>
                <a:gd name="T19" fmla="*/ 0 h 21"/>
                <a:gd name="T20" fmla="*/ 34925 w 38"/>
                <a:gd name="T21" fmla="*/ 0 h 21"/>
                <a:gd name="T22" fmla="*/ 44450 w 38"/>
                <a:gd name="T23" fmla="*/ 0 h 21"/>
                <a:gd name="T24" fmla="*/ 52388 w 38"/>
                <a:gd name="T25" fmla="*/ 0 h 21"/>
                <a:gd name="T26" fmla="*/ 60325 w 38"/>
                <a:gd name="T27" fmla="*/ 7938 h 21"/>
                <a:gd name="T28" fmla="*/ 60325 w 38"/>
                <a:gd name="T29" fmla="*/ 12700 h 21"/>
                <a:gd name="T30" fmla="*/ 60325 w 38"/>
                <a:gd name="T31" fmla="*/ 20638 h 21"/>
                <a:gd name="T32" fmla="*/ 55563 w 38"/>
                <a:gd name="T33" fmla="*/ 26988 h 21"/>
                <a:gd name="T34" fmla="*/ 52388 w 38"/>
                <a:gd name="T35" fmla="*/ 33338 h 21"/>
                <a:gd name="T36" fmla="*/ 57150 w 38"/>
                <a:gd name="T37" fmla="*/ 33338 h 21"/>
                <a:gd name="T38" fmla="*/ 57150 w 38"/>
                <a:gd name="T39" fmla="*/ 33338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1"/>
                <a:gd name="T62" fmla="*/ 38 w 38"/>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1">
                  <a:moveTo>
                    <a:pt x="36" y="21"/>
                  </a:moveTo>
                  <a:lnTo>
                    <a:pt x="1" y="13"/>
                  </a:lnTo>
                  <a:lnTo>
                    <a:pt x="0" y="9"/>
                  </a:lnTo>
                  <a:lnTo>
                    <a:pt x="0" y="6"/>
                  </a:lnTo>
                  <a:lnTo>
                    <a:pt x="1" y="5"/>
                  </a:lnTo>
                  <a:lnTo>
                    <a:pt x="3" y="3"/>
                  </a:lnTo>
                  <a:lnTo>
                    <a:pt x="8" y="3"/>
                  </a:lnTo>
                  <a:lnTo>
                    <a:pt x="14" y="5"/>
                  </a:lnTo>
                  <a:lnTo>
                    <a:pt x="15" y="2"/>
                  </a:lnTo>
                  <a:lnTo>
                    <a:pt x="19" y="0"/>
                  </a:lnTo>
                  <a:lnTo>
                    <a:pt x="22" y="0"/>
                  </a:lnTo>
                  <a:lnTo>
                    <a:pt x="28" y="0"/>
                  </a:lnTo>
                  <a:lnTo>
                    <a:pt x="33" y="0"/>
                  </a:lnTo>
                  <a:lnTo>
                    <a:pt x="38" y="5"/>
                  </a:lnTo>
                  <a:lnTo>
                    <a:pt x="38" y="8"/>
                  </a:lnTo>
                  <a:lnTo>
                    <a:pt x="38" y="13"/>
                  </a:lnTo>
                  <a:lnTo>
                    <a:pt x="35" y="17"/>
                  </a:lnTo>
                  <a:lnTo>
                    <a:pt x="33" y="21"/>
                  </a:lnTo>
                  <a:lnTo>
                    <a:pt x="36" y="21"/>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27" name="Freeform 84">
              <a:extLst>
                <a:ext uri="{FF2B5EF4-FFF2-40B4-BE49-F238E27FC236}">
                  <a16:creationId xmlns:a16="http://schemas.microsoft.com/office/drawing/2014/main" id="{037FB9DC-EFA4-4BD5-A67C-24FE8674B60C}"/>
                </a:ext>
              </a:extLst>
            </p:cNvPr>
            <p:cNvSpPr>
              <a:spLocks/>
            </p:cNvSpPr>
            <p:nvPr/>
          </p:nvSpPr>
          <p:spPr bwMode="auto">
            <a:xfrm>
              <a:off x="1669332" y="5676017"/>
              <a:ext cx="68835" cy="27277"/>
            </a:xfrm>
            <a:custGeom>
              <a:avLst/>
              <a:gdLst>
                <a:gd name="T0" fmla="*/ 9525 w 52"/>
                <a:gd name="T1" fmla="*/ 12700 h 20"/>
                <a:gd name="T2" fmla="*/ 20638 w 52"/>
                <a:gd name="T3" fmla="*/ 17463 h 20"/>
                <a:gd name="T4" fmla="*/ 30163 w 52"/>
                <a:gd name="T5" fmla="*/ 19050 h 20"/>
                <a:gd name="T6" fmla="*/ 39688 w 52"/>
                <a:gd name="T7" fmla="*/ 19050 h 20"/>
                <a:gd name="T8" fmla="*/ 50800 w 52"/>
                <a:gd name="T9" fmla="*/ 17463 h 20"/>
                <a:gd name="T10" fmla="*/ 47625 w 52"/>
                <a:gd name="T11" fmla="*/ 12700 h 20"/>
                <a:gd name="T12" fmla="*/ 44450 w 52"/>
                <a:gd name="T13" fmla="*/ 9525 h 20"/>
                <a:gd name="T14" fmla="*/ 42863 w 52"/>
                <a:gd name="T15" fmla="*/ 1588 h 20"/>
                <a:gd name="T16" fmla="*/ 44450 w 52"/>
                <a:gd name="T17" fmla="*/ 1588 h 20"/>
                <a:gd name="T18" fmla="*/ 50800 w 52"/>
                <a:gd name="T19" fmla="*/ 0 h 20"/>
                <a:gd name="T20" fmla="*/ 57150 w 52"/>
                <a:gd name="T21" fmla="*/ 0 h 20"/>
                <a:gd name="T22" fmla="*/ 63500 w 52"/>
                <a:gd name="T23" fmla="*/ 1588 h 20"/>
                <a:gd name="T24" fmla="*/ 65088 w 52"/>
                <a:gd name="T25" fmla="*/ 12700 h 20"/>
                <a:gd name="T26" fmla="*/ 73025 w 52"/>
                <a:gd name="T27" fmla="*/ 14288 h 20"/>
                <a:gd name="T28" fmla="*/ 82550 w 52"/>
                <a:gd name="T29" fmla="*/ 17463 h 20"/>
                <a:gd name="T30" fmla="*/ 74613 w 52"/>
                <a:gd name="T31" fmla="*/ 19050 h 20"/>
                <a:gd name="T32" fmla="*/ 73025 w 52"/>
                <a:gd name="T33" fmla="*/ 22225 h 20"/>
                <a:gd name="T34" fmla="*/ 69850 w 52"/>
                <a:gd name="T35" fmla="*/ 22225 h 20"/>
                <a:gd name="T36" fmla="*/ 69850 w 52"/>
                <a:gd name="T37" fmla="*/ 25400 h 20"/>
                <a:gd name="T38" fmla="*/ 69850 w 52"/>
                <a:gd name="T39" fmla="*/ 25400 h 20"/>
                <a:gd name="T40" fmla="*/ 73025 w 52"/>
                <a:gd name="T41" fmla="*/ 25400 h 20"/>
                <a:gd name="T42" fmla="*/ 69850 w 52"/>
                <a:gd name="T43" fmla="*/ 26988 h 20"/>
                <a:gd name="T44" fmla="*/ 68263 w 52"/>
                <a:gd name="T45" fmla="*/ 30163 h 20"/>
                <a:gd name="T46" fmla="*/ 60325 w 52"/>
                <a:gd name="T47" fmla="*/ 30163 h 20"/>
                <a:gd name="T48" fmla="*/ 52388 w 52"/>
                <a:gd name="T49" fmla="*/ 31750 h 20"/>
                <a:gd name="T50" fmla="*/ 42863 w 52"/>
                <a:gd name="T51" fmla="*/ 30163 h 20"/>
                <a:gd name="T52" fmla="*/ 31750 w 52"/>
                <a:gd name="T53" fmla="*/ 30163 h 20"/>
                <a:gd name="T54" fmla="*/ 22225 w 52"/>
                <a:gd name="T55" fmla="*/ 26988 h 20"/>
                <a:gd name="T56" fmla="*/ 14288 w 52"/>
                <a:gd name="T57" fmla="*/ 25400 h 20"/>
                <a:gd name="T58" fmla="*/ 4763 w 52"/>
                <a:gd name="T59" fmla="*/ 19050 h 20"/>
                <a:gd name="T60" fmla="*/ 0 w 52"/>
                <a:gd name="T61" fmla="*/ 14288 h 20"/>
                <a:gd name="T62" fmla="*/ 4763 w 52"/>
                <a:gd name="T63" fmla="*/ 12700 h 20"/>
                <a:gd name="T64" fmla="*/ 9525 w 52"/>
                <a:gd name="T65" fmla="*/ 12700 h 20"/>
                <a:gd name="T66" fmla="*/ 9525 w 52"/>
                <a:gd name="T67" fmla="*/ 1270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20"/>
                <a:gd name="T104" fmla="*/ 52 w 5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20">
                  <a:moveTo>
                    <a:pt x="6" y="8"/>
                  </a:moveTo>
                  <a:lnTo>
                    <a:pt x="13" y="11"/>
                  </a:lnTo>
                  <a:lnTo>
                    <a:pt x="19" y="12"/>
                  </a:lnTo>
                  <a:lnTo>
                    <a:pt x="25" y="12"/>
                  </a:lnTo>
                  <a:lnTo>
                    <a:pt x="32" y="11"/>
                  </a:lnTo>
                  <a:lnTo>
                    <a:pt x="30" y="8"/>
                  </a:lnTo>
                  <a:lnTo>
                    <a:pt x="28" y="6"/>
                  </a:lnTo>
                  <a:lnTo>
                    <a:pt x="27" y="1"/>
                  </a:lnTo>
                  <a:lnTo>
                    <a:pt x="28" y="1"/>
                  </a:lnTo>
                  <a:lnTo>
                    <a:pt x="32" y="0"/>
                  </a:lnTo>
                  <a:lnTo>
                    <a:pt x="36" y="0"/>
                  </a:lnTo>
                  <a:lnTo>
                    <a:pt x="40" y="1"/>
                  </a:lnTo>
                  <a:lnTo>
                    <a:pt x="41" y="8"/>
                  </a:lnTo>
                  <a:lnTo>
                    <a:pt x="46" y="9"/>
                  </a:lnTo>
                  <a:lnTo>
                    <a:pt x="52" y="11"/>
                  </a:lnTo>
                  <a:lnTo>
                    <a:pt x="47" y="12"/>
                  </a:lnTo>
                  <a:lnTo>
                    <a:pt x="46" y="14"/>
                  </a:lnTo>
                  <a:lnTo>
                    <a:pt x="44" y="14"/>
                  </a:lnTo>
                  <a:lnTo>
                    <a:pt x="44" y="16"/>
                  </a:lnTo>
                  <a:lnTo>
                    <a:pt x="46" y="16"/>
                  </a:lnTo>
                  <a:lnTo>
                    <a:pt x="44" y="17"/>
                  </a:lnTo>
                  <a:lnTo>
                    <a:pt x="43" y="19"/>
                  </a:lnTo>
                  <a:lnTo>
                    <a:pt x="38" y="19"/>
                  </a:lnTo>
                  <a:lnTo>
                    <a:pt x="33" y="20"/>
                  </a:lnTo>
                  <a:lnTo>
                    <a:pt x="27" y="19"/>
                  </a:lnTo>
                  <a:lnTo>
                    <a:pt x="20" y="19"/>
                  </a:lnTo>
                  <a:lnTo>
                    <a:pt x="14" y="17"/>
                  </a:lnTo>
                  <a:lnTo>
                    <a:pt x="9" y="16"/>
                  </a:lnTo>
                  <a:lnTo>
                    <a:pt x="3" y="12"/>
                  </a:lnTo>
                  <a:lnTo>
                    <a:pt x="0" y="9"/>
                  </a:lnTo>
                  <a:lnTo>
                    <a:pt x="3" y="8"/>
                  </a:lnTo>
                  <a:lnTo>
                    <a:pt x="6" y="8"/>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28" name="Freeform 85">
              <a:extLst>
                <a:ext uri="{FF2B5EF4-FFF2-40B4-BE49-F238E27FC236}">
                  <a16:creationId xmlns:a16="http://schemas.microsoft.com/office/drawing/2014/main" id="{7323AFA6-305A-43CD-95A4-5EDC96E8DF35}"/>
                </a:ext>
              </a:extLst>
            </p:cNvPr>
            <p:cNvSpPr>
              <a:spLocks/>
            </p:cNvSpPr>
            <p:nvPr/>
          </p:nvSpPr>
          <p:spPr bwMode="auto">
            <a:xfrm>
              <a:off x="1623000" y="5669197"/>
              <a:ext cx="54274" cy="19093"/>
            </a:xfrm>
            <a:custGeom>
              <a:avLst/>
              <a:gdLst>
                <a:gd name="T0" fmla="*/ 0 w 41"/>
                <a:gd name="T1" fmla="*/ 17463 h 14"/>
                <a:gd name="T2" fmla="*/ 7938 w 41"/>
                <a:gd name="T3" fmla="*/ 17463 h 14"/>
                <a:gd name="T4" fmla="*/ 14288 w 41"/>
                <a:gd name="T5" fmla="*/ 20638 h 14"/>
                <a:gd name="T6" fmla="*/ 22225 w 41"/>
                <a:gd name="T7" fmla="*/ 20638 h 14"/>
                <a:gd name="T8" fmla="*/ 30163 w 41"/>
                <a:gd name="T9" fmla="*/ 22225 h 14"/>
                <a:gd name="T10" fmla="*/ 38100 w 41"/>
                <a:gd name="T11" fmla="*/ 22225 h 14"/>
                <a:gd name="T12" fmla="*/ 47625 w 41"/>
                <a:gd name="T13" fmla="*/ 22225 h 14"/>
                <a:gd name="T14" fmla="*/ 55563 w 41"/>
                <a:gd name="T15" fmla="*/ 20638 h 14"/>
                <a:gd name="T16" fmla="*/ 63500 w 41"/>
                <a:gd name="T17" fmla="*/ 20638 h 14"/>
                <a:gd name="T18" fmla="*/ 65088 w 41"/>
                <a:gd name="T19" fmla="*/ 12700 h 14"/>
                <a:gd name="T20" fmla="*/ 63500 w 41"/>
                <a:gd name="T21" fmla="*/ 4763 h 14"/>
                <a:gd name="T22" fmla="*/ 60325 w 41"/>
                <a:gd name="T23" fmla="*/ 0 h 14"/>
                <a:gd name="T24" fmla="*/ 55563 w 41"/>
                <a:gd name="T25" fmla="*/ 0 h 14"/>
                <a:gd name="T26" fmla="*/ 50800 w 41"/>
                <a:gd name="T27" fmla="*/ 0 h 14"/>
                <a:gd name="T28" fmla="*/ 47625 w 41"/>
                <a:gd name="T29" fmla="*/ 3175 h 14"/>
                <a:gd name="T30" fmla="*/ 39688 w 41"/>
                <a:gd name="T31" fmla="*/ 4763 h 14"/>
                <a:gd name="T32" fmla="*/ 38100 w 41"/>
                <a:gd name="T33" fmla="*/ 12700 h 14"/>
                <a:gd name="T34" fmla="*/ 31750 w 41"/>
                <a:gd name="T35" fmla="*/ 9525 h 14"/>
                <a:gd name="T36" fmla="*/ 25400 w 41"/>
                <a:gd name="T37" fmla="*/ 4763 h 14"/>
                <a:gd name="T38" fmla="*/ 20638 w 41"/>
                <a:gd name="T39" fmla="*/ 9525 h 14"/>
                <a:gd name="T40" fmla="*/ 14288 w 41"/>
                <a:gd name="T41" fmla="*/ 12700 h 14"/>
                <a:gd name="T42" fmla="*/ 7938 w 41"/>
                <a:gd name="T43" fmla="*/ 15875 h 14"/>
                <a:gd name="T44" fmla="*/ 0 w 41"/>
                <a:gd name="T45" fmla="*/ 17463 h 14"/>
                <a:gd name="T46" fmla="*/ 0 w 41"/>
                <a:gd name="T47" fmla="*/ 17463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4"/>
                <a:gd name="T74" fmla="*/ 41 w 41"/>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4">
                  <a:moveTo>
                    <a:pt x="0" y="11"/>
                  </a:moveTo>
                  <a:lnTo>
                    <a:pt x="5" y="11"/>
                  </a:lnTo>
                  <a:lnTo>
                    <a:pt x="9" y="13"/>
                  </a:lnTo>
                  <a:lnTo>
                    <a:pt x="14" y="13"/>
                  </a:lnTo>
                  <a:lnTo>
                    <a:pt x="19" y="14"/>
                  </a:lnTo>
                  <a:lnTo>
                    <a:pt x="24" y="14"/>
                  </a:lnTo>
                  <a:lnTo>
                    <a:pt x="30" y="14"/>
                  </a:lnTo>
                  <a:lnTo>
                    <a:pt x="35" y="13"/>
                  </a:lnTo>
                  <a:lnTo>
                    <a:pt x="40" y="13"/>
                  </a:lnTo>
                  <a:lnTo>
                    <a:pt x="41" y="8"/>
                  </a:lnTo>
                  <a:lnTo>
                    <a:pt x="40" y="3"/>
                  </a:lnTo>
                  <a:lnTo>
                    <a:pt x="38" y="0"/>
                  </a:lnTo>
                  <a:lnTo>
                    <a:pt x="35" y="0"/>
                  </a:lnTo>
                  <a:lnTo>
                    <a:pt x="32" y="0"/>
                  </a:lnTo>
                  <a:lnTo>
                    <a:pt x="30" y="2"/>
                  </a:lnTo>
                  <a:lnTo>
                    <a:pt x="25" y="3"/>
                  </a:lnTo>
                  <a:lnTo>
                    <a:pt x="24" y="8"/>
                  </a:lnTo>
                  <a:lnTo>
                    <a:pt x="20" y="6"/>
                  </a:lnTo>
                  <a:lnTo>
                    <a:pt x="16" y="3"/>
                  </a:lnTo>
                  <a:lnTo>
                    <a:pt x="13" y="6"/>
                  </a:lnTo>
                  <a:lnTo>
                    <a:pt x="9" y="8"/>
                  </a:lnTo>
                  <a:lnTo>
                    <a:pt x="5" y="10"/>
                  </a:lnTo>
                  <a:lnTo>
                    <a:pt x="0" y="11"/>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29" name="Freeform 86">
              <a:extLst>
                <a:ext uri="{FF2B5EF4-FFF2-40B4-BE49-F238E27FC236}">
                  <a16:creationId xmlns:a16="http://schemas.microsoft.com/office/drawing/2014/main" id="{1D429C0E-8C91-4D0E-B37E-4A43F0DA82DE}"/>
                </a:ext>
              </a:extLst>
            </p:cNvPr>
            <p:cNvSpPr>
              <a:spLocks/>
            </p:cNvSpPr>
            <p:nvPr/>
          </p:nvSpPr>
          <p:spPr bwMode="auto">
            <a:xfrm>
              <a:off x="1747431" y="5686928"/>
              <a:ext cx="14562" cy="5456"/>
            </a:xfrm>
            <a:custGeom>
              <a:avLst/>
              <a:gdLst>
                <a:gd name="T0" fmla="*/ 0 w 11"/>
                <a:gd name="T1" fmla="*/ 0 h 4"/>
                <a:gd name="T2" fmla="*/ 4763 w 11"/>
                <a:gd name="T3" fmla="*/ 1588 h 4"/>
                <a:gd name="T4" fmla="*/ 6350 w 11"/>
                <a:gd name="T5" fmla="*/ 6350 h 4"/>
                <a:gd name="T6" fmla="*/ 9525 w 11"/>
                <a:gd name="T7" fmla="*/ 1588 h 4"/>
                <a:gd name="T8" fmla="*/ 12700 w 11"/>
                <a:gd name="T9" fmla="*/ 0 h 4"/>
                <a:gd name="T10" fmla="*/ 17463 w 11"/>
                <a:gd name="T11" fmla="*/ 1588 h 4"/>
                <a:gd name="T12" fmla="*/ 17463 w 11"/>
                <a:gd name="T13" fmla="*/ 6350 h 4"/>
                <a:gd name="T14" fmla="*/ 6350 w 11"/>
                <a:gd name="T15" fmla="*/ 6350 h 4"/>
                <a:gd name="T16" fmla="*/ 1588 w 11"/>
                <a:gd name="T17" fmla="*/ 6350 h 4"/>
                <a:gd name="T18" fmla="*/ 0 w 11"/>
                <a:gd name="T19" fmla="*/ 4763 h 4"/>
                <a:gd name="T20" fmla="*/ 0 w 11"/>
                <a:gd name="T21" fmla="*/ 0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3" y="1"/>
                  </a:lnTo>
                  <a:lnTo>
                    <a:pt x="4" y="4"/>
                  </a:lnTo>
                  <a:lnTo>
                    <a:pt x="6" y="1"/>
                  </a:lnTo>
                  <a:lnTo>
                    <a:pt x="8" y="0"/>
                  </a:lnTo>
                  <a:lnTo>
                    <a:pt x="11" y="1"/>
                  </a:lnTo>
                  <a:lnTo>
                    <a:pt x="11" y="4"/>
                  </a:lnTo>
                  <a:lnTo>
                    <a:pt x="4" y="4"/>
                  </a:lnTo>
                  <a:lnTo>
                    <a:pt x="1" y="4"/>
                  </a:lnTo>
                  <a:lnTo>
                    <a:pt x="0" y="3"/>
                  </a:lnTo>
                  <a:lnTo>
                    <a:pt x="0" y="0"/>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0" name="Freeform 87">
              <a:extLst>
                <a:ext uri="{FF2B5EF4-FFF2-40B4-BE49-F238E27FC236}">
                  <a16:creationId xmlns:a16="http://schemas.microsoft.com/office/drawing/2014/main" id="{B5F3D56D-C9F2-47C3-A136-4F57ACBBB4E3}"/>
                </a:ext>
              </a:extLst>
            </p:cNvPr>
            <p:cNvSpPr>
              <a:spLocks/>
            </p:cNvSpPr>
            <p:nvPr/>
          </p:nvSpPr>
          <p:spPr bwMode="auto">
            <a:xfrm>
              <a:off x="1563432" y="5651466"/>
              <a:ext cx="13237" cy="9547"/>
            </a:xfrm>
            <a:custGeom>
              <a:avLst/>
              <a:gdLst>
                <a:gd name="T0" fmla="*/ 12700 w 10"/>
                <a:gd name="T1" fmla="*/ 0 h 7"/>
                <a:gd name="T2" fmla="*/ 15875 w 10"/>
                <a:gd name="T3" fmla="*/ 11112 h 7"/>
                <a:gd name="T4" fmla="*/ 7938 w 10"/>
                <a:gd name="T5" fmla="*/ 11112 h 7"/>
                <a:gd name="T6" fmla="*/ 0 w 10"/>
                <a:gd name="T7" fmla="*/ 7937 h 7"/>
                <a:gd name="T8" fmla="*/ 12700 w 10"/>
                <a:gd name="T9" fmla="*/ 0 h 7"/>
                <a:gd name="T10" fmla="*/ 1270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8" y="0"/>
                  </a:moveTo>
                  <a:lnTo>
                    <a:pt x="10" y="7"/>
                  </a:lnTo>
                  <a:lnTo>
                    <a:pt x="5" y="7"/>
                  </a:lnTo>
                  <a:lnTo>
                    <a:pt x="0" y="5"/>
                  </a:lnTo>
                  <a:lnTo>
                    <a:pt x="8" y="0"/>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1" name="Freeform 88">
              <a:extLst>
                <a:ext uri="{FF2B5EF4-FFF2-40B4-BE49-F238E27FC236}">
                  <a16:creationId xmlns:a16="http://schemas.microsoft.com/office/drawing/2014/main" id="{FCB7F8AF-67E3-44D4-A513-F11A4A9C0C98}"/>
                </a:ext>
              </a:extLst>
            </p:cNvPr>
            <p:cNvSpPr>
              <a:spLocks/>
            </p:cNvSpPr>
            <p:nvPr/>
          </p:nvSpPr>
          <p:spPr bwMode="auto">
            <a:xfrm>
              <a:off x="1593878" y="5662377"/>
              <a:ext cx="18532" cy="6819"/>
            </a:xfrm>
            <a:custGeom>
              <a:avLst/>
              <a:gdLst>
                <a:gd name="T0" fmla="*/ 22225 w 14"/>
                <a:gd name="T1" fmla="*/ 3175 h 5"/>
                <a:gd name="T2" fmla="*/ 12700 w 14"/>
                <a:gd name="T3" fmla="*/ 7937 h 5"/>
                <a:gd name="T4" fmla="*/ 4763 w 14"/>
                <a:gd name="T5" fmla="*/ 4762 h 5"/>
                <a:gd name="T6" fmla="*/ 0 w 14"/>
                <a:gd name="T7" fmla="*/ 3175 h 5"/>
                <a:gd name="T8" fmla="*/ 6350 w 14"/>
                <a:gd name="T9" fmla="*/ 0 h 5"/>
                <a:gd name="T10" fmla="*/ 12700 w 14"/>
                <a:gd name="T11" fmla="*/ 0 h 5"/>
                <a:gd name="T12" fmla="*/ 17463 w 14"/>
                <a:gd name="T13" fmla="*/ 0 h 5"/>
                <a:gd name="T14" fmla="*/ 22225 w 14"/>
                <a:gd name="T15" fmla="*/ 3175 h 5"/>
                <a:gd name="T16" fmla="*/ 22225 w 14"/>
                <a:gd name="T17" fmla="*/ 317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
                <a:gd name="T29" fmla="*/ 14 w 1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
                  <a:moveTo>
                    <a:pt x="14" y="2"/>
                  </a:moveTo>
                  <a:lnTo>
                    <a:pt x="8" y="5"/>
                  </a:lnTo>
                  <a:lnTo>
                    <a:pt x="3" y="3"/>
                  </a:lnTo>
                  <a:lnTo>
                    <a:pt x="0" y="2"/>
                  </a:lnTo>
                  <a:lnTo>
                    <a:pt x="4" y="0"/>
                  </a:lnTo>
                  <a:lnTo>
                    <a:pt x="8" y="0"/>
                  </a:lnTo>
                  <a:lnTo>
                    <a:pt x="11" y="0"/>
                  </a:lnTo>
                  <a:lnTo>
                    <a:pt x="14" y="2"/>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2" name="Freeform 89">
              <a:extLst>
                <a:ext uri="{FF2B5EF4-FFF2-40B4-BE49-F238E27FC236}">
                  <a16:creationId xmlns:a16="http://schemas.microsoft.com/office/drawing/2014/main" id="{379D584C-9375-4711-B083-E6A2340C2C0C}"/>
                </a:ext>
              </a:extLst>
            </p:cNvPr>
            <p:cNvSpPr>
              <a:spLocks/>
            </p:cNvSpPr>
            <p:nvPr/>
          </p:nvSpPr>
          <p:spPr bwMode="auto">
            <a:xfrm>
              <a:off x="1906281" y="5727843"/>
              <a:ext cx="19857" cy="8183"/>
            </a:xfrm>
            <a:custGeom>
              <a:avLst/>
              <a:gdLst>
                <a:gd name="T0" fmla="*/ 23813 w 15"/>
                <a:gd name="T1" fmla="*/ 4763 h 6"/>
                <a:gd name="T2" fmla="*/ 11113 w 15"/>
                <a:gd name="T3" fmla="*/ 9525 h 6"/>
                <a:gd name="T4" fmla="*/ 6350 w 15"/>
                <a:gd name="T5" fmla="*/ 7938 h 6"/>
                <a:gd name="T6" fmla="*/ 0 w 15"/>
                <a:gd name="T7" fmla="*/ 7938 h 6"/>
                <a:gd name="T8" fmla="*/ 3175 w 15"/>
                <a:gd name="T9" fmla="*/ 1588 h 6"/>
                <a:gd name="T10" fmla="*/ 7938 w 15"/>
                <a:gd name="T11" fmla="*/ 0 h 6"/>
                <a:gd name="T12" fmla="*/ 15875 w 15"/>
                <a:gd name="T13" fmla="*/ 0 h 6"/>
                <a:gd name="T14" fmla="*/ 23813 w 15"/>
                <a:gd name="T15" fmla="*/ 4763 h 6"/>
                <a:gd name="T16" fmla="*/ 23813 w 15"/>
                <a:gd name="T17" fmla="*/ 476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
                <a:gd name="T29" fmla="*/ 15 w 1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
                  <a:moveTo>
                    <a:pt x="15" y="3"/>
                  </a:moveTo>
                  <a:lnTo>
                    <a:pt x="7" y="6"/>
                  </a:lnTo>
                  <a:lnTo>
                    <a:pt x="4" y="5"/>
                  </a:lnTo>
                  <a:lnTo>
                    <a:pt x="0" y="5"/>
                  </a:lnTo>
                  <a:lnTo>
                    <a:pt x="2" y="1"/>
                  </a:lnTo>
                  <a:lnTo>
                    <a:pt x="5" y="0"/>
                  </a:lnTo>
                  <a:lnTo>
                    <a:pt x="10" y="0"/>
                  </a:lnTo>
                  <a:lnTo>
                    <a:pt x="15" y="3"/>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3" name="Freeform 90">
              <a:extLst>
                <a:ext uri="{FF2B5EF4-FFF2-40B4-BE49-F238E27FC236}">
                  <a16:creationId xmlns:a16="http://schemas.microsoft.com/office/drawing/2014/main" id="{3C8C8130-87FF-43F2-8DDC-9603D1BC5F34}"/>
                </a:ext>
              </a:extLst>
            </p:cNvPr>
            <p:cNvSpPr>
              <a:spLocks/>
            </p:cNvSpPr>
            <p:nvPr/>
          </p:nvSpPr>
          <p:spPr bwMode="auto">
            <a:xfrm>
              <a:off x="1437676" y="5577819"/>
              <a:ext cx="50303" cy="40916"/>
            </a:xfrm>
            <a:custGeom>
              <a:avLst/>
              <a:gdLst>
                <a:gd name="T0" fmla="*/ 33338 w 38"/>
                <a:gd name="T1" fmla="*/ 23813 h 30"/>
                <a:gd name="T2" fmla="*/ 22225 w 38"/>
                <a:gd name="T3" fmla="*/ 23813 h 30"/>
                <a:gd name="T4" fmla="*/ 15875 w 38"/>
                <a:gd name="T5" fmla="*/ 15875 h 30"/>
                <a:gd name="T6" fmla="*/ 4763 w 38"/>
                <a:gd name="T7" fmla="*/ 4763 h 30"/>
                <a:gd name="T8" fmla="*/ 0 w 38"/>
                <a:gd name="T9" fmla="*/ 0 h 30"/>
                <a:gd name="T10" fmla="*/ 4763 w 38"/>
                <a:gd name="T11" fmla="*/ 0 h 30"/>
                <a:gd name="T12" fmla="*/ 9525 w 38"/>
                <a:gd name="T13" fmla="*/ 3175 h 30"/>
                <a:gd name="T14" fmla="*/ 17463 w 38"/>
                <a:gd name="T15" fmla="*/ 4763 h 30"/>
                <a:gd name="T16" fmla="*/ 22225 w 38"/>
                <a:gd name="T17" fmla="*/ 7938 h 30"/>
                <a:gd name="T18" fmla="*/ 30163 w 38"/>
                <a:gd name="T19" fmla="*/ 11113 h 30"/>
                <a:gd name="T20" fmla="*/ 34925 w 38"/>
                <a:gd name="T21" fmla="*/ 12700 h 30"/>
                <a:gd name="T22" fmla="*/ 39688 w 38"/>
                <a:gd name="T23" fmla="*/ 15875 h 30"/>
                <a:gd name="T24" fmla="*/ 47625 w 38"/>
                <a:gd name="T25" fmla="*/ 15875 h 30"/>
                <a:gd name="T26" fmla="*/ 42863 w 38"/>
                <a:gd name="T27" fmla="*/ 20638 h 30"/>
                <a:gd name="T28" fmla="*/ 38100 w 38"/>
                <a:gd name="T29" fmla="*/ 23813 h 30"/>
                <a:gd name="T30" fmla="*/ 46038 w 38"/>
                <a:gd name="T31" fmla="*/ 28575 h 30"/>
                <a:gd name="T32" fmla="*/ 50800 w 38"/>
                <a:gd name="T33" fmla="*/ 33338 h 30"/>
                <a:gd name="T34" fmla="*/ 55563 w 38"/>
                <a:gd name="T35" fmla="*/ 41275 h 30"/>
                <a:gd name="T36" fmla="*/ 60325 w 38"/>
                <a:gd name="T37" fmla="*/ 47625 h 30"/>
                <a:gd name="T38" fmla="*/ 55563 w 38"/>
                <a:gd name="T39" fmla="*/ 46038 h 30"/>
                <a:gd name="T40" fmla="*/ 47625 w 38"/>
                <a:gd name="T41" fmla="*/ 42863 h 30"/>
                <a:gd name="T42" fmla="*/ 42863 w 38"/>
                <a:gd name="T43" fmla="*/ 38100 h 30"/>
                <a:gd name="T44" fmla="*/ 38100 w 38"/>
                <a:gd name="T45" fmla="*/ 36513 h 30"/>
                <a:gd name="T46" fmla="*/ 38100 w 38"/>
                <a:gd name="T47" fmla="*/ 25400 h 30"/>
                <a:gd name="T48" fmla="*/ 33338 w 38"/>
                <a:gd name="T49" fmla="*/ 23813 h 30"/>
                <a:gd name="T50" fmla="*/ 33338 w 38"/>
                <a:gd name="T51" fmla="*/ 23813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0"/>
                <a:gd name="T80" fmla="*/ 38 w 3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0">
                  <a:moveTo>
                    <a:pt x="21" y="15"/>
                  </a:moveTo>
                  <a:lnTo>
                    <a:pt x="14" y="15"/>
                  </a:lnTo>
                  <a:lnTo>
                    <a:pt x="10" y="10"/>
                  </a:lnTo>
                  <a:lnTo>
                    <a:pt x="3" y="3"/>
                  </a:lnTo>
                  <a:lnTo>
                    <a:pt x="0" y="0"/>
                  </a:lnTo>
                  <a:lnTo>
                    <a:pt x="3" y="0"/>
                  </a:lnTo>
                  <a:lnTo>
                    <a:pt x="6" y="2"/>
                  </a:lnTo>
                  <a:lnTo>
                    <a:pt x="11" y="3"/>
                  </a:lnTo>
                  <a:lnTo>
                    <a:pt x="14" y="5"/>
                  </a:lnTo>
                  <a:lnTo>
                    <a:pt x="19" y="7"/>
                  </a:lnTo>
                  <a:lnTo>
                    <a:pt x="22" y="8"/>
                  </a:lnTo>
                  <a:lnTo>
                    <a:pt x="25" y="10"/>
                  </a:lnTo>
                  <a:lnTo>
                    <a:pt x="30" y="10"/>
                  </a:lnTo>
                  <a:lnTo>
                    <a:pt x="27" y="13"/>
                  </a:lnTo>
                  <a:lnTo>
                    <a:pt x="24" y="15"/>
                  </a:lnTo>
                  <a:lnTo>
                    <a:pt x="29" y="18"/>
                  </a:lnTo>
                  <a:lnTo>
                    <a:pt x="32" y="21"/>
                  </a:lnTo>
                  <a:lnTo>
                    <a:pt x="35" y="26"/>
                  </a:lnTo>
                  <a:lnTo>
                    <a:pt x="38" y="30"/>
                  </a:lnTo>
                  <a:lnTo>
                    <a:pt x="35" y="29"/>
                  </a:lnTo>
                  <a:lnTo>
                    <a:pt x="30" y="27"/>
                  </a:lnTo>
                  <a:lnTo>
                    <a:pt x="27" y="24"/>
                  </a:lnTo>
                  <a:lnTo>
                    <a:pt x="24" y="23"/>
                  </a:lnTo>
                  <a:lnTo>
                    <a:pt x="24" y="16"/>
                  </a:lnTo>
                  <a:lnTo>
                    <a:pt x="21" y="15"/>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4" name="Freeform 91">
              <a:extLst>
                <a:ext uri="{FF2B5EF4-FFF2-40B4-BE49-F238E27FC236}">
                  <a16:creationId xmlns:a16="http://schemas.microsoft.com/office/drawing/2014/main" id="{ADDEDE7F-7983-4FF6-B80D-E8CE7BE0DC17}"/>
                </a:ext>
              </a:extLst>
            </p:cNvPr>
            <p:cNvSpPr>
              <a:spLocks/>
            </p:cNvSpPr>
            <p:nvPr/>
          </p:nvSpPr>
          <p:spPr bwMode="auto">
            <a:xfrm>
              <a:off x="1511805" y="5625553"/>
              <a:ext cx="11915" cy="9548"/>
            </a:xfrm>
            <a:custGeom>
              <a:avLst/>
              <a:gdLst>
                <a:gd name="T0" fmla="*/ 9525 w 9"/>
                <a:gd name="T1" fmla="*/ 0 h 7"/>
                <a:gd name="T2" fmla="*/ 0 w 9"/>
                <a:gd name="T3" fmla="*/ 4763 h 7"/>
                <a:gd name="T4" fmla="*/ 4763 w 9"/>
                <a:gd name="T5" fmla="*/ 7938 h 7"/>
                <a:gd name="T6" fmla="*/ 14288 w 9"/>
                <a:gd name="T7" fmla="*/ 11113 h 7"/>
                <a:gd name="T8" fmla="*/ 9525 w 9"/>
                <a:gd name="T9" fmla="*/ 0 h 7"/>
                <a:gd name="T10" fmla="*/ 9525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0"/>
                  </a:moveTo>
                  <a:lnTo>
                    <a:pt x="0" y="3"/>
                  </a:lnTo>
                  <a:lnTo>
                    <a:pt x="3" y="5"/>
                  </a:lnTo>
                  <a:lnTo>
                    <a:pt x="9" y="7"/>
                  </a:lnTo>
                  <a:lnTo>
                    <a:pt x="6" y="0"/>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5" name="St. Lawrence Island">
              <a:extLst>
                <a:ext uri="{FF2B5EF4-FFF2-40B4-BE49-F238E27FC236}">
                  <a16:creationId xmlns:a16="http://schemas.microsoft.com/office/drawing/2014/main" id="{66BD9739-BFE2-480E-9F6B-A017CFFFF790}"/>
                </a:ext>
              </a:extLst>
            </p:cNvPr>
            <p:cNvSpPr>
              <a:spLocks/>
            </p:cNvSpPr>
            <p:nvPr/>
          </p:nvSpPr>
          <p:spPr bwMode="auto">
            <a:xfrm>
              <a:off x="1894367" y="5505534"/>
              <a:ext cx="46330" cy="36825"/>
            </a:xfrm>
            <a:custGeom>
              <a:avLst/>
              <a:gdLst>
                <a:gd name="T0" fmla="*/ 44450 w 35"/>
                <a:gd name="T1" fmla="*/ 39688 h 27"/>
                <a:gd name="T2" fmla="*/ 31750 w 35"/>
                <a:gd name="T3" fmla="*/ 42863 h 27"/>
                <a:gd name="T4" fmla="*/ 22225 w 35"/>
                <a:gd name="T5" fmla="*/ 38100 h 27"/>
                <a:gd name="T6" fmla="*/ 14287 w 35"/>
                <a:gd name="T7" fmla="*/ 30163 h 27"/>
                <a:gd name="T8" fmla="*/ 9525 w 35"/>
                <a:gd name="T9" fmla="*/ 22225 h 27"/>
                <a:gd name="T10" fmla="*/ 7937 w 35"/>
                <a:gd name="T11" fmla="*/ 12700 h 27"/>
                <a:gd name="T12" fmla="*/ 0 w 35"/>
                <a:gd name="T13" fmla="*/ 4763 h 27"/>
                <a:gd name="T14" fmla="*/ 7937 w 35"/>
                <a:gd name="T15" fmla="*/ 0 h 27"/>
                <a:gd name="T16" fmla="*/ 14287 w 35"/>
                <a:gd name="T17" fmla="*/ 0 h 27"/>
                <a:gd name="T18" fmla="*/ 22225 w 35"/>
                <a:gd name="T19" fmla="*/ 3175 h 27"/>
                <a:gd name="T20" fmla="*/ 30162 w 35"/>
                <a:gd name="T21" fmla="*/ 7938 h 27"/>
                <a:gd name="T22" fmla="*/ 38100 w 35"/>
                <a:gd name="T23" fmla="*/ 9525 h 27"/>
                <a:gd name="T24" fmla="*/ 44450 w 35"/>
                <a:gd name="T25" fmla="*/ 15875 h 27"/>
                <a:gd name="T26" fmla="*/ 47625 w 35"/>
                <a:gd name="T27" fmla="*/ 17463 h 27"/>
                <a:gd name="T28" fmla="*/ 55562 w 35"/>
                <a:gd name="T29" fmla="*/ 22225 h 27"/>
                <a:gd name="T30" fmla="*/ 47625 w 35"/>
                <a:gd name="T31" fmla="*/ 30163 h 27"/>
                <a:gd name="T32" fmla="*/ 44450 w 35"/>
                <a:gd name="T33" fmla="*/ 39688 h 27"/>
                <a:gd name="T34" fmla="*/ 44450 w 35"/>
                <a:gd name="T35" fmla="*/ 39688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7"/>
                <a:gd name="T56" fmla="*/ 35 w 35"/>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7">
                  <a:moveTo>
                    <a:pt x="28" y="25"/>
                  </a:moveTo>
                  <a:lnTo>
                    <a:pt x="20" y="27"/>
                  </a:lnTo>
                  <a:lnTo>
                    <a:pt x="14" y="24"/>
                  </a:lnTo>
                  <a:lnTo>
                    <a:pt x="9" y="19"/>
                  </a:lnTo>
                  <a:lnTo>
                    <a:pt x="6" y="14"/>
                  </a:lnTo>
                  <a:lnTo>
                    <a:pt x="5" y="8"/>
                  </a:lnTo>
                  <a:lnTo>
                    <a:pt x="0" y="3"/>
                  </a:lnTo>
                  <a:lnTo>
                    <a:pt x="5" y="0"/>
                  </a:lnTo>
                  <a:lnTo>
                    <a:pt x="9" y="0"/>
                  </a:lnTo>
                  <a:lnTo>
                    <a:pt x="14" y="2"/>
                  </a:lnTo>
                  <a:lnTo>
                    <a:pt x="19" y="5"/>
                  </a:lnTo>
                  <a:lnTo>
                    <a:pt x="24" y="6"/>
                  </a:lnTo>
                  <a:lnTo>
                    <a:pt x="28" y="10"/>
                  </a:lnTo>
                  <a:lnTo>
                    <a:pt x="30" y="11"/>
                  </a:lnTo>
                  <a:lnTo>
                    <a:pt x="35" y="14"/>
                  </a:lnTo>
                  <a:lnTo>
                    <a:pt x="30" y="19"/>
                  </a:lnTo>
                  <a:lnTo>
                    <a:pt x="28" y="25"/>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36" name="Freeform 93">
              <a:extLst>
                <a:ext uri="{FF2B5EF4-FFF2-40B4-BE49-F238E27FC236}">
                  <a16:creationId xmlns:a16="http://schemas.microsoft.com/office/drawing/2014/main" id="{A69ADFB8-6B83-4D2E-AB16-E255B5A36991}"/>
                </a:ext>
              </a:extLst>
            </p:cNvPr>
            <p:cNvSpPr>
              <a:spLocks/>
            </p:cNvSpPr>
            <p:nvPr/>
          </p:nvSpPr>
          <p:spPr bwMode="auto">
            <a:xfrm>
              <a:off x="1926137" y="5295501"/>
              <a:ext cx="50303" cy="66829"/>
            </a:xfrm>
            <a:custGeom>
              <a:avLst/>
              <a:gdLst>
                <a:gd name="T0" fmla="*/ 39688 w 38"/>
                <a:gd name="T1" fmla="*/ 25400 h 49"/>
                <a:gd name="T2" fmla="*/ 39688 w 38"/>
                <a:gd name="T3" fmla="*/ 34925 h 49"/>
                <a:gd name="T4" fmla="*/ 39688 w 38"/>
                <a:gd name="T5" fmla="*/ 47625 h 49"/>
                <a:gd name="T6" fmla="*/ 44450 w 38"/>
                <a:gd name="T7" fmla="*/ 57150 h 49"/>
                <a:gd name="T8" fmla="*/ 49213 w 38"/>
                <a:gd name="T9" fmla="*/ 65088 h 49"/>
                <a:gd name="T10" fmla="*/ 55563 w 38"/>
                <a:gd name="T11" fmla="*/ 68263 h 49"/>
                <a:gd name="T12" fmla="*/ 60325 w 38"/>
                <a:gd name="T13" fmla="*/ 73025 h 49"/>
                <a:gd name="T14" fmla="*/ 49213 w 38"/>
                <a:gd name="T15" fmla="*/ 77788 h 49"/>
                <a:gd name="T16" fmla="*/ 44450 w 38"/>
                <a:gd name="T17" fmla="*/ 68263 h 49"/>
                <a:gd name="T18" fmla="*/ 39688 w 38"/>
                <a:gd name="T19" fmla="*/ 68263 h 49"/>
                <a:gd name="T20" fmla="*/ 31750 w 38"/>
                <a:gd name="T21" fmla="*/ 68263 h 49"/>
                <a:gd name="T22" fmla="*/ 25400 w 38"/>
                <a:gd name="T23" fmla="*/ 73025 h 49"/>
                <a:gd name="T24" fmla="*/ 25400 w 38"/>
                <a:gd name="T25" fmla="*/ 65088 h 49"/>
                <a:gd name="T26" fmla="*/ 25400 w 38"/>
                <a:gd name="T27" fmla="*/ 57150 h 49"/>
                <a:gd name="T28" fmla="*/ 25400 w 38"/>
                <a:gd name="T29" fmla="*/ 52388 h 49"/>
                <a:gd name="T30" fmla="*/ 25400 w 38"/>
                <a:gd name="T31" fmla="*/ 47625 h 49"/>
                <a:gd name="T32" fmla="*/ 22225 w 38"/>
                <a:gd name="T33" fmla="*/ 39688 h 49"/>
                <a:gd name="T34" fmla="*/ 22225 w 38"/>
                <a:gd name="T35" fmla="*/ 34925 h 49"/>
                <a:gd name="T36" fmla="*/ 22225 w 38"/>
                <a:gd name="T37" fmla="*/ 30163 h 49"/>
                <a:gd name="T38" fmla="*/ 22225 w 38"/>
                <a:gd name="T39" fmla="*/ 25400 h 49"/>
                <a:gd name="T40" fmla="*/ 17463 w 38"/>
                <a:gd name="T41" fmla="*/ 22225 h 49"/>
                <a:gd name="T42" fmla="*/ 9525 w 38"/>
                <a:gd name="T43" fmla="*/ 22225 h 49"/>
                <a:gd name="T44" fmla="*/ 4763 w 38"/>
                <a:gd name="T45" fmla="*/ 20638 h 49"/>
                <a:gd name="T46" fmla="*/ 0 w 38"/>
                <a:gd name="T47" fmla="*/ 17463 h 49"/>
                <a:gd name="T48" fmla="*/ 0 w 38"/>
                <a:gd name="T49" fmla="*/ 12700 h 49"/>
                <a:gd name="T50" fmla="*/ 1588 w 38"/>
                <a:gd name="T51" fmla="*/ 7938 h 49"/>
                <a:gd name="T52" fmla="*/ 6350 w 38"/>
                <a:gd name="T53" fmla="*/ 1588 h 49"/>
                <a:gd name="T54" fmla="*/ 14288 w 38"/>
                <a:gd name="T55" fmla="*/ 0 h 49"/>
                <a:gd name="T56" fmla="*/ 17463 w 38"/>
                <a:gd name="T57" fmla="*/ 4763 h 49"/>
                <a:gd name="T58" fmla="*/ 19050 w 38"/>
                <a:gd name="T59" fmla="*/ 7938 h 49"/>
                <a:gd name="T60" fmla="*/ 22225 w 38"/>
                <a:gd name="T61" fmla="*/ 12700 h 49"/>
                <a:gd name="T62" fmla="*/ 26988 w 38"/>
                <a:gd name="T63" fmla="*/ 14288 h 49"/>
                <a:gd name="T64" fmla="*/ 34925 w 38"/>
                <a:gd name="T65" fmla="*/ 17463 h 49"/>
                <a:gd name="T66" fmla="*/ 39688 w 38"/>
                <a:gd name="T67" fmla="*/ 25400 h 49"/>
                <a:gd name="T68" fmla="*/ 39688 w 38"/>
                <a:gd name="T69" fmla="*/ 2540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9"/>
                <a:gd name="T107" fmla="*/ 38 w 3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9">
                  <a:moveTo>
                    <a:pt x="25" y="16"/>
                  </a:moveTo>
                  <a:lnTo>
                    <a:pt x="25" y="22"/>
                  </a:lnTo>
                  <a:lnTo>
                    <a:pt x="25" y="30"/>
                  </a:lnTo>
                  <a:lnTo>
                    <a:pt x="28" y="36"/>
                  </a:lnTo>
                  <a:lnTo>
                    <a:pt x="31" y="41"/>
                  </a:lnTo>
                  <a:lnTo>
                    <a:pt x="35" y="43"/>
                  </a:lnTo>
                  <a:lnTo>
                    <a:pt x="38" y="46"/>
                  </a:lnTo>
                  <a:lnTo>
                    <a:pt x="31" y="49"/>
                  </a:lnTo>
                  <a:lnTo>
                    <a:pt x="28" y="43"/>
                  </a:lnTo>
                  <a:lnTo>
                    <a:pt x="25" y="43"/>
                  </a:lnTo>
                  <a:lnTo>
                    <a:pt x="20" y="43"/>
                  </a:lnTo>
                  <a:lnTo>
                    <a:pt x="16" y="46"/>
                  </a:lnTo>
                  <a:lnTo>
                    <a:pt x="16" y="41"/>
                  </a:lnTo>
                  <a:lnTo>
                    <a:pt x="16" y="36"/>
                  </a:lnTo>
                  <a:lnTo>
                    <a:pt x="16" y="33"/>
                  </a:lnTo>
                  <a:lnTo>
                    <a:pt x="16" y="30"/>
                  </a:lnTo>
                  <a:lnTo>
                    <a:pt x="14" y="25"/>
                  </a:lnTo>
                  <a:lnTo>
                    <a:pt x="14" y="22"/>
                  </a:lnTo>
                  <a:lnTo>
                    <a:pt x="14" y="19"/>
                  </a:lnTo>
                  <a:lnTo>
                    <a:pt x="14" y="16"/>
                  </a:lnTo>
                  <a:lnTo>
                    <a:pt x="11" y="14"/>
                  </a:lnTo>
                  <a:lnTo>
                    <a:pt x="6" y="14"/>
                  </a:lnTo>
                  <a:lnTo>
                    <a:pt x="3" y="13"/>
                  </a:lnTo>
                  <a:lnTo>
                    <a:pt x="0" y="11"/>
                  </a:lnTo>
                  <a:lnTo>
                    <a:pt x="0" y="8"/>
                  </a:lnTo>
                  <a:lnTo>
                    <a:pt x="1" y="5"/>
                  </a:lnTo>
                  <a:lnTo>
                    <a:pt x="4" y="1"/>
                  </a:lnTo>
                  <a:lnTo>
                    <a:pt x="9" y="0"/>
                  </a:lnTo>
                  <a:lnTo>
                    <a:pt x="11" y="3"/>
                  </a:lnTo>
                  <a:lnTo>
                    <a:pt x="12" y="5"/>
                  </a:lnTo>
                  <a:lnTo>
                    <a:pt x="14" y="8"/>
                  </a:lnTo>
                  <a:lnTo>
                    <a:pt x="17" y="9"/>
                  </a:lnTo>
                  <a:lnTo>
                    <a:pt x="22" y="11"/>
                  </a:lnTo>
                  <a:lnTo>
                    <a:pt x="25" y="16"/>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37" name="Freeform 94">
              <a:extLst>
                <a:ext uri="{FF2B5EF4-FFF2-40B4-BE49-F238E27FC236}">
                  <a16:creationId xmlns:a16="http://schemas.microsoft.com/office/drawing/2014/main" id="{972D4854-F1F3-4A97-9090-D0A40C6ACDCC}"/>
                </a:ext>
              </a:extLst>
            </p:cNvPr>
            <p:cNvSpPr>
              <a:spLocks/>
            </p:cNvSpPr>
            <p:nvPr/>
          </p:nvSpPr>
          <p:spPr bwMode="auto">
            <a:xfrm>
              <a:off x="2325907" y="5632373"/>
              <a:ext cx="29122" cy="19093"/>
            </a:xfrm>
            <a:custGeom>
              <a:avLst/>
              <a:gdLst>
                <a:gd name="T0" fmla="*/ 22225 w 22"/>
                <a:gd name="T1" fmla="*/ 3175 h 14"/>
                <a:gd name="T2" fmla="*/ 26988 w 22"/>
                <a:gd name="T3" fmla="*/ 0 h 14"/>
                <a:gd name="T4" fmla="*/ 34925 w 22"/>
                <a:gd name="T5" fmla="*/ 3175 h 14"/>
                <a:gd name="T6" fmla="*/ 30163 w 22"/>
                <a:gd name="T7" fmla="*/ 7938 h 14"/>
                <a:gd name="T8" fmla="*/ 22225 w 22"/>
                <a:gd name="T9" fmla="*/ 9525 h 14"/>
                <a:gd name="T10" fmla="*/ 14288 w 22"/>
                <a:gd name="T11" fmla="*/ 15875 h 14"/>
                <a:gd name="T12" fmla="*/ 6350 w 22"/>
                <a:gd name="T13" fmla="*/ 22225 h 14"/>
                <a:gd name="T14" fmla="*/ 1588 w 22"/>
                <a:gd name="T15" fmla="*/ 22225 h 14"/>
                <a:gd name="T16" fmla="*/ 0 w 22"/>
                <a:gd name="T17" fmla="*/ 20638 h 14"/>
                <a:gd name="T18" fmla="*/ 4763 w 22"/>
                <a:gd name="T19" fmla="*/ 15875 h 14"/>
                <a:gd name="T20" fmla="*/ 9525 w 22"/>
                <a:gd name="T21" fmla="*/ 9525 h 14"/>
                <a:gd name="T22" fmla="*/ 14288 w 22"/>
                <a:gd name="T23" fmla="*/ 4763 h 14"/>
                <a:gd name="T24" fmla="*/ 22225 w 22"/>
                <a:gd name="T25" fmla="*/ 3175 h 14"/>
                <a:gd name="T26" fmla="*/ 22225 w 22"/>
                <a:gd name="T27" fmla="*/ 31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4"/>
                <a:gd name="T44" fmla="*/ 22 w 2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4">
                  <a:moveTo>
                    <a:pt x="14" y="2"/>
                  </a:moveTo>
                  <a:lnTo>
                    <a:pt x="17" y="0"/>
                  </a:lnTo>
                  <a:lnTo>
                    <a:pt x="22" y="2"/>
                  </a:lnTo>
                  <a:lnTo>
                    <a:pt x="19" y="5"/>
                  </a:lnTo>
                  <a:lnTo>
                    <a:pt x="14" y="6"/>
                  </a:lnTo>
                  <a:lnTo>
                    <a:pt x="9" y="10"/>
                  </a:lnTo>
                  <a:lnTo>
                    <a:pt x="4" y="14"/>
                  </a:lnTo>
                  <a:lnTo>
                    <a:pt x="1" y="14"/>
                  </a:lnTo>
                  <a:lnTo>
                    <a:pt x="0" y="13"/>
                  </a:lnTo>
                  <a:lnTo>
                    <a:pt x="3" y="10"/>
                  </a:lnTo>
                  <a:lnTo>
                    <a:pt x="6" y="6"/>
                  </a:lnTo>
                  <a:lnTo>
                    <a:pt x="9" y="3"/>
                  </a:lnTo>
                  <a:lnTo>
                    <a:pt x="14" y="2"/>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8" name="Freeform 95">
              <a:extLst>
                <a:ext uri="{FF2B5EF4-FFF2-40B4-BE49-F238E27FC236}">
                  <a16:creationId xmlns:a16="http://schemas.microsoft.com/office/drawing/2014/main" id="{821A016A-EED4-48DB-8441-C3B2D5A4B2BF}"/>
                </a:ext>
              </a:extLst>
            </p:cNvPr>
            <p:cNvSpPr>
              <a:spLocks/>
            </p:cNvSpPr>
            <p:nvPr/>
          </p:nvSpPr>
          <p:spPr bwMode="auto">
            <a:xfrm>
              <a:off x="2655518" y="5894233"/>
              <a:ext cx="46331" cy="73648"/>
            </a:xfrm>
            <a:custGeom>
              <a:avLst/>
              <a:gdLst>
                <a:gd name="T0" fmla="*/ 38100 w 35"/>
                <a:gd name="T1" fmla="*/ 23813 h 54"/>
                <a:gd name="T2" fmla="*/ 39688 w 35"/>
                <a:gd name="T3" fmla="*/ 28575 h 54"/>
                <a:gd name="T4" fmla="*/ 38100 w 35"/>
                <a:gd name="T5" fmla="*/ 33338 h 54"/>
                <a:gd name="T6" fmla="*/ 39688 w 35"/>
                <a:gd name="T7" fmla="*/ 34925 h 54"/>
                <a:gd name="T8" fmla="*/ 46038 w 35"/>
                <a:gd name="T9" fmla="*/ 38100 h 54"/>
                <a:gd name="T10" fmla="*/ 46038 w 35"/>
                <a:gd name="T11" fmla="*/ 41275 h 54"/>
                <a:gd name="T12" fmla="*/ 46038 w 35"/>
                <a:gd name="T13" fmla="*/ 42863 h 54"/>
                <a:gd name="T14" fmla="*/ 46038 w 35"/>
                <a:gd name="T15" fmla="*/ 46038 h 54"/>
                <a:gd name="T16" fmla="*/ 47625 w 35"/>
                <a:gd name="T17" fmla="*/ 50800 h 54"/>
                <a:gd name="T18" fmla="*/ 50800 w 35"/>
                <a:gd name="T19" fmla="*/ 53975 h 54"/>
                <a:gd name="T20" fmla="*/ 52388 w 35"/>
                <a:gd name="T21" fmla="*/ 58738 h 54"/>
                <a:gd name="T22" fmla="*/ 55563 w 35"/>
                <a:gd name="T23" fmla="*/ 63500 h 54"/>
                <a:gd name="T24" fmla="*/ 55563 w 35"/>
                <a:gd name="T25" fmla="*/ 71438 h 54"/>
                <a:gd name="T26" fmla="*/ 52388 w 35"/>
                <a:gd name="T27" fmla="*/ 77788 h 54"/>
                <a:gd name="T28" fmla="*/ 50800 w 35"/>
                <a:gd name="T29" fmla="*/ 84138 h 54"/>
                <a:gd name="T30" fmla="*/ 42863 w 35"/>
                <a:gd name="T31" fmla="*/ 84138 h 54"/>
                <a:gd name="T32" fmla="*/ 39688 w 35"/>
                <a:gd name="T33" fmla="*/ 80963 h 54"/>
                <a:gd name="T34" fmla="*/ 38100 w 35"/>
                <a:gd name="T35" fmla="*/ 76200 h 54"/>
                <a:gd name="T36" fmla="*/ 34925 w 35"/>
                <a:gd name="T37" fmla="*/ 73025 h 54"/>
                <a:gd name="T38" fmla="*/ 30163 w 35"/>
                <a:gd name="T39" fmla="*/ 66675 h 54"/>
                <a:gd name="T40" fmla="*/ 30163 w 35"/>
                <a:gd name="T41" fmla="*/ 60325 h 54"/>
                <a:gd name="T42" fmla="*/ 20638 w 35"/>
                <a:gd name="T43" fmla="*/ 66675 h 54"/>
                <a:gd name="T44" fmla="*/ 22225 w 35"/>
                <a:gd name="T45" fmla="*/ 68263 h 54"/>
                <a:gd name="T46" fmla="*/ 26988 w 35"/>
                <a:gd name="T47" fmla="*/ 73025 h 54"/>
                <a:gd name="T48" fmla="*/ 30163 w 35"/>
                <a:gd name="T49" fmla="*/ 77788 h 54"/>
                <a:gd name="T50" fmla="*/ 26988 w 35"/>
                <a:gd name="T51" fmla="*/ 85725 h 54"/>
                <a:gd name="T52" fmla="*/ 22225 w 35"/>
                <a:gd name="T53" fmla="*/ 80963 h 54"/>
                <a:gd name="T54" fmla="*/ 20638 w 35"/>
                <a:gd name="T55" fmla="*/ 73025 h 54"/>
                <a:gd name="T56" fmla="*/ 15875 w 35"/>
                <a:gd name="T57" fmla="*/ 66675 h 54"/>
                <a:gd name="T58" fmla="*/ 15875 w 35"/>
                <a:gd name="T59" fmla="*/ 63500 h 54"/>
                <a:gd name="T60" fmla="*/ 12700 w 35"/>
                <a:gd name="T61" fmla="*/ 58738 h 54"/>
                <a:gd name="T62" fmla="*/ 12700 w 35"/>
                <a:gd name="T63" fmla="*/ 50800 h 54"/>
                <a:gd name="T64" fmla="*/ 4763 w 35"/>
                <a:gd name="T65" fmla="*/ 50800 h 54"/>
                <a:gd name="T66" fmla="*/ 3175 w 35"/>
                <a:gd name="T67" fmla="*/ 47625 h 54"/>
                <a:gd name="T68" fmla="*/ 7938 w 35"/>
                <a:gd name="T69" fmla="*/ 42863 h 54"/>
                <a:gd name="T70" fmla="*/ 12700 w 35"/>
                <a:gd name="T71" fmla="*/ 42863 h 54"/>
                <a:gd name="T72" fmla="*/ 9525 w 35"/>
                <a:gd name="T73" fmla="*/ 34925 h 54"/>
                <a:gd name="T74" fmla="*/ 4763 w 35"/>
                <a:gd name="T75" fmla="*/ 25400 h 54"/>
                <a:gd name="T76" fmla="*/ 12700 w 35"/>
                <a:gd name="T77" fmla="*/ 23813 h 54"/>
                <a:gd name="T78" fmla="*/ 15875 w 35"/>
                <a:gd name="T79" fmla="*/ 20638 h 54"/>
                <a:gd name="T80" fmla="*/ 7938 w 35"/>
                <a:gd name="T81" fmla="*/ 15875 h 54"/>
                <a:gd name="T82" fmla="*/ 0 w 35"/>
                <a:gd name="T83" fmla="*/ 11113 h 54"/>
                <a:gd name="T84" fmla="*/ 4763 w 35"/>
                <a:gd name="T85" fmla="*/ 7938 h 54"/>
                <a:gd name="T86" fmla="*/ 12700 w 35"/>
                <a:gd name="T87" fmla="*/ 4763 h 54"/>
                <a:gd name="T88" fmla="*/ 7938 w 35"/>
                <a:gd name="T89" fmla="*/ 3175 h 54"/>
                <a:gd name="T90" fmla="*/ 9525 w 35"/>
                <a:gd name="T91" fmla="*/ 0 h 54"/>
                <a:gd name="T92" fmla="*/ 15875 w 35"/>
                <a:gd name="T93" fmla="*/ 3175 h 54"/>
                <a:gd name="T94" fmla="*/ 22225 w 35"/>
                <a:gd name="T95" fmla="*/ 7938 h 54"/>
                <a:gd name="T96" fmla="*/ 30163 w 35"/>
                <a:gd name="T97" fmla="*/ 12700 h 54"/>
                <a:gd name="T98" fmla="*/ 38100 w 35"/>
                <a:gd name="T99" fmla="*/ 23813 h 54"/>
                <a:gd name="T100" fmla="*/ 38100 w 35"/>
                <a:gd name="T101" fmla="*/ 23813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4"/>
                <a:gd name="T155" fmla="*/ 35 w 35"/>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4">
                  <a:moveTo>
                    <a:pt x="24" y="15"/>
                  </a:moveTo>
                  <a:lnTo>
                    <a:pt x="25" y="18"/>
                  </a:lnTo>
                  <a:lnTo>
                    <a:pt x="24" y="21"/>
                  </a:lnTo>
                  <a:lnTo>
                    <a:pt x="25" y="22"/>
                  </a:lnTo>
                  <a:lnTo>
                    <a:pt x="29" y="24"/>
                  </a:lnTo>
                  <a:lnTo>
                    <a:pt x="29" y="26"/>
                  </a:lnTo>
                  <a:lnTo>
                    <a:pt x="29" y="27"/>
                  </a:lnTo>
                  <a:lnTo>
                    <a:pt x="29" y="29"/>
                  </a:lnTo>
                  <a:lnTo>
                    <a:pt x="30" y="32"/>
                  </a:lnTo>
                  <a:lnTo>
                    <a:pt x="32" y="34"/>
                  </a:lnTo>
                  <a:lnTo>
                    <a:pt x="33" y="37"/>
                  </a:lnTo>
                  <a:lnTo>
                    <a:pt x="35" y="40"/>
                  </a:lnTo>
                  <a:lnTo>
                    <a:pt x="35" y="45"/>
                  </a:lnTo>
                  <a:lnTo>
                    <a:pt x="33" y="49"/>
                  </a:lnTo>
                  <a:lnTo>
                    <a:pt x="32" y="53"/>
                  </a:lnTo>
                  <a:lnTo>
                    <a:pt x="27" y="53"/>
                  </a:lnTo>
                  <a:lnTo>
                    <a:pt x="25" y="51"/>
                  </a:lnTo>
                  <a:lnTo>
                    <a:pt x="24" y="48"/>
                  </a:lnTo>
                  <a:lnTo>
                    <a:pt x="22" y="46"/>
                  </a:lnTo>
                  <a:lnTo>
                    <a:pt x="19" y="42"/>
                  </a:lnTo>
                  <a:lnTo>
                    <a:pt x="19" y="38"/>
                  </a:lnTo>
                  <a:lnTo>
                    <a:pt x="13" y="42"/>
                  </a:lnTo>
                  <a:lnTo>
                    <a:pt x="14" y="43"/>
                  </a:lnTo>
                  <a:lnTo>
                    <a:pt x="17" y="46"/>
                  </a:lnTo>
                  <a:lnTo>
                    <a:pt x="19" y="49"/>
                  </a:lnTo>
                  <a:lnTo>
                    <a:pt x="17" y="54"/>
                  </a:lnTo>
                  <a:lnTo>
                    <a:pt x="14" y="51"/>
                  </a:lnTo>
                  <a:lnTo>
                    <a:pt x="13" y="46"/>
                  </a:lnTo>
                  <a:lnTo>
                    <a:pt x="10" y="42"/>
                  </a:lnTo>
                  <a:lnTo>
                    <a:pt x="10" y="40"/>
                  </a:lnTo>
                  <a:lnTo>
                    <a:pt x="8" y="37"/>
                  </a:lnTo>
                  <a:lnTo>
                    <a:pt x="8" y="32"/>
                  </a:lnTo>
                  <a:lnTo>
                    <a:pt x="3" y="32"/>
                  </a:lnTo>
                  <a:lnTo>
                    <a:pt x="2" y="30"/>
                  </a:lnTo>
                  <a:lnTo>
                    <a:pt x="5" y="27"/>
                  </a:lnTo>
                  <a:lnTo>
                    <a:pt x="8" y="27"/>
                  </a:lnTo>
                  <a:lnTo>
                    <a:pt x="6" y="22"/>
                  </a:lnTo>
                  <a:lnTo>
                    <a:pt x="3" y="16"/>
                  </a:lnTo>
                  <a:lnTo>
                    <a:pt x="8" y="15"/>
                  </a:lnTo>
                  <a:lnTo>
                    <a:pt x="10" y="13"/>
                  </a:lnTo>
                  <a:lnTo>
                    <a:pt x="5" y="10"/>
                  </a:lnTo>
                  <a:lnTo>
                    <a:pt x="0" y="7"/>
                  </a:lnTo>
                  <a:lnTo>
                    <a:pt x="3" y="5"/>
                  </a:lnTo>
                  <a:lnTo>
                    <a:pt x="8" y="3"/>
                  </a:lnTo>
                  <a:lnTo>
                    <a:pt x="5" y="2"/>
                  </a:lnTo>
                  <a:lnTo>
                    <a:pt x="6" y="0"/>
                  </a:lnTo>
                  <a:lnTo>
                    <a:pt x="10" y="2"/>
                  </a:lnTo>
                  <a:lnTo>
                    <a:pt x="14" y="5"/>
                  </a:lnTo>
                  <a:lnTo>
                    <a:pt x="19" y="8"/>
                  </a:lnTo>
                  <a:lnTo>
                    <a:pt x="24" y="15"/>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39" name="Freeform 96">
              <a:extLst>
                <a:ext uri="{FF2B5EF4-FFF2-40B4-BE49-F238E27FC236}">
                  <a16:creationId xmlns:a16="http://schemas.microsoft.com/office/drawing/2014/main" id="{769D2B41-5514-4B36-8A78-B2739251D27B}"/>
                </a:ext>
              </a:extLst>
            </p:cNvPr>
            <p:cNvSpPr>
              <a:spLocks/>
            </p:cNvSpPr>
            <p:nvPr/>
          </p:nvSpPr>
          <p:spPr bwMode="auto">
            <a:xfrm>
              <a:off x="2638310" y="5846498"/>
              <a:ext cx="39712" cy="61373"/>
            </a:xfrm>
            <a:custGeom>
              <a:avLst/>
              <a:gdLst>
                <a:gd name="T0" fmla="*/ 3175 w 30"/>
                <a:gd name="T1" fmla="*/ 11113 h 45"/>
                <a:gd name="T2" fmla="*/ 0 w 30"/>
                <a:gd name="T3" fmla="*/ 12700 h 45"/>
                <a:gd name="T4" fmla="*/ 0 w 30"/>
                <a:gd name="T5" fmla="*/ 20638 h 45"/>
                <a:gd name="T6" fmla="*/ 3175 w 30"/>
                <a:gd name="T7" fmla="*/ 20638 h 45"/>
                <a:gd name="T8" fmla="*/ 4763 w 30"/>
                <a:gd name="T9" fmla="*/ 23813 h 45"/>
                <a:gd name="T10" fmla="*/ 4763 w 30"/>
                <a:gd name="T11" fmla="*/ 25400 h 45"/>
                <a:gd name="T12" fmla="*/ 3175 w 30"/>
                <a:gd name="T13" fmla="*/ 30163 h 45"/>
                <a:gd name="T14" fmla="*/ 3175 w 30"/>
                <a:gd name="T15" fmla="*/ 36513 h 45"/>
                <a:gd name="T16" fmla="*/ 4763 w 30"/>
                <a:gd name="T17" fmla="*/ 42863 h 45"/>
                <a:gd name="T18" fmla="*/ 3175 w 30"/>
                <a:gd name="T19" fmla="*/ 47625 h 45"/>
                <a:gd name="T20" fmla="*/ 0 w 30"/>
                <a:gd name="T21" fmla="*/ 53975 h 45"/>
                <a:gd name="T22" fmla="*/ 0 w 30"/>
                <a:gd name="T23" fmla="*/ 60325 h 45"/>
                <a:gd name="T24" fmla="*/ 3175 w 30"/>
                <a:gd name="T25" fmla="*/ 71438 h 45"/>
                <a:gd name="T26" fmla="*/ 7938 w 30"/>
                <a:gd name="T27" fmla="*/ 66675 h 45"/>
                <a:gd name="T28" fmla="*/ 11113 w 30"/>
                <a:gd name="T29" fmla="*/ 58738 h 45"/>
                <a:gd name="T30" fmla="*/ 12700 w 30"/>
                <a:gd name="T31" fmla="*/ 47625 h 45"/>
                <a:gd name="T32" fmla="*/ 15875 w 30"/>
                <a:gd name="T33" fmla="*/ 38100 h 45"/>
                <a:gd name="T34" fmla="*/ 20638 w 30"/>
                <a:gd name="T35" fmla="*/ 33338 h 45"/>
                <a:gd name="T36" fmla="*/ 23813 w 30"/>
                <a:gd name="T37" fmla="*/ 36513 h 45"/>
                <a:gd name="T38" fmla="*/ 25400 w 30"/>
                <a:gd name="T39" fmla="*/ 38100 h 45"/>
                <a:gd name="T40" fmla="*/ 28575 w 30"/>
                <a:gd name="T41" fmla="*/ 38100 h 45"/>
                <a:gd name="T42" fmla="*/ 30163 w 30"/>
                <a:gd name="T43" fmla="*/ 41275 h 45"/>
                <a:gd name="T44" fmla="*/ 36513 w 30"/>
                <a:gd name="T45" fmla="*/ 38100 h 45"/>
                <a:gd name="T46" fmla="*/ 38100 w 30"/>
                <a:gd name="T47" fmla="*/ 38100 h 45"/>
                <a:gd name="T48" fmla="*/ 41275 w 30"/>
                <a:gd name="T49" fmla="*/ 36513 h 45"/>
                <a:gd name="T50" fmla="*/ 46038 w 30"/>
                <a:gd name="T51" fmla="*/ 28575 h 45"/>
                <a:gd name="T52" fmla="*/ 47625 w 30"/>
                <a:gd name="T53" fmla="*/ 20638 h 45"/>
                <a:gd name="T54" fmla="*/ 47625 w 30"/>
                <a:gd name="T55" fmla="*/ 15875 h 45"/>
                <a:gd name="T56" fmla="*/ 41275 w 30"/>
                <a:gd name="T57" fmla="*/ 7938 h 45"/>
                <a:gd name="T58" fmla="*/ 33338 w 30"/>
                <a:gd name="T59" fmla="*/ 4763 h 45"/>
                <a:gd name="T60" fmla="*/ 23813 w 30"/>
                <a:gd name="T61" fmla="*/ 3175 h 45"/>
                <a:gd name="T62" fmla="*/ 17463 w 30"/>
                <a:gd name="T63" fmla="*/ 0 h 45"/>
                <a:gd name="T64" fmla="*/ 12700 w 30"/>
                <a:gd name="T65" fmla="*/ 3175 h 45"/>
                <a:gd name="T66" fmla="*/ 12700 w 30"/>
                <a:gd name="T67" fmla="*/ 7938 h 45"/>
                <a:gd name="T68" fmla="*/ 17463 w 30"/>
                <a:gd name="T69" fmla="*/ 11113 h 45"/>
                <a:gd name="T70" fmla="*/ 11113 w 30"/>
                <a:gd name="T71" fmla="*/ 7938 h 45"/>
                <a:gd name="T72" fmla="*/ 3175 w 30"/>
                <a:gd name="T73" fmla="*/ 11113 h 45"/>
                <a:gd name="T74" fmla="*/ 3175 w 30"/>
                <a:gd name="T75" fmla="*/ 11113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5"/>
                <a:gd name="T116" fmla="*/ 30 w 30"/>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5">
                  <a:moveTo>
                    <a:pt x="2" y="7"/>
                  </a:moveTo>
                  <a:lnTo>
                    <a:pt x="0" y="8"/>
                  </a:lnTo>
                  <a:lnTo>
                    <a:pt x="0" y="13"/>
                  </a:lnTo>
                  <a:lnTo>
                    <a:pt x="2" y="13"/>
                  </a:lnTo>
                  <a:lnTo>
                    <a:pt x="3" y="15"/>
                  </a:lnTo>
                  <a:lnTo>
                    <a:pt x="3" y="16"/>
                  </a:lnTo>
                  <a:lnTo>
                    <a:pt x="2" y="19"/>
                  </a:lnTo>
                  <a:lnTo>
                    <a:pt x="2" y="23"/>
                  </a:lnTo>
                  <a:lnTo>
                    <a:pt x="3" y="27"/>
                  </a:lnTo>
                  <a:lnTo>
                    <a:pt x="2" y="30"/>
                  </a:lnTo>
                  <a:lnTo>
                    <a:pt x="0" y="34"/>
                  </a:lnTo>
                  <a:lnTo>
                    <a:pt x="0" y="38"/>
                  </a:lnTo>
                  <a:lnTo>
                    <a:pt x="2" y="45"/>
                  </a:lnTo>
                  <a:lnTo>
                    <a:pt x="5" y="42"/>
                  </a:lnTo>
                  <a:lnTo>
                    <a:pt x="7" y="37"/>
                  </a:lnTo>
                  <a:lnTo>
                    <a:pt x="8" y="30"/>
                  </a:lnTo>
                  <a:lnTo>
                    <a:pt x="10" y="24"/>
                  </a:lnTo>
                  <a:lnTo>
                    <a:pt x="13" y="21"/>
                  </a:lnTo>
                  <a:lnTo>
                    <a:pt x="15" y="23"/>
                  </a:lnTo>
                  <a:lnTo>
                    <a:pt x="16" y="24"/>
                  </a:lnTo>
                  <a:lnTo>
                    <a:pt x="18" y="24"/>
                  </a:lnTo>
                  <a:lnTo>
                    <a:pt x="19" y="26"/>
                  </a:lnTo>
                  <a:lnTo>
                    <a:pt x="23" y="24"/>
                  </a:lnTo>
                  <a:lnTo>
                    <a:pt x="24" y="24"/>
                  </a:lnTo>
                  <a:lnTo>
                    <a:pt x="26" y="23"/>
                  </a:lnTo>
                  <a:lnTo>
                    <a:pt x="29" y="18"/>
                  </a:lnTo>
                  <a:lnTo>
                    <a:pt x="30" y="13"/>
                  </a:lnTo>
                  <a:lnTo>
                    <a:pt x="30" y="10"/>
                  </a:lnTo>
                  <a:lnTo>
                    <a:pt x="26" y="5"/>
                  </a:lnTo>
                  <a:lnTo>
                    <a:pt x="21" y="3"/>
                  </a:lnTo>
                  <a:lnTo>
                    <a:pt x="15" y="2"/>
                  </a:lnTo>
                  <a:lnTo>
                    <a:pt x="11" y="0"/>
                  </a:lnTo>
                  <a:lnTo>
                    <a:pt x="8" y="2"/>
                  </a:lnTo>
                  <a:lnTo>
                    <a:pt x="8" y="5"/>
                  </a:lnTo>
                  <a:lnTo>
                    <a:pt x="11" y="7"/>
                  </a:lnTo>
                  <a:lnTo>
                    <a:pt x="7" y="5"/>
                  </a:lnTo>
                  <a:lnTo>
                    <a:pt x="2" y="7"/>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0" name="Freeform 97">
              <a:extLst>
                <a:ext uri="{FF2B5EF4-FFF2-40B4-BE49-F238E27FC236}">
                  <a16:creationId xmlns:a16="http://schemas.microsoft.com/office/drawing/2014/main" id="{C30729A2-C342-425F-89A9-32E11F31B281}"/>
                </a:ext>
              </a:extLst>
            </p:cNvPr>
            <p:cNvSpPr>
              <a:spLocks/>
            </p:cNvSpPr>
            <p:nvPr/>
          </p:nvSpPr>
          <p:spPr bwMode="auto">
            <a:xfrm>
              <a:off x="2590654" y="5783761"/>
              <a:ext cx="42360" cy="106380"/>
            </a:xfrm>
            <a:custGeom>
              <a:avLst/>
              <a:gdLst>
                <a:gd name="T0" fmla="*/ 30163 w 32"/>
                <a:gd name="T1" fmla="*/ 77788 h 78"/>
                <a:gd name="T2" fmla="*/ 25400 w 32"/>
                <a:gd name="T3" fmla="*/ 71438 h 78"/>
                <a:gd name="T4" fmla="*/ 19050 w 32"/>
                <a:gd name="T5" fmla="*/ 73025 h 78"/>
                <a:gd name="T6" fmla="*/ 12700 w 32"/>
                <a:gd name="T7" fmla="*/ 76200 h 78"/>
                <a:gd name="T8" fmla="*/ 12700 w 32"/>
                <a:gd name="T9" fmla="*/ 71438 h 78"/>
                <a:gd name="T10" fmla="*/ 12700 w 32"/>
                <a:gd name="T11" fmla="*/ 60325 h 78"/>
                <a:gd name="T12" fmla="*/ 6350 w 32"/>
                <a:gd name="T13" fmla="*/ 46038 h 78"/>
                <a:gd name="T14" fmla="*/ 1588 w 32"/>
                <a:gd name="T15" fmla="*/ 30163 h 78"/>
                <a:gd name="T16" fmla="*/ 0 w 32"/>
                <a:gd name="T17" fmla="*/ 20638 h 78"/>
                <a:gd name="T18" fmla="*/ 0 w 32"/>
                <a:gd name="T19" fmla="*/ 7938 h 78"/>
                <a:gd name="T20" fmla="*/ 14288 w 32"/>
                <a:gd name="T21" fmla="*/ 0 h 78"/>
                <a:gd name="T22" fmla="*/ 25400 w 32"/>
                <a:gd name="T23" fmla="*/ 7938 h 78"/>
                <a:gd name="T24" fmla="*/ 26988 w 32"/>
                <a:gd name="T25" fmla="*/ 12700 h 78"/>
                <a:gd name="T26" fmla="*/ 34925 w 32"/>
                <a:gd name="T27" fmla="*/ 12700 h 78"/>
                <a:gd name="T28" fmla="*/ 44450 w 32"/>
                <a:gd name="T29" fmla="*/ 17463 h 78"/>
                <a:gd name="T30" fmla="*/ 42863 w 32"/>
                <a:gd name="T31" fmla="*/ 25400 h 78"/>
                <a:gd name="T32" fmla="*/ 44450 w 32"/>
                <a:gd name="T33" fmla="*/ 38100 h 78"/>
                <a:gd name="T34" fmla="*/ 42863 w 32"/>
                <a:gd name="T35" fmla="*/ 50800 h 78"/>
                <a:gd name="T36" fmla="*/ 34925 w 32"/>
                <a:gd name="T37" fmla="*/ 47625 h 78"/>
                <a:gd name="T38" fmla="*/ 42863 w 32"/>
                <a:gd name="T39" fmla="*/ 55563 h 78"/>
                <a:gd name="T40" fmla="*/ 39688 w 32"/>
                <a:gd name="T41" fmla="*/ 68263 h 78"/>
                <a:gd name="T42" fmla="*/ 44450 w 32"/>
                <a:gd name="T43" fmla="*/ 73025 h 78"/>
                <a:gd name="T44" fmla="*/ 47625 w 32"/>
                <a:gd name="T45" fmla="*/ 84138 h 78"/>
                <a:gd name="T46" fmla="*/ 50800 w 32"/>
                <a:gd name="T47" fmla="*/ 98425 h 78"/>
                <a:gd name="T48" fmla="*/ 47625 w 32"/>
                <a:gd name="T49" fmla="*/ 114300 h 78"/>
                <a:gd name="T50" fmla="*/ 47625 w 32"/>
                <a:gd name="T51" fmla="*/ 123825 h 78"/>
                <a:gd name="T52" fmla="*/ 38100 w 32"/>
                <a:gd name="T53" fmla="*/ 119063 h 78"/>
                <a:gd name="T54" fmla="*/ 38100 w 32"/>
                <a:gd name="T55" fmla="*/ 106363 h 78"/>
                <a:gd name="T56" fmla="*/ 38100 w 32"/>
                <a:gd name="T57" fmla="*/ 96838 h 78"/>
                <a:gd name="T58" fmla="*/ 31750 w 32"/>
                <a:gd name="T59" fmla="*/ 96838 h 78"/>
                <a:gd name="T60" fmla="*/ 30163 w 32"/>
                <a:gd name="T61" fmla="*/ 90488 h 78"/>
                <a:gd name="T62" fmla="*/ 25400 w 32"/>
                <a:gd name="T63" fmla="*/ 84138 h 78"/>
                <a:gd name="T64" fmla="*/ 26988 w 32"/>
                <a:gd name="T65" fmla="*/ 80963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78"/>
                <a:gd name="T101" fmla="*/ 32 w 3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78">
                  <a:moveTo>
                    <a:pt x="17" y="51"/>
                  </a:moveTo>
                  <a:lnTo>
                    <a:pt x="19" y="49"/>
                  </a:lnTo>
                  <a:lnTo>
                    <a:pt x="19" y="48"/>
                  </a:lnTo>
                  <a:lnTo>
                    <a:pt x="16" y="45"/>
                  </a:lnTo>
                  <a:lnTo>
                    <a:pt x="14" y="43"/>
                  </a:lnTo>
                  <a:lnTo>
                    <a:pt x="12" y="46"/>
                  </a:lnTo>
                  <a:lnTo>
                    <a:pt x="11" y="48"/>
                  </a:lnTo>
                  <a:lnTo>
                    <a:pt x="8" y="48"/>
                  </a:lnTo>
                  <a:lnTo>
                    <a:pt x="8" y="45"/>
                  </a:lnTo>
                  <a:lnTo>
                    <a:pt x="9" y="45"/>
                  </a:lnTo>
                  <a:lnTo>
                    <a:pt x="8" y="38"/>
                  </a:lnTo>
                  <a:lnTo>
                    <a:pt x="6" y="34"/>
                  </a:lnTo>
                  <a:lnTo>
                    <a:pt x="4" y="29"/>
                  </a:lnTo>
                  <a:lnTo>
                    <a:pt x="3" y="24"/>
                  </a:lnTo>
                  <a:lnTo>
                    <a:pt x="1" y="19"/>
                  </a:lnTo>
                  <a:lnTo>
                    <a:pt x="0" y="16"/>
                  </a:lnTo>
                  <a:lnTo>
                    <a:pt x="0" y="13"/>
                  </a:lnTo>
                  <a:lnTo>
                    <a:pt x="0" y="10"/>
                  </a:lnTo>
                  <a:lnTo>
                    <a:pt x="0" y="5"/>
                  </a:lnTo>
                  <a:lnTo>
                    <a:pt x="6" y="2"/>
                  </a:lnTo>
                  <a:lnTo>
                    <a:pt x="9" y="0"/>
                  </a:lnTo>
                  <a:lnTo>
                    <a:pt x="14" y="3"/>
                  </a:lnTo>
                  <a:lnTo>
                    <a:pt x="16" y="5"/>
                  </a:lnTo>
                  <a:lnTo>
                    <a:pt x="19" y="8"/>
                  </a:lnTo>
                  <a:lnTo>
                    <a:pt x="17" y="8"/>
                  </a:lnTo>
                  <a:lnTo>
                    <a:pt x="19" y="8"/>
                  </a:lnTo>
                  <a:lnTo>
                    <a:pt x="22" y="8"/>
                  </a:lnTo>
                  <a:lnTo>
                    <a:pt x="25" y="8"/>
                  </a:lnTo>
                  <a:lnTo>
                    <a:pt x="28" y="11"/>
                  </a:lnTo>
                  <a:lnTo>
                    <a:pt x="28" y="15"/>
                  </a:lnTo>
                  <a:lnTo>
                    <a:pt x="27" y="16"/>
                  </a:lnTo>
                  <a:lnTo>
                    <a:pt x="27" y="19"/>
                  </a:lnTo>
                  <a:lnTo>
                    <a:pt x="28" y="24"/>
                  </a:lnTo>
                  <a:lnTo>
                    <a:pt x="28" y="29"/>
                  </a:lnTo>
                  <a:lnTo>
                    <a:pt x="27" y="32"/>
                  </a:lnTo>
                  <a:lnTo>
                    <a:pt x="24" y="32"/>
                  </a:lnTo>
                  <a:lnTo>
                    <a:pt x="22" y="30"/>
                  </a:lnTo>
                  <a:lnTo>
                    <a:pt x="24" y="34"/>
                  </a:lnTo>
                  <a:lnTo>
                    <a:pt x="27" y="35"/>
                  </a:lnTo>
                  <a:lnTo>
                    <a:pt x="27" y="38"/>
                  </a:lnTo>
                  <a:lnTo>
                    <a:pt x="25" y="43"/>
                  </a:lnTo>
                  <a:lnTo>
                    <a:pt x="27" y="45"/>
                  </a:lnTo>
                  <a:lnTo>
                    <a:pt x="28" y="46"/>
                  </a:lnTo>
                  <a:lnTo>
                    <a:pt x="28" y="48"/>
                  </a:lnTo>
                  <a:lnTo>
                    <a:pt x="30" y="53"/>
                  </a:lnTo>
                  <a:lnTo>
                    <a:pt x="30" y="57"/>
                  </a:lnTo>
                  <a:lnTo>
                    <a:pt x="32" y="62"/>
                  </a:lnTo>
                  <a:lnTo>
                    <a:pt x="30" y="67"/>
                  </a:lnTo>
                  <a:lnTo>
                    <a:pt x="30" y="72"/>
                  </a:lnTo>
                  <a:lnTo>
                    <a:pt x="30" y="75"/>
                  </a:lnTo>
                  <a:lnTo>
                    <a:pt x="30" y="78"/>
                  </a:lnTo>
                  <a:lnTo>
                    <a:pt x="27" y="78"/>
                  </a:lnTo>
                  <a:lnTo>
                    <a:pt x="24" y="75"/>
                  </a:lnTo>
                  <a:lnTo>
                    <a:pt x="22" y="70"/>
                  </a:lnTo>
                  <a:lnTo>
                    <a:pt x="24" y="67"/>
                  </a:lnTo>
                  <a:lnTo>
                    <a:pt x="24" y="64"/>
                  </a:lnTo>
                  <a:lnTo>
                    <a:pt x="24" y="61"/>
                  </a:lnTo>
                  <a:lnTo>
                    <a:pt x="20" y="62"/>
                  </a:lnTo>
                  <a:lnTo>
                    <a:pt x="20" y="61"/>
                  </a:lnTo>
                  <a:lnTo>
                    <a:pt x="20" y="59"/>
                  </a:lnTo>
                  <a:lnTo>
                    <a:pt x="19" y="57"/>
                  </a:lnTo>
                  <a:lnTo>
                    <a:pt x="17" y="56"/>
                  </a:lnTo>
                  <a:lnTo>
                    <a:pt x="16" y="53"/>
                  </a:lnTo>
                  <a:lnTo>
                    <a:pt x="17" y="51"/>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1" name="Freeform 98">
              <a:extLst>
                <a:ext uri="{FF2B5EF4-FFF2-40B4-BE49-F238E27FC236}">
                  <a16:creationId xmlns:a16="http://schemas.microsoft.com/office/drawing/2014/main" id="{168EDE9B-9077-4BB4-81B2-3E95A15F543B}"/>
                </a:ext>
              </a:extLst>
            </p:cNvPr>
            <p:cNvSpPr>
              <a:spLocks/>
            </p:cNvSpPr>
            <p:nvPr/>
          </p:nvSpPr>
          <p:spPr bwMode="auto">
            <a:xfrm>
              <a:off x="2633015" y="5794671"/>
              <a:ext cx="25151" cy="54554"/>
            </a:xfrm>
            <a:custGeom>
              <a:avLst/>
              <a:gdLst>
                <a:gd name="T0" fmla="*/ 17462 w 19"/>
                <a:gd name="T1" fmla="*/ 15875 h 40"/>
                <a:gd name="T2" fmla="*/ 17462 w 19"/>
                <a:gd name="T3" fmla="*/ 15875 h 40"/>
                <a:gd name="T4" fmla="*/ 17462 w 19"/>
                <a:gd name="T5" fmla="*/ 11113 h 40"/>
                <a:gd name="T6" fmla="*/ 17462 w 19"/>
                <a:gd name="T7" fmla="*/ 7938 h 40"/>
                <a:gd name="T8" fmla="*/ 14287 w 19"/>
                <a:gd name="T9" fmla="*/ 3175 h 40"/>
                <a:gd name="T10" fmla="*/ 9525 w 19"/>
                <a:gd name="T11" fmla="*/ 0 h 40"/>
                <a:gd name="T12" fmla="*/ 4762 w 19"/>
                <a:gd name="T13" fmla="*/ 0 h 40"/>
                <a:gd name="T14" fmla="*/ 1587 w 19"/>
                <a:gd name="T15" fmla="*/ 0 h 40"/>
                <a:gd name="T16" fmla="*/ 0 w 19"/>
                <a:gd name="T17" fmla="*/ 0 h 40"/>
                <a:gd name="T18" fmla="*/ 0 w 19"/>
                <a:gd name="T19" fmla="*/ 0 h 40"/>
                <a:gd name="T20" fmla="*/ 0 w 19"/>
                <a:gd name="T21" fmla="*/ 12700 h 40"/>
                <a:gd name="T22" fmla="*/ 0 w 19"/>
                <a:gd name="T23" fmla="*/ 22225 h 40"/>
                <a:gd name="T24" fmla="*/ 1587 w 19"/>
                <a:gd name="T25" fmla="*/ 22225 h 40"/>
                <a:gd name="T26" fmla="*/ 1587 w 19"/>
                <a:gd name="T27" fmla="*/ 25400 h 40"/>
                <a:gd name="T28" fmla="*/ 1587 w 19"/>
                <a:gd name="T29" fmla="*/ 33338 h 40"/>
                <a:gd name="T30" fmla="*/ 1587 w 19"/>
                <a:gd name="T31" fmla="*/ 42863 h 40"/>
                <a:gd name="T32" fmla="*/ 1587 w 19"/>
                <a:gd name="T33" fmla="*/ 50800 h 40"/>
                <a:gd name="T34" fmla="*/ 0 w 19"/>
                <a:gd name="T35" fmla="*/ 60325 h 40"/>
                <a:gd name="T36" fmla="*/ 1587 w 19"/>
                <a:gd name="T37" fmla="*/ 60325 h 40"/>
                <a:gd name="T38" fmla="*/ 9525 w 19"/>
                <a:gd name="T39" fmla="*/ 63500 h 40"/>
                <a:gd name="T40" fmla="*/ 14287 w 19"/>
                <a:gd name="T41" fmla="*/ 55563 h 40"/>
                <a:gd name="T42" fmla="*/ 19050 w 19"/>
                <a:gd name="T43" fmla="*/ 50800 h 40"/>
                <a:gd name="T44" fmla="*/ 23812 w 19"/>
                <a:gd name="T45" fmla="*/ 50800 h 40"/>
                <a:gd name="T46" fmla="*/ 30162 w 19"/>
                <a:gd name="T47" fmla="*/ 50800 h 40"/>
                <a:gd name="T48" fmla="*/ 26987 w 19"/>
                <a:gd name="T49" fmla="*/ 42863 h 40"/>
                <a:gd name="T50" fmla="*/ 22225 w 19"/>
                <a:gd name="T51" fmla="*/ 33338 h 40"/>
                <a:gd name="T52" fmla="*/ 19050 w 19"/>
                <a:gd name="T53" fmla="*/ 22225 h 40"/>
                <a:gd name="T54" fmla="*/ 17462 w 19"/>
                <a:gd name="T55" fmla="*/ 15875 h 40"/>
                <a:gd name="T56" fmla="*/ 17462 w 19"/>
                <a:gd name="T57" fmla="*/ 15875 h 40"/>
                <a:gd name="T58" fmla="*/ 17462 w 19"/>
                <a:gd name="T59" fmla="*/ 1587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40"/>
                <a:gd name="T92" fmla="*/ 19 w 1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40">
                  <a:moveTo>
                    <a:pt x="11" y="10"/>
                  </a:moveTo>
                  <a:lnTo>
                    <a:pt x="11" y="10"/>
                  </a:lnTo>
                  <a:lnTo>
                    <a:pt x="11" y="7"/>
                  </a:lnTo>
                  <a:lnTo>
                    <a:pt x="11" y="5"/>
                  </a:lnTo>
                  <a:lnTo>
                    <a:pt x="9" y="2"/>
                  </a:lnTo>
                  <a:lnTo>
                    <a:pt x="6" y="0"/>
                  </a:lnTo>
                  <a:lnTo>
                    <a:pt x="3" y="0"/>
                  </a:lnTo>
                  <a:lnTo>
                    <a:pt x="1" y="0"/>
                  </a:lnTo>
                  <a:lnTo>
                    <a:pt x="0" y="0"/>
                  </a:lnTo>
                  <a:lnTo>
                    <a:pt x="0" y="8"/>
                  </a:lnTo>
                  <a:lnTo>
                    <a:pt x="0" y="14"/>
                  </a:lnTo>
                  <a:lnTo>
                    <a:pt x="1" y="14"/>
                  </a:lnTo>
                  <a:lnTo>
                    <a:pt x="1" y="16"/>
                  </a:lnTo>
                  <a:lnTo>
                    <a:pt x="1" y="21"/>
                  </a:lnTo>
                  <a:lnTo>
                    <a:pt x="1" y="27"/>
                  </a:lnTo>
                  <a:lnTo>
                    <a:pt x="1" y="32"/>
                  </a:lnTo>
                  <a:lnTo>
                    <a:pt x="0" y="38"/>
                  </a:lnTo>
                  <a:lnTo>
                    <a:pt x="1" y="38"/>
                  </a:lnTo>
                  <a:lnTo>
                    <a:pt x="6" y="40"/>
                  </a:lnTo>
                  <a:lnTo>
                    <a:pt x="9" y="35"/>
                  </a:lnTo>
                  <a:lnTo>
                    <a:pt x="12" y="32"/>
                  </a:lnTo>
                  <a:lnTo>
                    <a:pt x="15" y="32"/>
                  </a:lnTo>
                  <a:lnTo>
                    <a:pt x="19" y="32"/>
                  </a:lnTo>
                  <a:lnTo>
                    <a:pt x="17" y="27"/>
                  </a:lnTo>
                  <a:lnTo>
                    <a:pt x="14" y="21"/>
                  </a:lnTo>
                  <a:lnTo>
                    <a:pt x="12" y="14"/>
                  </a:lnTo>
                  <a:lnTo>
                    <a:pt x="11" y="10"/>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42" name="Freeform 99">
              <a:extLst>
                <a:ext uri="{FF2B5EF4-FFF2-40B4-BE49-F238E27FC236}">
                  <a16:creationId xmlns:a16="http://schemas.microsoft.com/office/drawing/2014/main" id="{3C055D4A-13EE-46CE-8FDF-D29FABEC323F}"/>
                </a:ext>
              </a:extLst>
            </p:cNvPr>
            <p:cNvSpPr>
              <a:spLocks/>
            </p:cNvSpPr>
            <p:nvPr/>
          </p:nvSpPr>
          <p:spPr bwMode="auto">
            <a:xfrm>
              <a:off x="1834798" y="5054099"/>
              <a:ext cx="920001" cy="905600"/>
            </a:xfrm>
            <a:custGeom>
              <a:avLst/>
              <a:gdLst>
                <a:gd name="T0" fmla="*/ 1006475 w 695"/>
                <a:gd name="T1" fmla="*/ 968375 h 664"/>
                <a:gd name="T2" fmla="*/ 1047750 w 695"/>
                <a:gd name="T3" fmla="*/ 1016000 h 664"/>
                <a:gd name="T4" fmla="*/ 1090613 w 695"/>
                <a:gd name="T5" fmla="*/ 1054100 h 664"/>
                <a:gd name="T6" fmla="*/ 1095375 w 695"/>
                <a:gd name="T7" fmla="*/ 981075 h 664"/>
                <a:gd name="T8" fmla="*/ 1036638 w 695"/>
                <a:gd name="T9" fmla="*/ 933450 h 664"/>
                <a:gd name="T10" fmla="*/ 1006475 w 695"/>
                <a:gd name="T11" fmla="*/ 862013 h 664"/>
                <a:gd name="T12" fmla="*/ 957263 w 695"/>
                <a:gd name="T13" fmla="*/ 792163 h 664"/>
                <a:gd name="T14" fmla="*/ 893763 w 695"/>
                <a:gd name="T15" fmla="*/ 801688 h 664"/>
                <a:gd name="T16" fmla="*/ 850900 w 695"/>
                <a:gd name="T17" fmla="*/ 742950 h 664"/>
                <a:gd name="T18" fmla="*/ 800100 w 695"/>
                <a:gd name="T19" fmla="*/ 715963 h 664"/>
                <a:gd name="T20" fmla="*/ 835025 w 695"/>
                <a:gd name="T21" fmla="*/ 149225 h 664"/>
                <a:gd name="T22" fmla="*/ 766763 w 695"/>
                <a:gd name="T23" fmla="*/ 103188 h 664"/>
                <a:gd name="T24" fmla="*/ 714375 w 695"/>
                <a:gd name="T25" fmla="*/ 69850 h 664"/>
                <a:gd name="T26" fmla="*/ 679450 w 695"/>
                <a:gd name="T27" fmla="*/ 22225 h 664"/>
                <a:gd name="T28" fmla="*/ 588963 w 695"/>
                <a:gd name="T29" fmla="*/ 0 h 664"/>
                <a:gd name="T30" fmla="*/ 522288 w 695"/>
                <a:gd name="T31" fmla="*/ 4763 h 664"/>
                <a:gd name="T32" fmla="*/ 439738 w 695"/>
                <a:gd name="T33" fmla="*/ 30163 h 664"/>
                <a:gd name="T34" fmla="*/ 409575 w 695"/>
                <a:gd name="T35" fmla="*/ 80963 h 664"/>
                <a:gd name="T36" fmla="*/ 422275 w 695"/>
                <a:gd name="T37" fmla="*/ 150813 h 664"/>
                <a:gd name="T38" fmla="*/ 419100 w 695"/>
                <a:gd name="T39" fmla="*/ 198438 h 664"/>
                <a:gd name="T40" fmla="*/ 385763 w 695"/>
                <a:gd name="T41" fmla="*/ 153988 h 664"/>
                <a:gd name="T42" fmla="*/ 285750 w 695"/>
                <a:gd name="T43" fmla="*/ 136525 h 664"/>
                <a:gd name="T44" fmla="*/ 276225 w 695"/>
                <a:gd name="T45" fmla="*/ 219075 h 664"/>
                <a:gd name="T46" fmla="*/ 381000 w 695"/>
                <a:gd name="T47" fmla="*/ 282575 h 664"/>
                <a:gd name="T48" fmla="*/ 349250 w 695"/>
                <a:gd name="T49" fmla="*/ 333375 h 664"/>
                <a:gd name="T50" fmla="*/ 269875 w 695"/>
                <a:gd name="T51" fmla="*/ 320675 h 664"/>
                <a:gd name="T52" fmla="*/ 196850 w 695"/>
                <a:gd name="T53" fmla="*/ 342900 h 664"/>
                <a:gd name="T54" fmla="*/ 158750 w 695"/>
                <a:gd name="T55" fmla="*/ 407988 h 664"/>
                <a:gd name="T56" fmla="*/ 153988 w 695"/>
                <a:gd name="T57" fmla="*/ 466725 h 664"/>
                <a:gd name="T58" fmla="*/ 204788 w 695"/>
                <a:gd name="T59" fmla="*/ 509588 h 664"/>
                <a:gd name="T60" fmla="*/ 166688 w 695"/>
                <a:gd name="T61" fmla="*/ 579438 h 664"/>
                <a:gd name="T62" fmla="*/ 225425 w 695"/>
                <a:gd name="T63" fmla="*/ 603250 h 664"/>
                <a:gd name="T64" fmla="*/ 250825 w 695"/>
                <a:gd name="T65" fmla="*/ 635000 h 664"/>
                <a:gd name="T66" fmla="*/ 293688 w 695"/>
                <a:gd name="T67" fmla="*/ 652463 h 664"/>
                <a:gd name="T68" fmla="*/ 222250 w 695"/>
                <a:gd name="T69" fmla="*/ 708025 h 664"/>
                <a:gd name="T70" fmla="*/ 149225 w 695"/>
                <a:gd name="T71" fmla="*/ 725488 h 664"/>
                <a:gd name="T72" fmla="*/ 30163 w 695"/>
                <a:gd name="T73" fmla="*/ 738188 h 664"/>
                <a:gd name="T74" fmla="*/ 25400 w 695"/>
                <a:gd name="T75" fmla="*/ 755650 h 664"/>
                <a:gd name="T76" fmla="*/ 101600 w 695"/>
                <a:gd name="T77" fmla="*/ 774700 h 664"/>
                <a:gd name="T78" fmla="*/ 188913 w 695"/>
                <a:gd name="T79" fmla="*/ 768350 h 664"/>
                <a:gd name="T80" fmla="*/ 252413 w 695"/>
                <a:gd name="T81" fmla="*/ 750888 h 664"/>
                <a:gd name="T82" fmla="*/ 319088 w 695"/>
                <a:gd name="T83" fmla="*/ 723900 h 664"/>
                <a:gd name="T84" fmla="*/ 385763 w 695"/>
                <a:gd name="T85" fmla="*/ 700088 h 664"/>
                <a:gd name="T86" fmla="*/ 406400 w 695"/>
                <a:gd name="T87" fmla="*/ 657225 h 664"/>
                <a:gd name="T88" fmla="*/ 461963 w 695"/>
                <a:gd name="T89" fmla="*/ 625475 h 664"/>
                <a:gd name="T90" fmla="*/ 546100 w 695"/>
                <a:gd name="T91" fmla="*/ 582613 h 664"/>
                <a:gd name="T92" fmla="*/ 503238 w 695"/>
                <a:gd name="T93" fmla="*/ 627063 h 664"/>
                <a:gd name="T94" fmla="*/ 466725 w 695"/>
                <a:gd name="T95" fmla="*/ 688975 h 664"/>
                <a:gd name="T96" fmla="*/ 590550 w 695"/>
                <a:gd name="T97" fmla="*/ 665163 h 664"/>
                <a:gd name="T98" fmla="*/ 638175 w 695"/>
                <a:gd name="T99" fmla="*/ 638175 h 664"/>
                <a:gd name="T100" fmla="*/ 666750 w 695"/>
                <a:gd name="T101" fmla="*/ 669925 h 664"/>
                <a:gd name="T102" fmla="*/ 739775 w 695"/>
                <a:gd name="T103" fmla="*/ 720725 h 664"/>
                <a:gd name="T104" fmla="*/ 803275 w 695"/>
                <a:gd name="T105" fmla="*/ 754063 h 664"/>
                <a:gd name="T106" fmla="*/ 835025 w 695"/>
                <a:gd name="T107" fmla="*/ 776288 h 664"/>
                <a:gd name="T108" fmla="*/ 889000 w 695"/>
                <a:gd name="T109" fmla="*/ 849313 h 664"/>
                <a:gd name="T110" fmla="*/ 911225 w 695"/>
                <a:gd name="T111" fmla="*/ 827088 h 664"/>
                <a:gd name="T112" fmla="*/ 950913 w 695"/>
                <a:gd name="T113" fmla="*/ 847725 h 664"/>
                <a:gd name="T114" fmla="*/ 958850 w 695"/>
                <a:gd name="T115" fmla="*/ 852488 h 664"/>
                <a:gd name="T116" fmla="*/ 993775 w 695"/>
                <a:gd name="T117" fmla="*/ 922338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664"/>
                <a:gd name="T179" fmla="*/ 695 w 695"/>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664">
                  <a:moveTo>
                    <a:pt x="626" y="581"/>
                  </a:moveTo>
                  <a:lnTo>
                    <a:pt x="630" y="583"/>
                  </a:lnTo>
                  <a:lnTo>
                    <a:pt x="633" y="581"/>
                  </a:lnTo>
                  <a:lnTo>
                    <a:pt x="634" y="583"/>
                  </a:lnTo>
                  <a:lnTo>
                    <a:pt x="637" y="584"/>
                  </a:lnTo>
                  <a:lnTo>
                    <a:pt x="641" y="588"/>
                  </a:lnTo>
                  <a:lnTo>
                    <a:pt x="642" y="589"/>
                  </a:lnTo>
                  <a:lnTo>
                    <a:pt x="642" y="594"/>
                  </a:lnTo>
                  <a:lnTo>
                    <a:pt x="639" y="600"/>
                  </a:lnTo>
                  <a:lnTo>
                    <a:pt x="634" y="605"/>
                  </a:lnTo>
                  <a:lnTo>
                    <a:pt x="634" y="610"/>
                  </a:lnTo>
                  <a:lnTo>
                    <a:pt x="636" y="613"/>
                  </a:lnTo>
                  <a:lnTo>
                    <a:pt x="639" y="613"/>
                  </a:lnTo>
                  <a:lnTo>
                    <a:pt x="642" y="618"/>
                  </a:lnTo>
                  <a:lnTo>
                    <a:pt x="644" y="623"/>
                  </a:lnTo>
                  <a:lnTo>
                    <a:pt x="645" y="626"/>
                  </a:lnTo>
                  <a:lnTo>
                    <a:pt x="647" y="627"/>
                  </a:lnTo>
                  <a:lnTo>
                    <a:pt x="649" y="632"/>
                  </a:lnTo>
                  <a:lnTo>
                    <a:pt x="650" y="635"/>
                  </a:lnTo>
                  <a:lnTo>
                    <a:pt x="655" y="638"/>
                  </a:lnTo>
                  <a:lnTo>
                    <a:pt x="660" y="638"/>
                  </a:lnTo>
                  <a:lnTo>
                    <a:pt x="660" y="640"/>
                  </a:lnTo>
                  <a:lnTo>
                    <a:pt x="658" y="643"/>
                  </a:lnTo>
                  <a:lnTo>
                    <a:pt x="658" y="646"/>
                  </a:lnTo>
                  <a:lnTo>
                    <a:pt x="658" y="650"/>
                  </a:lnTo>
                  <a:lnTo>
                    <a:pt x="661" y="651"/>
                  </a:lnTo>
                  <a:lnTo>
                    <a:pt x="668" y="653"/>
                  </a:lnTo>
                  <a:lnTo>
                    <a:pt x="666" y="654"/>
                  </a:lnTo>
                  <a:lnTo>
                    <a:pt x="666" y="659"/>
                  </a:lnTo>
                  <a:lnTo>
                    <a:pt x="671" y="659"/>
                  </a:lnTo>
                  <a:lnTo>
                    <a:pt x="676" y="661"/>
                  </a:lnTo>
                  <a:lnTo>
                    <a:pt x="680" y="662"/>
                  </a:lnTo>
                  <a:lnTo>
                    <a:pt x="687" y="664"/>
                  </a:lnTo>
                  <a:lnTo>
                    <a:pt x="687" y="659"/>
                  </a:lnTo>
                  <a:lnTo>
                    <a:pt x="690" y="654"/>
                  </a:lnTo>
                  <a:lnTo>
                    <a:pt x="693" y="650"/>
                  </a:lnTo>
                  <a:lnTo>
                    <a:pt x="695" y="646"/>
                  </a:lnTo>
                  <a:lnTo>
                    <a:pt x="695" y="640"/>
                  </a:lnTo>
                  <a:lnTo>
                    <a:pt x="693" y="637"/>
                  </a:lnTo>
                  <a:lnTo>
                    <a:pt x="693" y="632"/>
                  </a:lnTo>
                  <a:lnTo>
                    <a:pt x="695" y="629"/>
                  </a:lnTo>
                  <a:lnTo>
                    <a:pt x="695" y="624"/>
                  </a:lnTo>
                  <a:lnTo>
                    <a:pt x="695" y="621"/>
                  </a:lnTo>
                  <a:lnTo>
                    <a:pt x="690" y="618"/>
                  </a:lnTo>
                  <a:lnTo>
                    <a:pt x="685" y="616"/>
                  </a:lnTo>
                  <a:lnTo>
                    <a:pt x="684" y="611"/>
                  </a:lnTo>
                  <a:lnTo>
                    <a:pt x="680" y="608"/>
                  </a:lnTo>
                  <a:lnTo>
                    <a:pt x="674" y="607"/>
                  </a:lnTo>
                  <a:lnTo>
                    <a:pt x="668" y="604"/>
                  </a:lnTo>
                  <a:lnTo>
                    <a:pt x="661" y="602"/>
                  </a:lnTo>
                  <a:lnTo>
                    <a:pt x="658" y="597"/>
                  </a:lnTo>
                  <a:lnTo>
                    <a:pt x="657" y="596"/>
                  </a:lnTo>
                  <a:lnTo>
                    <a:pt x="653" y="591"/>
                  </a:lnTo>
                  <a:lnTo>
                    <a:pt x="653" y="588"/>
                  </a:lnTo>
                  <a:lnTo>
                    <a:pt x="652" y="584"/>
                  </a:lnTo>
                  <a:lnTo>
                    <a:pt x="650" y="581"/>
                  </a:lnTo>
                  <a:lnTo>
                    <a:pt x="649" y="578"/>
                  </a:lnTo>
                  <a:lnTo>
                    <a:pt x="647" y="573"/>
                  </a:lnTo>
                  <a:lnTo>
                    <a:pt x="645" y="570"/>
                  </a:lnTo>
                  <a:lnTo>
                    <a:pt x="645" y="567"/>
                  </a:lnTo>
                  <a:lnTo>
                    <a:pt x="642" y="561"/>
                  </a:lnTo>
                  <a:lnTo>
                    <a:pt x="641" y="557"/>
                  </a:lnTo>
                  <a:lnTo>
                    <a:pt x="637" y="553"/>
                  </a:lnTo>
                  <a:lnTo>
                    <a:pt x="636" y="548"/>
                  </a:lnTo>
                  <a:lnTo>
                    <a:pt x="634" y="543"/>
                  </a:lnTo>
                  <a:lnTo>
                    <a:pt x="631" y="538"/>
                  </a:lnTo>
                  <a:lnTo>
                    <a:pt x="630" y="535"/>
                  </a:lnTo>
                  <a:lnTo>
                    <a:pt x="630" y="534"/>
                  </a:lnTo>
                  <a:lnTo>
                    <a:pt x="625" y="527"/>
                  </a:lnTo>
                  <a:lnTo>
                    <a:pt x="623" y="524"/>
                  </a:lnTo>
                  <a:lnTo>
                    <a:pt x="620" y="521"/>
                  </a:lnTo>
                  <a:lnTo>
                    <a:pt x="615" y="516"/>
                  </a:lnTo>
                  <a:lnTo>
                    <a:pt x="612" y="508"/>
                  </a:lnTo>
                  <a:lnTo>
                    <a:pt x="609" y="503"/>
                  </a:lnTo>
                  <a:lnTo>
                    <a:pt x="606" y="500"/>
                  </a:lnTo>
                  <a:lnTo>
                    <a:pt x="603" y="499"/>
                  </a:lnTo>
                  <a:lnTo>
                    <a:pt x="603" y="494"/>
                  </a:lnTo>
                  <a:lnTo>
                    <a:pt x="603" y="489"/>
                  </a:lnTo>
                  <a:lnTo>
                    <a:pt x="599" y="484"/>
                  </a:lnTo>
                  <a:lnTo>
                    <a:pt x="593" y="483"/>
                  </a:lnTo>
                  <a:lnTo>
                    <a:pt x="587" y="483"/>
                  </a:lnTo>
                  <a:lnTo>
                    <a:pt x="582" y="486"/>
                  </a:lnTo>
                  <a:lnTo>
                    <a:pt x="577" y="489"/>
                  </a:lnTo>
                  <a:lnTo>
                    <a:pt x="574" y="494"/>
                  </a:lnTo>
                  <a:lnTo>
                    <a:pt x="571" y="499"/>
                  </a:lnTo>
                  <a:lnTo>
                    <a:pt x="566" y="503"/>
                  </a:lnTo>
                  <a:lnTo>
                    <a:pt x="563" y="505"/>
                  </a:lnTo>
                  <a:lnTo>
                    <a:pt x="560" y="507"/>
                  </a:lnTo>
                  <a:lnTo>
                    <a:pt x="555" y="507"/>
                  </a:lnTo>
                  <a:lnTo>
                    <a:pt x="555" y="503"/>
                  </a:lnTo>
                  <a:lnTo>
                    <a:pt x="553" y="499"/>
                  </a:lnTo>
                  <a:lnTo>
                    <a:pt x="552" y="494"/>
                  </a:lnTo>
                  <a:lnTo>
                    <a:pt x="548" y="488"/>
                  </a:lnTo>
                  <a:lnTo>
                    <a:pt x="544" y="484"/>
                  </a:lnTo>
                  <a:lnTo>
                    <a:pt x="539" y="480"/>
                  </a:lnTo>
                  <a:lnTo>
                    <a:pt x="537" y="475"/>
                  </a:lnTo>
                  <a:lnTo>
                    <a:pt x="536" y="470"/>
                  </a:lnTo>
                  <a:lnTo>
                    <a:pt x="536" y="468"/>
                  </a:lnTo>
                  <a:lnTo>
                    <a:pt x="533" y="467"/>
                  </a:lnTo>
                  <a:lnTo>
                    <a:pt x="529" y="465"/>
                  </a:lnTo>
                  <a:lnTo>
                    <a:pt x="529" y="459"/>
                  </a:lnTo>
                  <a:lnTo>
                    <a:pt x="531" y="456"/>
                  </a:lnTo>
                  <a:lnTo>
                    <a:pt x="528" y="453"/>
                  </a:lnTo>
                  <a:lnTo>
                    <a:pt x="525" y="453"/>
                  </a:lnTo>
                  <a:lnTo>
                    <a:pt x="520" y="454"/>
                  </a:lnTo>
                  <a:lnTo>
                    <a:pt x="515" y="457"/>
                  </a:lnTo>
                  <a:lnTo>
                    <a:pt x="512" y="456"/>
                  </a:lnTo>
                  <a:lnTo>
                    <a:pt x="510" y="454"/>
                  </a:lnTo>
                  <a:lnTo>
                    <a:pt x="504" y="451"/>
                  </a:lnTo>
                  <a:lnTo>
                    <a:pt x="498" y="449"/>
                  </a:lnTo>
                  <a:lnTo>
                    <a:pt x="496" y="448"/>
                  </a:lnTo>
                  <a:lnTo>
                    <a:pt x="566" y="124"/>
                  </a:lnTo>
                  <a:lnTo>
                    <a:pt x="561" y="117"/>
                  </a:lnTo>
                  <a:lnTo>
                    <a:pt x="555" y="111"/>
                  </a:lnTo>
                  <a:lnTo>
                    <a:pt x="550" y="103"/>
                  </a:lnTo>
                  <a:lnTo>
                    <a:pt x="544" y="100"/>
                  </a:lnTo>
                  <a:lnTo>
                    <a:pt x="541" y="98"/>
                  </a:lnTo>
                  <a:lnTo>
                    <a:pt x="537" y="97"/>
                  </a:lnTo>
                  <a:lnTo>
                    <a:pt x="531" y="95"/>
                  </a:lnTo>
                  <a:lnTo>
                    <a:pt x="526" y="94"/>
                  </a:lnTo>
                  <a:lnTo>
                    <a:pt x="520" y="92"/>
                  </a:lnTo>
                  <a:lnTo>
                    <a:pt x="515" y="90"/>
                  </a:lnTo>
                  <a:lnTo>
                    <a:pt x="512" y="90"/>
                  </a:lnTo>
                  <a:lnTo>
                    <a:pt x="510" y="90"/>
                  </a:lnTo>
                  <a:lnTo>
                    <a:pt x="510" y="89"/>
                  </a:lnTo>
                  <a:lnTo>
                    <a:pt x="504" y="84"/>
                  </a:lnTo>
                  <a:lnTo>
                    <a:pt x="499" y="79"/>
                  </a:lnTo>
                  <a:lnTo>
                    <a:pt x="493" y="76"/>
                  </a:lnTo>
                  <a:lnTo>
                    <a:pt x="487" y="71"/>
                  </a:lnTo>
                  <a:lnTo>
                    <a:pt x="485" y="68"/>
                  </a:lnTo>
                  <a:lnTo>
                    <a:pt x="483" y="65"/>
                  </a:lnTo>
                  <a:lnTo>
                    <a:pt x="482" y="62"/>
                  </a:lnTo>
                  <a:lnTo>
                    <a:pt x="480" y="59"/>
                  </a:lnTo>
                  <a:lnTo>
                    <a:pt x="475" y="59"/>
                  </a:lnTo>
                  <a:lnTo>
                    <a:pt x="471" y="59"/>
                  </a:lnTo>
                  <a:lnTo>
                    <a:pt x="466" y="60"/>
                  </a:lnTo>
                  <a:lnTo>
                    <a:pt x="461" y="60"/>
                  </a:lnTo>
                  <a:lnTo>
                    <a:pt x="456" y="57"/>
                  </a:lnTo>
                  <a:lnTo>
                    <a:pt x="455" y="54"/>
                  </a:lnTo>
                  <a:lnTo>
                    <a:pt x="450" y="49"/>
                  </a:lnTo>
                  <a:lnTo>
                    <a:pt x="447" y="49"/>
                  </a:lnTo>
                  <a:lnTo>
                    <a:pt x="450" y="44"/>
                  </a:lnTo>
                  <a:lnTo>
                    <a:pt x="450" y="40"/>
                  </a:lnTo>
                  <a:lnTo>
                    <a:pt x="445" y="33"/>
                  </a:lnTo>
                  <a:lnTo>
                    <a:pt x="439" y="32"/>
                  </a:lnTo>
                  <a:lnTo>
                    <a:pt x="434" y="30"/>
                  </a:lnTo>
                  <a:lnTo>
                    <a:pt x="429" y="28"/>
                  </a:lnTo>
                  <a:lnTo>
                    <a:pt x="426" y="28"/>
                  </a:lnTo>
                  <a:lnTo>
                    <a:pt x="425" y="28"/>
                  </a:lnTo>
                  <a:lnTo>
                    <a:pt x="426" y="25"/>
                  </a:lnTo>
                  <a:lnTo>
                    <a:pt x="428" y="22"/>
                  </a:lnTo>
                  <a:lnTo>
                    <a:pt x="428" y="17"/>
                  </a:lnTo>
                  <a:lnTo>
                    <a:pt x="428" y="14"/>
                  </a:lnTo>
                  <a:lnTo>
                    <a:pt x="423" y="9"/>
                  </a:lnTo>
                  <a:lnTo>
                    <a:pt x="418" y="3"/>
                  </a:lnTo>
                  <a:lnTo>
                    <a:pt x="412" y="0"/>
                  </a:lnTo>
                  <a:lnTo>
                    <a:pt x="407" y="1"/>
                  </a:lnTo>
                  <a:lnTo>
                    <a:pt x="402" y="3"/>
                  </a:lnTo>
                  <a:lnTo>
                    <a:pt x="396" y="6"/>
                  </a:lnTo>
                  <a:lnTo>
                    <a:pt x="391" y="9"/>
                  </a:lnTo>
                  <a:lnTo>
                    <a:pt x="385" y="9"/>
                  </a:lnTo>
                  <a:lnTo>
                    <a:pt x="380" y="6"/>
                  </a:lnTo>
                  <a:lnTo>
                    <a:pt x="375" y="3"/>
                  </a:lnTo>
                  <a:lnTo>
                    <a:pt x="371" y="0"/>
                  </a:lnTo>
                  <a:lnTo>
                    <a:pt x="364" y="0"/>
                  </a:lnTo>
                  <a:lnTo>
                    <a:pt x="359" y="1"/>
                  </a:lnTo>
                  <a:lnTo>
                    <a:pt x="358" y="3"/>
                  </a:lnTo>
                  <a:lnTo>
                    <a:pt x="355" y="3"/>
                  </a:lnTo>
                  <a:lnTo>
                    <a:pt x="350" y="5"/>
                  </a:lnTo>
                  <a:lnTo>
                    <a:pt x="347" y="5"/>
                  </a:lnTo>
                  <a:lnTo>
                    <a:pt x="344" y="3"/>
                  </a:lnTo>
                  <a:lnTo>
                    <a:pt x="339" y="3"/>
                  </a:lnTo>
                  <a:lnTo>
                    <a:pt x="337" y="3"/>
                  </a:lnTo>
                  <a:lnTo>
                    <a:pt x="332" y="3"/>
                  </a:lnTo>
                  <a:lnTo>
                    <a:pt x="329" y="3"/>
                  </a:lnTo>
                  <a:lnTo>
                    <a:pt x="324" y="3"/>
                  </a:lnTo>
                  <a:lnTo>
                    <a:pt x="321" y="6"/>
                  </a:lnTo>
                  <a:lnTo>
                    <a:pt x="315" y="9"/>
                  </a:lnTo>
                  <a:lnTo>
                    <a:pt x="312" y="13"/>
                  </a:lnTo>
                  <a:lnTo>
                    <a:pt x="309" y="16"/>
                  </a:lnTo>
                  <a:lnTo>
                    <a:pt x="302" y="20"/>
                  </a:lnTo>
                  <a:lnTo>
                    <a:pt x="296" y="22"/>
                  </a:lnTo>
                  <a:lnTo>
                    <a:pt x="291" y="22"/>
                  </a:lnTo>
                  <a:lnTo>
                    <a:pt x="286" y="22"/>
                  </a:lnTo>
                  <a:lnTo>
                    <a:pt x="282" y="20"/>
                  </a:lnTo>
                  <a:lnTo>
                    <a:pt x="277" y="19"/>
                  </a:lnTo>
                  <a:lnTo>
                    <a:pt x="274" y="16"/>
                  </a:lnTo>
                  <a:lnTo>
                    <a:pt x="269" y="14"/>
                  </a:lnTo>
                  <a:lnTo>
                    <a:pt x="264" y="11"/>
                  </a:lnTo>
                  <a:lnTo>
                    <a:pt x="259" y="16"/>
                  </a:lnTo>
                  <a:lnTo>
                    <a:pt x="256" y="19"/>
                  </a:lnTo>
                  <a:lnTo>
                    <a:pt x="253" y="24"/>
                  </a:lnTo>
                  <a:lnTo>
                    <a:pt x="251" y="28"/>
                  </a:lnTo>
                  <a:lnTo>
                    <a:pt x="251" y="32"/>
                  </a:lnTo>
                  <a:lnTo>
                    <a:pt x="251" y="36"/>
                  </a:lnTo>
                  <a:lnTo>
                    <a:pt x="255" y="43"/>
                  </a:lnTo>
                  <a:lnTo>
                    <a:pt x="258" y="51"/>
                  </a:lnTo>
                  <a:lnTo>
                    <a:pt x="259" y="57"/>
                  </a:lnTo>
                  <a:lnTo>
                    <a:pt x="259" y="62"/>
                  </a:lnTo>
                  <a:lnTo>
                    <a:pt x="259" y="68"/>
                  </a:lnTo>
                  <a:lnTo>
                    <a:pt x="258" y="73"/>
                  </a:lnTo>
                  <a:lnTo>
                    <a:pt x="255" y="76"/>
                  </a:lnTo>
                  <a:lnTo>
                    <a:pt x="251" y="79"/>
                  </a:lnTo>
                  <a:lnTo>
                    <a:pt x="250" y="82"/>
                  </a:lnTo>
                  <a:lnTo>
                    <a:pt x="250" y="87"/>
                  </a:lnTo>
                  <a:lnTo>
                    <a:pt x="255" y="90"/>
                  </a:lnTo>
                  <a:lnTo>
                    <a:pt x="261" y="94"/>
                  </a:lnTo>
                  <a:lnTo>
                    <a:pt x="266" y="95"/>
                  </a:lnTo>
                  <a:lnTo>
                    <a:pt x="270" y="100"/>
                  </a:lnTo>
                  <a:lnTo>
                    <a:pt x="270" y="103"/>
                  </a:lnTo>
                  <a:lnTo>
                    <a:pt x="269" y="105"/>
                  </a:lnTo>
                  <a:lnTo>
                    <a:pt x="267" y="106"/>
                  </a:lnTo>
                  <a:lnTo>
                    <a:pt x="264" y="108"/>
                  </a:lnTo>
                  <a:lnTo>
                    <a:pt x="264" y="109"/>
                  </a:lnTo>
                  <a:lnTo>
                    <a:pt x="264" y="113"/>
                  </a:lnTo>
                  <a:lnTo>
                    <a:pt x="264" y="116"/>
                  </a:lnTo>
                  <a:lnTo>
                    <a:pt x="266" y="119"/>
                  </a:lnTo>
                  <a:lnTo>
                    <a:pt x="264" y="122"/>
                  </a:lnTo>
                  <a:lnTo>
                    <a:pt x="264" y="125"/>
                  </a:lnTo>
                  <a:lnTo>
                    <a:pt x="259" y="128"/>
                  </a:lnTo>
                  <a:lnTo>
                    <a:pt x="256" y="130"/>
                  </a:lnTo>
                  <a:lnTo>
                    <a:pt x="240" y="119"/>
                  </a:lnTo>
                  <a:lnTo>
                    <a:pt x="237" y="116"/>
                  </a:lnTo>
                  <a:lnTo>
                    <a:pt x="237" y="113"/>
                  </a:lnTo>
                  <a:lnTo>
                    <a:pt x="237" y="108"/>
                  </a:lnTo>
                  <a:lnTo>
                    <a:pt x="237" y="105"/>
                  </a:lnTo>
                  <a:lnTo>
                    <a:pt x="239" y="103"/>
                  </a:lnTo>
                  <a:lnTo>
                    <a:pt x="242" y="101"/>
                  </a:lnTo>
                  <a:lnTo>
                    <a:pt x="243" y="98"/>
                  </a:lnTo>
                  <a:lnTo>
                    <a:pt x="243" y="97"/>
                  </a:lnTo>
                  <a:lnTo>
                    <a:pt x="239" y="92"/>
                  </a:lnTo>
                  <a:lnTo>
                    <a:pt x="232" y="90"/>
                  </a:lnTo>
                  <a:lnTo>
                    <a:pt x="224" y="89"/>
                  </a:lnTo>
                  <a:lnTo>
                    <a:pt x="220" y="89"/>
                  </a:lnTo>
                  <a:lnTo>
                    <a:pt x="215" y="87"/>
                  </a:lnTo>
                  <a:lnTo>
                    <a:pt x="208" y="87"/>
                  </a:lnTo>
                  <a:lnTo>
                    <a:pt x="202" y="87"/>
                  </a:lnTo>
                  <a:lnTo>
                    <a:pt x="197" y="87"/>
                  </a:lnTo>
                  <a:lnTo>
                    <a:pt x="191" y="86"/>
                  </a:lnTo>
                  <a:lnTo>
                    <a:pt x="185" y="86"/>
                  </a:lnTo>
                  <a:lnTo>
                    <a:pt x="180" y="86"/>
                  </a:lnTo>
                  <a:lnTo>
                    <a:pt x="174" y="86"/>
                  </a:lnTo>
                  <a:lnTo>
                    <a:pt x="174" y="90"/>
                  </a:lnTo>
                  <a:lnTo>
                    <a:pt x="175" y="97"/>
                  </a:lnTo>
                  <a:lnTo>
                    <a:pt x="177" y="103"/>
                  </a:lnTo>
                  <a:lnTo>
                    <a:pt x="177" y="108"/>
                  </a:lnTo>
                  <a:lnTo>
                    <a:pt x="175" y="116"/>
                  </a:lnTo>
                  <a:lnTo>
                    <a:pt x="172" y="124"/>
                  </a:lnTo>
                  <a:lnTo>
                    <a:pt x="170" y="127"/>
                  </a:lnTo>
                  <a:lnTo>
                    <a:pt x="170" y="130"/>
                  </a:lnTo>
                  <a:lnTo>
                    <a:pt x="170" y="133"/>
                  </a:lnTo>
                  <a:lnTo>
                    <a:pt x="174" y="138"/>
                  </a:lnTo>
                  <a:lnTo>
                    <a:pt x="177" y="148"/>
                  </a:lnTo>
                  <a:lnTo>
                    <a:pt x="210" y="168"/>
                  </a:lnTo>
                  <a:lnTo>
                    <a:pt x="212" y="171"/>
                  </a:lnTo>
                  <a:lnTo>
                    <a:pt x="213" y="175"/>
                  </a:lnTo>
                  <a:lnTo>
                    <a:pt x="215" y="176"/>
                  </a:lnTo>
                  <a:lnTo>
                    <a:pt x="218" y="178"/>
                  </a:lnTo>
                  <a:lnTo>
                    <a:pt x="224" y="176"/>
                  </a:lnTo>
                  <a:lnTo>
                    <a:pt x="229" y="175"/>
                  </a:lnTo>
                  <a:lnTo>
                    <a:pt x="234" y="173"/>
                  </a:lnTo>
                  <a:lnTo>
                    <a:pt x="240" y="173"/>
                  </a:lnTo>
                  <a:lnTo>
                    <a:pt x="240" y="178"/>
                  </a:lnTo>
                  <a:lnTo>
                    <a:pt x="239" y="181"/>
                  </a:lnTo>
                  <a:lnTo>
                    <a:pt x="234" y="183"/>
                  </a:lnTo>
                  <a:lnTo>
                    <a:pt x="231" y="184"/>
                  </a:lnTo>
                  <a:lnTo>
                    <a:pt x="228" y="184"/>
                  </a:lnTo>
                  <a:lnTo>
                    <a:pt x="226" y="187"/>
                  </a:lnTo>
                  <a:lnTo>
                    <a:pt x="224" y="194"/>
                  </a:lnTo>
                  <a:lnTo>
                    <a:pt x="224" y="198"/>
                  </a:lnTo>
                  <a:lnTo>
                    <a:pt x="224" y="202"/>
                  </a:lnTo>
                  <a:lnTo>
                    <a:pt x="224" y="205"/>
                  </a:lnTo>
                  <a:lnTo>
                    <a:pt x="221" y="206"/>
                  </a:lnTo>
                  <a:lnTo>
                    <a:pt x="220" y="210"/>
                  </a:lnTo>
                  <a:lnTo>
                    <a:pt x="215" y="210"/>
                  </a:lnTo>
                  <a:lnTo>
                    <a:pt x="210" y="210"/>
                  </a:lnTo>
                  <a:lnTo>
                    <a:pt x="207" y="208"/>
                  </a:lnTo>
                  <a:lnTo>
                    <a:pt x="204" y="208"/>
                  </a:lnTo>
                  <a:lnTo>
                    <a:pt x="196" y="205"/>
                  </a:lnTo>
                  <a:lnTo>
                    <a:pt x="189" y="203"/>
                  </a:lnTo>
                  <a:lnTo>
                    <a:pt x="185" y="205"/>
                  </a:lnTo>
                  <a:lnTo>
                    <a:pt x="180" y="206"/>
                  </a:lnTo>
                  <a:lnTo>
                    <a:pt x="177" y="208"/>
                  </a:lnTo>
                  <a:lnTo>
                    <a:pt x="174" y="206"/>
                  </a:lnTo>
                  <a:lnTo>
                    <a:pt x="170" y="202"/>
                  </a:lnTo>
                  <a:lnTo>
                    <a:pt x="169" y="198"/>
                  </a:lnTo>
                  <a:lnTo>
                    <a:pt x="166" y="195"/>
                  </a:lnTo>
                  <a:lnTo>
                    <a:pt x="164" y="195"/>
                  </a:lnTo>
                  <a:lnTo>
                    <a:pt x="159" y="195"/>
                  </a:lnTo>
                  <a:lnTo>
                    <a:pt x="156" y="198"/>
                  </a:lnTo>
                  <a:lnTo>
                    <a:pt x="153" y="200"/>
                  </a:lnTo>
                  <a:lnTo>
                    <a:pt x="150" y="203"/>
                  </a:lnTo>
                  <a:lnTo>
                    <a:pt x="145" y="205"/>
                  </a:lnTo>
                  <a:lnTo>
                    <a:pt x="139" y="208"/>
                  </a:lnTo>
                  <a:lnTo>
                    <a:pt x="131" y="211"/>
                  </a:lnTo>
                  <a:lnTo>
                    <a:pt x="124" y="216"/>
                  </a:lnTo>
                  <a:lnTo>
                    <a:pt x="119" y="216"/>
                  </a:lnTo>
                  <a:lnTo>
                    <a:pt x="115" y="217"/>
                  </a:lnTo>
                  <a:lnTo>
                    <a:pt x="112" y="217"/>
                  </a:lnTo>
                  <a:lnTo>
                    <a:pt x="108" y="219"/>
                  </a:lnTo>
                  <a:lnTo>
                    <a:pt x="104" y="222"/>
                  </a:lnTo>
                  <a:lnTo>
                    <a:pt x="100" y="229"/>
                  </a:lnTo>
                  <a:lnTo>
                    <a:pt x="100" y="233"/>
                  </a:lnTo>
                  <a:lnTo>
                    <a:pt x="102" y="240"/>
                  </a:lnTo>
                  <a:lnTo>
                    <a:pt x="102" y="246"/>
                  </a:lnTo>
                  <a:lnTo>
                    <a:pt x="102" y="252"/>
                  </a:lnTo>
                  <a:lnTo>
                    <a:pt x="100" y="257"/>
                  </a:lnTo>
                  <a:lnTo>
                    <a:pt x="97" y="262"/>
                  </a:lnTo>
                  <a:lnTo>
                    <a:pt x="94" y="264"/>
                  </a:lnTo>
                  <a:lnTo>
                    <a:pt x="91" y="264"/>
                  </a:lnTo>
                  <a:lnTo>
                    <a:pt x="89" y="265"/>
                  </a:lnTo>
                  <a:lnTo>
                    <a:pt x="89" y="268"/>
                  </a:lnTo>
                  <a:lnTo>
                    <a:pt x="89" y="273"/>
                  </a:lnTo>
                  <a:lnTo>
                    <a:pt x="91" y="278"/>
                  </a:lnTo>
                  <a:lnTo>
                    <a:pt x="92" y="283"/>
                  </a:lnTo>
                  <a:lnTo>
                    <a:pt x="94" y="287"/>
                  </a:lnTo>
                  <a:lnTo>
                    <a:pt x="96" y="291"/>
                  </a:lnTo>
                  <a:lnTo>
                    <a:pt x="97" y="294"/>
                  </a:lnTo>
                  <a:lnTo>
                    <a:pt x="94" y="297"/>
                  </a:lnTo>
                  <a:lnTo>
                    <a:pt x="96" y="302"/>
                  </a:lnTo>
                  <a:lnTo>
                    <a:pt x="99" y="305"/>
                  </a:lnTo>
                  <a:lnTo>
                    <a:pt x="102" y="308"/>
                  </a:lnTo>
                  <a:lnTo>
                    <a:pt x="107" y="308"/>
                  </a:lnTo>
                  <a:lnTo>
                    <a:pt x="112" y="308"/>
                  </a:lnTo>
                  <a:lnTo>
                    <a:pt x="116" y="308"/>
                  </a:lnTo>
                  <a:lnTo>
                    <a:pt x="121" y="310"/>
                  </a:lnTo>
                  <a:lnTo>
                    <a:pt x="124" y="313"/>
                  </a:lnTo>
                  <a:lnTo>
                    <a:pt x="129" y="316"/>
                  </a:lnTo>
                  <a:lnTo>
                    <a:pt x="129" y="321"/>
                  </a:lnTo>
                  <a:lnTo>
                    <a:pt x="131" y="327"/>
                  </a:lnTo>
                  <a:lnTo>
                    <a:pt x="129" y="333"/>
                  </a:lnTo>
                  <a:lnTo>
                    <a:pt x="124" y="337"/>
                  </a:lnTo>
                  <a:lnTo>
                    <a:pt x="119" y="338"/>
                  </a:lnTo>
                  <a:lnTo>
                    <a:pt x="116" y="343"/>
                  </a:lnTo>
                  <a:lnTo>
                    <a:pt x="115" y="346"/>
                  </a:lnTo>
                  <a:lnTo>
                    <a:pt x="113" y="349"/>
                  </a:lnTo>
                  <a:lnTo>
                    <a:pt x="112" y="354"/>
                  </a:lnTo>
                  <a:lnTo>
                    <a:pt x="110" y="359"/>
                  </a:lnTo>
                  <a:lnTo>
                    <a:pt x="108" y="362"/>
                  </a:lnTo>
                  <a:lnTo>
                    <a:pt x="105" y="365"/>
                  </a:lnTo>
                  <a:lnTo>
                    <a:pt x="110" y="367"/>
                  </a:lnTo>
                  <a:lnTo>
                    <a:pt x="113" y="368"/>
                  </a:lnTo>
                  <a:lnTo>
                    <a:pt x="116" y="370"/>
                  </a:lnTo>
                  <a:lnTo>
                    <a:pt x="119" y="376"/>
                  </a:lnTo>
                  <a:lnTo>
                    <a:pt x="126" y="372"/>
                  </a:lnTo>
                  <a:lnTo>
                    <a:pt x="131" y="370"/>
                  </a:lnTo>
                  <a:lnTo>
                    <a:pt x="134" y="368"/>
                  </a:lnTo>
                  <a:lnTo>
                    <a:pt x="139" y="367"/>
                  </a:lnTo>
                  <a:lnTo>
                    <a:pt x="139" y="372"/>
                  </a:lnTo>
                  <a:lnTo>
                    <a:pt x="140" y="376"/>
                  </a:lnTo>
                  <a:lnTo>
                    <a:pt x="142" y="380"/>
                  </a:lnTo>
                  <a:lnTo>
                    <a:pt x="145" y="381"/>
                  </a:lnTo>
                  <a:lnTo>
                    <a:pt x="148" y="383"/>
                  </a:lnTo>
                  <a:lnTo>
                    <a:pt x="151" y="386"/>
                  </a:lnTo>
                  <a:lnTo>
                    <a:pt x="151" y="389"/>
                  </a:lnTo>
                  <a:lnTo>
                    <a:pt x="151" y="394"/>
                  </a:lnTo>
                  <a:lnTo>
                    <a:pt x="151" y="397"/>
                  </a:lnTo>
                  <a:lnTo>
                    <a:pt x="153" y="400"/>
                  </a:lnTo>
                  <a:lnTo>
                    <a:pt x="153" y="402"/>
                  </a:lnTo>
                  <a:lnTo>
                    <a:pt x="154" y="405"/>
                  </a:lnTo>
                  <a:lnTo>
                    <a:pt x="156" y="403"/>
                  </a:lnTo>
                  <a:lnTo>
                    <a:pt x="158" y="400"/>
                  </a:lnTo>
                  <a:lnTo>
                    <a:pt x="158" y="399"/>
                  </a:lnTo>
                  <a:lnTo>
                    <a:pt x="158" y="395"/>
                  </a:lnTo>
                  <a:lnTo>
                    <a:pt x="162" y="392"/>
                  </a:lnTo>
                  <a:lnTo>
                    <a:pt x="167" y="395"/>
                  </a:lnTo>
                  <a:lnTo>
                    <a:pt x="170" y="400"/>
                  </a:lnTo>
                  <a:lnTo>
                    <a:pt x="175" y="403"/>
                  </a:lnTo>
                  <a:lnTo>
                    <a:pt x="180" y="403"/>
                  </a:lnTo>
                  <a:lnTo>
                    <a:pt x="185" y="405"/>
                  </a:lnTo>
                  <a:lnTo>
                    <a:pt x="191" y="407"/>
                  </a:lnTo>
                  <a:lnTo>
                    <a:pt x="188" y="408"/>
                  </a:lnTo>
                  <a:lnTo>
                    <a:pt x="185" y="411"/>
                  </a:lnTo>
                  <a:lnTo>
                    <a:pt x="180" y="413"/>
                  </a:lnTo>
                  <a:lnTo>
                    <a:pt x="177" y="416"/>
                  </a:lnTo>
                  <a:lnTo>
                    <a:pt x="170" y="422"/>
                  </a:lnTo>
                  <a:lnTo>
                    <a:pt x="167" y="429"/>
                  </a:lnTo>
                  <a:lnTo>
                    <a:pt x="164" y="432"/>
                  </a:lnTo>
                  <a:lnTo>
                    <a:pt x="162" y="435"/>
                  </a:lnTo>
                  <a:lnTo>
                    <a:pt x="159" y="437"/>
                  </a:lnTo>
                  <a:lnTo>
                    <a:pt x="156" y="440"/>
                  </a:lnTo>
                  <a:lnTo>
                    <a:pt x="150" y="441"/>
                  </a:lnTo>
                  <a:lnTo>
                    <a:pt x="145" y="445"/>
                  </a:lnTo>
                  <a:lnTo>
                    <a:pt x="140" y="446"/>
                  </a:lnTo>
                  <a:lnTo>
                    <a:pt x="137" y="448"/>
                  </a:lnTo>
                  <a:lnTo>
                    <a:pt x="132" y="451"/>
                  </a:lnTo>
                  <a:lnTo>
                    <a:pt x="129" y="453"/>
                  </a:lnTo>
                  <a:lnTo>
                    <a:pt x="127" y="453"/>
                  </a:lnTo>
                  <a:lnTo>
                    <a:pt x="123" y="453"/>
                  </a:lnTo>
                  <a:lnTo>
                    <a:pt x="118" y="453"/>
                  </a:lnTo>
                  <a:lnTo>
                    <a:pt x="112" y="454"/>
                  </a:lnTo>
                  <a:lnTo>
                    <a:pt x="105" y="456"/>
                  </a:lnTo>
                  <a:lnTo>
                    <a:pt x="100" y="457"/>
                  </a:lnTo>
                  <a:lnTo>
                    <a:pt x="96" y="457"/>
                  </a:lnTo>
                  <a:lnTo>
                    <a:pt x="94" y="457"/>
                  </a:lnTo>
                  <a:lnTo>
                    <a:pt x="65" y="472"/>
                  </a:lnTo>
                  <a:lnTo>
                    <a:pt x="65" y="467"/>
                  </a:lnTo>
                  <a:lnTo>
                    <a:pt x="65" y="462"/>
                  </a:lnTo>
                  <a:lnTo>
                    <a:pt x="61" y="457"/>
                  </a:lnTo>
                  <a:lnTo>
                    <a:pt x="58" y="457"/>
                  </a:lnTo>
                  <a:lnTo>
                    <a:pt x="51" y="456"/>
                  </a:lnTo>
                  <a:lnTo>
                    <a:pt x="45" y="457"/>
                  </a:lnTo>
                  <a:lnTo>
                    <a:pt x="37" y="461"/>
                  </a:lnTo>
                  <a:lnTo>
                    <a:pt x="31" y="462"/>
                  </a:lnTo>
                  <a:lnTo>
                    <a:pt x="24" y="464"/>
                  </a:lnTo>
                  <a:lnTo>
                    <a:pt x="19" y="465"/>
                  </a:lnTo>
                  <a:lnTo>
                    <a:pt x="15" y="465"/>
                  </a:lnTo>
                  <a:lnTo>
                    <a:pt x="10" y="465"/>
                  </a:lnTo>
                  <a:lnTo>
                    <a:pt x="5" y="465"/>
                  </a:lnTo>
                  <a:lnTo>
                    <a:pt x="0" y="464"/>
                  </a:lnTo>
                  <a:lnTo>
                    <a:pt x="0" y="468"/>
                  </a:lnTo>
                  <a:lnTo>
                    <a:pt x="2" y="472"/>
                  </a:lnTo>
                  <a:lnTo>
                    <a:pt x="3" y="473"/>
                  </a:lnTo>
                  <a:lnTo>
                    <a:pt x="7" y="473"/>
                  </a:lnTo>
                  <a:lnTo>
                    <a:pt x="10" y="473"/>
                  </a:lnTo>
                  <a:lnTo>
                    <a:pt x="13" y="475"/>
                  </a:lnTo>
                  <a:lnTo>
                    <a:pt x="16" y="476"/>
                  </a:lnTo>
                  <a:lnTo>
                    <a:pt x="21" y="478"/>
                  </a:lnTo>
                  <a:lnTo>
                    <a:pt x="24" y="481"/>
                  </a:lnTo>
                  <a:lnTo>
                    <a:pt x="29" y="483"/>
                  </a:lnTo>
                  <a:lnTo>
                    <a:pt x="32" y="481"/>
                  </a:lnTo>
                  <a:lnTo>
                    <a:pt x="37" y="480"/>
                  </a:lnTo>
                  <a:lnTo>
                    <a:pt x="42" y="478"/>
                  </a:lnTo>
                  <a:lnTo>
                    <a:pt x="46" y="478"/>
                  </a:lnTo>
                  <a:lnTo>
                    <a:pt x="51" y="478"/>
                  </a:lnTo>
                  <a:lnTo>
                    <a:pt x="56" y="478"/>
                  </a:lnTo>
                  <a:lnTo>
                    <a:pt x="59" y="481"/>
                  </a:lnTo>
                  <a:lnTo>
                    <a:pt x="64" y="488"/>
                  </a:lnTo>
                  <a:lnTo>
                    <a:pt x="69" y="488"/>
                  </a:lnTo>
                  <a:lnTo>
                    <a:pt x="72" y="488"/>
                  </a:lnTo>
                  <a:lnTo>
                    <a:pt x="75" y="484"/>
                  </a:lnTo>
                  <a:lnTo>
                    <a:pt x="80" y="483"/>
                  </a:lnTo>
                  <a:lnTo>
                    <a:pt x="83" y="483"/>
                  </a:lnTo>
                  <a:lnTo>
                    <a:pt x="88" y="483"/>
                  </a:lnTo>
                  <a:lnTo>
                    <a:pt x="92" y="483"/>
                  </a:lnTo>
                  <a:lnTo>
                    <a:pt x="100" y="483"/>
                  </a:lnTo>
                  <a:lnTo>
                    <a:pt x="107" y="483"/>
                  </a:lnTo>
                  <a:lnTo>
                    <a:pt x="115" y="484"/>
                  </a:lnTo>
                  <a:lnTo>
                    <a:pt x="119" y="484"/>
                  </a:lnTo>
                  <a:lnTo>
                    <a:pt x="127" y="484"/>
                  </a:lnTo>
                  <a:lnTo>
                    <a:pt x="127" y="483"/>
                  </a:lnTo>
                  <a:lnTo>
                    <a:pt x="127" y="481"/>
                  </a:lnTo>
                  <a:lnTo>
                    <a:pt x="127" y="480"/>
                  </a:lnTo>
                  <a:lnTo>
                    <a:pt x="126" y="478"/>
                  </a:lnTo>
                  <a:lnTo>
                    <a:pt x="134" y="473"/>
                  </a:lnTo>
                  <a:lnTo>
                    <a:pt x="140" y="473"/>
                  </a:lnTo>
                  <a:lnTo>
                    <a:pt x="145" y="473"/>
                  </a:lnTo>
                  <a:lnTo>
                    <a:pt x="150" y="473"/>
                  </a:lnTo>
                  <a:lnTo>
                    <a:pt x="154" y="475"/>
                  </a:lnTo>
                  <a:lnTo>
                    <a:pt x="159" y="473"/>
                  </a:lnTo>
                  <a:lnTo>
                    <a:pt x="164" y="473"/>
                  </a:lnTo>
                  <a:lnTo>
                    <a:pt x="169" y="473"/>
                  </a:lnTo>
                  <a:lnTo>
                    <a:pt x="175" y="472"/>
                  </a:lnTo>
                  <a:lnTo>
                    <a:pt x="177" y="470"/>
                  </a:lnTo>
                  <a:lnTo>
                    <a:pt x="178" y="468"/>
                  </a:lnTo>
                  <a:lnTo>
                    <a:pt x="178" y="465"/>
                  </a:lnTo>
                  <a:lnTo>
                    <a:pt x="181" y="464"/>
                  </a:lnTo>
                  <a:lnTo>
                    <a:pt x="185" y="462"/>
                  </a:lnTo>
                  <a:lnTo>
                    <a:pt x="189" y="459"/>
                  </a:lnTo>
                  <a:lnTo>
                    <a:pt x="194" y="457"/>
                  </a:lnTo>
                  <a:lnTo>
                    <a:pt x="201" y="456"/>
                  </a:lnTo>
                  <a:lnTo>
                    <a:pt x="205" y="454"/>
                  </a:lnTo>
                  <a:lnTo>
                    <a:pt x="210" y="453"/>
                  </a:lnTo>
                  <a:lnTo>
                    <a:pt x="215" y="451"/>
                  </a:lnTo>
                  <a:lnTo>
                    <a:pt x="220" y="451"/>
                  </a:lnTo>
                  <a:lnTo>
                    <a:pt x="221" y="451"/>
                  </a:lnTo>
                  <a:lnTo>
                    <a:pt x="226" y="453"/>
                  </a:lnTo>
                  <a:lnTo>
                    <a:pt x="229" y="453"/>
                  </a:lnTo>
                  <a:lnTo>
                    <a:pt x="234" y="453"/>
                  </a:lnTo>
                  <a:lnTo>
                    <a:pt x="237" y="449"/>
                  </a:lnTo>
                  <a:lnTo>
                    <a:pt x="240" y="446"/>
                  </a:lnTo>
                  <a:lnTo>
                    <a:pt x="243" y="441"/>
                  </a:lnTo>
                  <a:lnTo>
                    <a:pt x="247" y="440"/>
                  </a:lnTo>
                  <a:lnTo>
                    <a:pt x="250" y="438"/>
                  </a:lnTo>
                  <a:lnTo>
                    <a:pt x="253" y="441"/>
                  </a:lnTo>
                  <a:lnTo>
                    <a:pt x="262" y="437"/>
                  </a:lnTo>
                  <a:lnTo>
                    <a:pt x="261" y="434"/>
                  </a:lnTo>
                  <a:lnTo>
                    <a:pt x="259" y="430"/>
                  </a:lnTo>
                  <a:lnTo>
                    <a:pt x="259" y="429"/>
                  </a:lnTo>
                  <a:lnTo>
                    <a:pt x="255" y="424"/>
                  </a:lnTo>
                  <a:lnTo>
                    <a:pt x="251" y="421"/>
                  </a:lnTo>
                  <a:lnTo>
                    <a:pt x="256" y="414"/>
                  </a:lnTo>
                  <a:lnTo>
                    <a:pt x="262" y="410"/>
                  </a:lnTo>
                  <a:lnTo>
                    <a:pt x="269" y="408"/>
                  </a:lnTo>
                  <a:lnTo>
                    <a:pt x="274" y="407"/>
                  </a:lnTo>
                  <a:lnTo>
                    <a:pt x="278" y="403"/>
                  </a:lnTo>
                  <a:lnTo>
                    <a:pt x="283" y="400"/>
                  </a:lnTo>
                  <a:lnTo>
                    <a:pt x="285" y="403"/>
                  </a:lnTo>
                  <a:lnTo>
                    <a:pt x="291" y="403"/>
                  </a:lnTo>
                  <a:lnTo>
                    <a:pt x="291" y="400"/>
                  </a:lnTo>
                  <a:lnTo>
                    <a:pt x="289" y="399"/>
                  </a:lnTo>
                  <a:lnTo>
                    <a:pt x="289" y="395"/>
                  </a:lnTo>
                  <a:lnTo>
                    <a:pt x="291" y="394"/>
                  </a:lnTo>
                  <a:lnTo>
                    <a:pt x="294" y="391"/>
                  </a:lnTo>
                  <a:lnTo>
                    <a:pt x="299" y="387"/>
                  </a:lnTo>
                  <a:lnTo>
                    <a:pt x="304" y="386"/>
                  </a:lnTo>
                  <a:lnTo>
                    <a:pt x="307" y="383"/>
                  </a:lnTo>
                  <a:lnTo>
                    <a:pt x="310" y="380"/>
                  </a:lnTo>
                  <a:lnTo>
                    <a:pt x="315" y="376"/>
                  </a:lnTo>
                  <a:lnTo>
                    <a:pt x="320" y="373"/>
                  </a:lnTo>
                  <a:lnTo>
                    <a:pt x="323" y="373"/>
                  </a:lnTo>
                  <a:lnTo>
                    <a:pt x="326" y="372"/>
                  </a:lnTo>
                  <a:lnTo>
                    <a:pt x="329" y="373"/>
                  </a:lnTo>
                  <a:lnTo>
                    <a:pt x="344" y="367"/>
                  </a:lnTo>
                  <a:lnTo>
                    <a:pt x="350" y="383"/>
                  </a:lnTo>
                  <a:lnTo>
                    <a:pt x="347" y="383"/>
                  </a:lnTo>
                  <a:lnTo>
                    <a:pt x="345" y="384"/>
                  </a:lnTo>
                  <a:lnTo>
                    <a:pt x="342" y="380"/>
                  </a:lnTo>
                  <a:lnTo>
                    <a:pt x="337" y="380"/>
                  </a:lnTo>
                  <a:lnTo>
                    <a:pt x="334" y="380"/>
                  </a:lnTo>
                  <a:lnTo>
                    <a:pt x="329" y="381"/>
                  </a:lnTo>
                  <a:lnTo>
                    <a:pt x="324" y="383"/>
                  </a:lnTo>
                  <a:lnTo>
                    <a:pt x="321" y="386"/>
                  </a:lnTo>
                  <a:lnTo>
                    <a:pt x="318" y="392"/>
                  </a:lnTo>
                  <a:lnTo>
                    <a:pt x="317" y="395"/>
                  </a:lnTo>
                  <a:lnTo>
                    <a:pt x="315" y="399"/>
                  </a:lnTo>
                  <a:lnTo>
                    <a:pt x="312" y="400"/>
                  </a:lnTo>
                  <a:lnTo>
                    <a:pt x="309" y="403"/>
                  </a:lnTo>
                  <a:lnTo>
                    <a:pt x="304" y="405"/>
                  </a:lnTo>
                  <a:lnTo>
                    <a:pt x="302" y="408"/>
                  </a:lnTo>
                  <a:lnTo>
                    <a:pt x="301" y="413"/>
                  </a:lnTo>
                  <a:lnTo>
                    <a:pt x="299" y="416"/>
                  </a:lnTo>
                  <a:lnTo>
                    <a:pt x="301" y="419"/>
                  </a:lnTo>
                  <a:lnTo>
                    <a:pt x="304" y="422"/>
                  </a:lnTo>
                  <a:lnTo>
                    <a:pt x="291" y="429"/>
                  </a:lnTo>
                  <a:lnTo>
                    <a:pt x="294" y="434"/>
                  </a:lnTo>
                  <a:lnTo>
                    <a:pt x="302" y="435"/>
                  </a:lnTo>
                  <a:lnTo>
                    <a:pt x="310" y="435"/>
                  </a:lnTo>
                  <a:lnTo>
                    <a:pt x="321" y="434"/>
                  </a:lnTo>
                  <a:lnTo>
                    <a:pt x="331" y="432"/>
                  </a:lnTo>
                  <a:lnTo>
                    <a:pt x="340" y="429"/>
                  </a:lnTo>
                  <a:lnTo>
                    <a:pt x="350" y="426"/>
                  </a:lnTo>
                  <a:lnTo>
                    <a:pt x="358" y="422"/>
                  </a:lnTo>
                  <a:lnTo>
                    <a:pt x="359" y="422"/>
                  </a:lnTo>
                  <a:lnTo>
                    <a:pt x="366" y="422"/>
                  </a:lnTo>
                  <a:lnTo>
                    <a:pt x="369" y="421"/>
                  </a:lnTo>
                  <a:lnTo>
                    <a:pt x="372" y="419"/>
                  </a:lnTo>
                  <a:lnTo>
                    <a:pt x="375" y="418"/>
                  </a:lnTo>
                  <a:lnTo>
                    <a:pt x="380" y="418"/>
                  </a:lnTo>
                  <a:lnTo>
                    <a:pt x="382" y="414"/>
                  </a:lnTo>
                  <a:lnTo>
                    <a:pt x="383" y="410"/>
                  </a:lnTo>
                  <a:lnTo>
                    <a:pt x="383" y="407"/>
                  </a:lnTo>
                  <a:lnTo>
                    <a:pt x="385" y="403"/>
                  </a:lnTo>
                  <a:lnTo>
                    <a:pt x="386" y="403"/>
                  </a:lnTo>
                  <a:lnTo>
                    <a:pt x="390" y="402"/>
                  </a:lnTo>
                  <a:lnTo>
                    <a:pt x="394" y="402"/>
                  </a:lnTo>
                  <a:lnTo>
                    <a:pt x="399" y="402"/>
                  </a:lnTo>
                  <a:lnTo>
                    <a:pt x="402" y="402"/>
                  </a:lnTo>
                  <a:lnTo>
                    <a:pt x="407" y="402"/>
                  </a:lnTo>
                  <a:lnTo>
                    <a:pt x="409" y="403"/>
                  </a:lnTo>
                  <a:lnTo>
                    <a:pt x="412" y="405"/>
                  </a:lnTo>
                  <a:lnTo>
                    <a:pt x="412" y="408"/>
                  </a:lnTo>
                  <a:lnTo>
                    <a:pt x="410" y="411"/>
                  </a:lnTo>
                  <a:lnTo>
                    <a:pt x="409" y="414"/>
                  </a:lnTo>
                  <a:lnTo>
                    <a:pt x="409" y="418"/>
                  </a:lnTo>
                  <a:lnTo>
                    <a:pt x="410" y="419"/>
                  </a:lnTo>
                  <a:lnTo>
                    <a:pt x="415" y="419"/>
                  </a:lnTo>
                  <a:lnTo>
                    <a:pt x="417" y="421"/>
                  </a:lnTo>
                  <a:lnTo>
                    <a:pt x="420" y="422"/>
                  </a:lnTo>
                  <a:lnTo>
                    <a:pt x="423" y="427"/>
                  </a:lnTo>
                  <a:lnTo>
                    <a:pt x="428" y="432"/>
                  </a:lnTo>
                  <a:lnTo>
                    <a:pt x="431" y="435"/>
                  </a:lnTo>
                  <a:lnTo>
                    <a:pt x="434" y="440"/>
                  </a:lnTo>
                  <a:lnTo>
                    <a:pt x="437" y="443"/>
                  </a:lnTo>
                  <a:lnTo>
                    <a:pt x="442" y="448"/>
                  </a:lnTo>
                  <a:lnTo>
                    <a:pt x="447" y="448"/>
                  </a:lnTo>
                  <a:lnTo>
                    <a:pt x="453" y="449"/>
                  </a:lnTo>
                  <a:lnTo>
                    <a:pt x="456" y="451"/>
                  </a:lnTo>
                  <a:lnTo>
                    <a:pt x="461" y="453"/>
                  </a:lnTo>
                  <a:lnTo>
                    <a:pt x="466" y="454"/>
                  </a:lnTo>
                  <a:lnTo>
                    <a:pt x="471" y="456"/>
                  </a:lnTo>
                  <a:lnTo>
                    <a:pt x="474" y="457"/>
                  </a:lnTo>
                  <a:lnTo>
                    <a:pt x="479" y="457"/>
                  </a:lnTo>
                  <a:lnTo>
                    <a:pt x="483" y="461"/>
                  </a:lnTo>
                  <a:lnTo>
                    <a:pt x="488" y="462"/>
                  </a:lnTo>
                  <a:lnTo>
                    <a:pt x="490" y="464"/>
                  </a:lnTo>
                  <a:lnTo>
                    <a:pt x="493" y="468"/>
                  </a:lnTo>
                  <a:lnTo>
                    <a:pt x="496" y="470"/>
                  </a:lnTo>
                  <a:lnTo>
                    <a:pt x="501" y="473"/>
                  </a:lnTo>
                  <a:lnTo>
                    <a:pt x="502" y="473"/>
                  </a:lnTo>
                  <a:lnTo>
                    <a:pt x="506" y="475"/>
                  </a:lnTo>
                  <a:lnTo>
                    <a:pt x="509" y="473"/>
                  </a:lnTo>
                  <a:lnTo>
                    <a:pt x="512" y="473"/>
                  </a:lnTo>
                  <a:lnTo>
                    <a:pt x="514" y="472"/>
                  </a:lnTo>
                  <a:lnTo>
                    <a:pt x="518" y="470"/>
                  </a:lnTo>
                  <a:lnTo>
                    <a:pt x="520" y="472"/>
                  </a:lnTo>
                  <a:lnTo>
                    <a:pt x="521" y="475"/>
                  </a:lnTo>
                  <a:lnTo>
                    <a:pt x="518" y="478"/>
                  </a:lnTo>
                  <a:lnTo>
                    <a:pt x="515" y="484"/>
                  </a:lnTo>
                  <a:lnTo>
                    <a:pt x="518" y="484"/>
                  </a:lnTo>
                  <a:lnTo>
                    <a:pt x="521" y="488"/>
                  </a:lnTo>
                  <a:lnTo>
                    <a:pt x="526" y="489"/>
                  </a:lnTo>
                  <a:lnTo>
                    <a:pt x="529" y="492"/>
                  </a:lnTo>
                  <a:lnTo>
                    <a:pt x="534" y="495"/>
                  </a:lnTo>
                  <a:lnTo>
                    <a:pt x="537" y="499"/>
                  </a:lnTo>
                  <a:lnTo>
                    <a:pt x="539" y="503"/>
                  </a:lnTo>
                  <a:lnTo>
                    <a:pt x="542" y="507"/>
                  </a:lnTo>
                  <a:lnTo>
                    <a:pt x="544" y="510"/>
                  </a:lnTo>
                  <a:lnTo>
                    <a:pt x="545" y="515"/>
                  </a:lnTo>
                  <a:lnTo>
                    <a:pt x="547" y="518"/>
                  </a:lnTo>
                  <a:lnTo>
                    <a:pt x="550" y="522"/>
                  </a:lnTo>
                  <a:lnTo>
                    <a:pt x="553" y="527"/>
                  </a:lnTo>
                  <a:lnTo>
                    <a:pt x="560" y="535"/>
                  </a:lnTo>
                  <a:lnTo>
                    <a:pt x="563" y="535"/>
                  </a:lnTo>
                  <a:lnTo>
                    <a:pt x="564" y="535"/>
                  </a:lnTo>
                  <a:lnTo>
                    <a:pt x="566" y="535"/>
                  </a:lnTo>
                  <a:lnTo>
                    <a:pt x="569" y="534"/>
                  </a:lnTo>
                  <a:lnTo>
                    <a:pt x="574" y="535"/>
                  </a:lnTo>
                  <a:lnTo>
                    <a:pt x="577" y="534"/>
                  </a:lnTo>
                  <a:lnTo>
                    <a:pt x="575" y="532"/>
                  </a:lnTo>
                  <a:lnTo>
                    <a:pt x="579" y="530"/>
                  </a:lnTo>
                  <a:lnTo>
                    <a:pt x="579" y="527"/>
                  </a:lnTo>
                  <a:lnTo>
                    <a:pt x="577" y="526"/>
                  </a:lnTo>
                  <a:lnTo>
                    <a:pt x="574" y="521"/>
                  </a:lnTo>
                  <a:lnTo>
                    <a:pt x="577" y="518"/>
                  </a:lnTo>
                  <a:lnTo>
                    <a:pt x="579" y="518"/>
                  </a:lnTo>
                  <a:lnTo>
                    <a:pt x="582" y="521"/>
                  </a:lnTo>
                  <a:lnTo>
                    <a:pt x="582" y="526"/>
                  </a:lnTo>
                  <a:lnTo>
                    <a:pt x="582" y="530"/>
                  </a:lnTo>
                  <a:lnTo>
                    <a:pt x="596" y="538"/>
                  </a:lnTo>
                  <a:lnTo>
                    <a:pt x="601" y="537"/>
                  </a:lnTo>
                  <a:lnTo>
                    <a:pt x="599" y="537"/>
                  </a:lnTo>
                  <a:lnTo>
                    <a:pt x="599" y="535"/>
                  </a:lnTo>
                  <a:lnTo>
                    <a:pt x="599" y="534"/>
                  </a:lnTo>
                  <a:lnTo>
                    <a:pt x="598" y="527"/>
                  </a:lnTo>
                  <a:lnTo>
                    <a:pt x="596" y="522"/>
                  </a:lnTo>
                  <a:lnTo>
                    <a:pt x="593" y="519"/>
                  </a:lnTo>
                  <a:lnTo>
                    <a:pt x="590" y="518"/>
                  </a:lnTo>
                  <a:lnTo>
                    <a:pt x="599" y="515"/>
                  </a:lnTo>
                  <a:lnTo>
                    <a:pt x="599" y="519"/>
                  </a:lnTo>
                  <a:lnTo>
                    <a:pt x="599" y="524"/>
                  </a:lnTo>
                  <a:lnTo>
                    <a:pt x="601" y="529"/>
                  </a:lnTo>
                  <a:lnTo>
                    <a:pt x="603" y="534"/>
                  </a:lnTo>
                  <a:lnTo>
                    <a:pt x="604" y="535"/>
                  </a:lnTo>
                  <a:lnTo>
                    <a:pt x="604" y="537"/>
                  </a:lnTo>
                  <a:lnTo>
                    <a:pt x="607" y="540"/>
                  </a:lnTo>
                  <a:lnTo>
                    <a:pt x="610" y="542"/>
                  </a:lnTo>
                  <a:lnTo>
                    <a:pt x="614" y="543"/>
                  </a:lnTo>
                  <a:lnTo>
                    <a:pt x="617" y="548"/>
                  </a:lnTo>
                  <a:lnTo>
                    <a:pt x="618" y="551"/>
                  </a:lnTo>
                  <a:lnTo>
                    <a:pt x="620" y="554"/>
                  </a:lnTo>
                  <a:lnTo>
                    <a:pt x="622" y="561"/>
                  </a:lnTo>
                  <a:lnTo>
                    <a:pt x="623" y="565"/>
                  </a:lnTo>
                  <a:lnTo>
                    <a:pt x="625" y="570"/>
                  </a:lnTo>
                  <a:lnTo>
                    <a:pt x="626" y="577"/>
                  </a:lnTo>
                  <a:lnTo>
                    <a:pt x="626" y="581"/>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grpSp>
      <p:sp>
        <p:nvSpPr>
          <p:cNvPr id="379" name="State: Wyoming">
            <a:extLst>
              <a:ext uri="{FF2B5EF4-FFF2-40B4-BE49-F238E27FC236}">
                <a16:creationId xmlns:a16="http://schemas.microsoft.com/office/drawing/2014/main" id="{EDE45D63-89C3-4998-8A69-64EDE0E4816D}"/>
              </a:ext>
            </a:extLst>
          </p:cNvPr>
          <p:cNvSpPr>
            <a:spLocks/>
          </p:cNvSpPr>
          <p:nvPr/>
        </p:nvSpPr>
        <p:spPr bwMode="auto">
          <a:xfrm>
            <a:off x="5106249" y="3351471"/>
            <a:ext cx="1077699" cy="916589"/>
          </a:xfrm>
          <a:custGeom>
            <a:avLst/>
            <a:gdLst>
              <a:gd name="T0" fmla="*/ 2147483647 w 615"/>
              <a:gd name="T1" fmla="*/ 0 h 523"/>
              <a:gd name="T2" fmla="*/ 2147483647 w 615"/>
              <a:gd name="T3" fmla="*/ 2147483647 h 523"/>
              <a:gd name="T4" fmla="*/ 2147483647 w 615"/>
              <a:gd name="T5" fmla="*/ 2147483647 h 523"/>
              <a:gd name="T6" fmla="*/ 2147483647 w 615"/>
              <a:gd name="T7" fmla="*/ 2147483647 h 523"/>
              <a:gd name="T8" fmla="*/ 2147483647 w 615"/>
              <a:gd name="T9" fmla="*/ 2147483647 h 523"/>
              <a:gd name="T10" fmla="*/ 2147483647 w 615"/>
              <a:gd name="T11" fmla="*/ 2147483647 h 523"/>
              <a:gd name="T12" fmla="*/ 2147483647 w 615"/>
              <a:gd name="T13" fmla="*/ 2147483647 h 523"/>
              <a:gd name="T14" fmla="*/ 0 w 615"/>
              <a:gd name="T15" fmla="*/ 2147483647 h 523"/>
              <a:gd name="T16" fmla="*/ 2147483647 w 615"/>
              <a:gd name="T17" fmla="*/ 2147483647 h 523"/>
              <a:gd name="T18" fmla="*/ 2147483647 w 615"/>
              <a:gd name="T19" fmla="*/ 2147483647 h 523"/>
              <a:gd name="T20" fmla="*/ 2147483647 w 615"/>
              <a:gd name="T21" fmla="*/ 2147483647 h 523"/>
              <a:gd name="T22" fmla="*/ 2147483647 w 615"/>
              <a:gd name="T23" fmla="*/ 2147483647 h 523"/>
              <a:gd name="T24" fmla="*/ 2147483647 w 615"/>
              <a:gd name="T25" fmla="*/ 2147483647 h 523"/>
              <a:gd name="T26" fmla="*/ 2147483647 w 615"/>
              <a:gd name="T27" fmla="*/ 2147483647 h 523"/>
              <a:gd name="T28" fmla="*/ 2147483647 w 615"/>
              <a:gd name="T29" fmla="*/ 2147483647 h 523"/>
              <a:gd name="T30" fmla="*/ 2147483647 w 615"/>
              <a:gd name="T31" fmla="*/ 2147483647 h 523"/>
              <a:gd name="T32" fmla="*/ 2147483647 w 615"/>
              <a:gd name="T33" fmla="*/ 2147483647 h 523"/>
              <a:gd name="T34" fmla="*/ 2147483647 w 615"/>
              <a:gd name="T35" fmla="*/ 2147483647 h 523"/>
              <a:gd name="T36" fmla="*/ 2147483647 w 615"/>
              <a:gd name="T37" fmla="*/ 2147483647 h 523"/>
              <a:gd name="T38" fmla="*/ 2147483647 w 615"/>
              <a:gd name="T39" fmla="*/ 2147483647 h 523"/>
              <a:gd name="T40" fmla="*/ 2147483647 w 615"/>
              <a:gd name="T41" fmla="*/ 2147483647 h 523"/>
              <a:gd name="T42" fmla="*/ 2147483647 w 615"/>
              <a:gd name="T43" fmla="*/ 2147483647 h 523"/>
              <a:gd name="T44" fmla="*/ 2147483647 w 615"/>
              <a:gd name="T45" fmla="*/ 2147483647 h 523"/>
              <a:gd name="T46" fmla="*/ 2147483647 w 615"/>
              <a:gd name="T47" fmla="*/ 2147483647 h 523"/>
              <a:gd name="T48" fmla="*/ 2147483647 w 615"/>
              <a:gd name="T49" fmla="*/ 2147483647 h 523"/>
              <a:gd name="T50" fmla="*/ 2147483647 w 615"/>
              <a:gd name="T51" fmla="*/ 2147483647 h 523"/>
              <a:gd name="T52" fmla="*/ 2147483647 w 615"/>
              <a:gd name="T53" fmla="*/ 2147483647 h 523"/>
              <a:gd name="T54" fmla="*/ 2147483647 w 615"/>
              <a:gd name="T55" fmla="*/ 2147483647 h 523"/>
              <a:gd name="T56" fmla="*/ 2147483647 w 615"/>
              <a:gd name="T57" fmla="*/ 2147483647 h 523"/>
              <a:gd name="T58" fmla="*/ 2147483647 w 615"/>
              <a:gd name="T59" fmla="*/ 0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523"/>
              <a:gd name="T92" fmla="*/ 615 w 615"/>
              <a:gd name="T93" fmla="*/ 523 h 5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523">
                <a:moveTo>
                  <a:pt x="81" y="0"/>
                </a:moveTo>
                <a:lnTo>
                  <a:pt x="62" y="76"/>
                </a:lnTo>
                <a:lnTo>
                  <a:pt x="49" y="149"/>
                </a:lnTo>
                <a:lnTo>
                  <a:pt x="33" y="232"/>
                </a:lnTo>
                <a:lnTo>
                  <a:pt x="20" y="295"/>
                </a:lnTo>
                <a:lnTo>
                  <a:pt x="17" y="313"/>
                </a:lnTo>
                <a:lnTo>
                  <a:pt x="13" y="340"/>
                </a:lnTo>
                <a:lnTo>
                  <a:pt x="0" y="435"/>
                </a:lnTo>
                <a:lnTo>
                  <a:pt x="159" y="469"/>
                </a:lnTo>
                <a:lnTo>
                  <a:pt x="279" y="483"/>
                </a:lnTo>
                <a:lnTo>
                  <a:pt x="351" y="494"/>
                </a:lnTo>
                <a:lnTo>
                  <a:pt x="413" y="502"/>
                </a:lnTo>
                <a:lnTo>
                  <a:pt x="461" y="508"/>
                </a:lnTo>
                <a:lnTo>
                  <a:pt x="508" y="515"/>
                </a:lnTo>
                <a:lnTo>
                  <a:pt x="569" y="523"/>
                </a:lnTo>
                <a:lnTo>
                  <a:pt x="572" y="497"/>
                </a:lnTo>
                <a:lnTo>
                  <a:pt x="575" y="467"/>
                </a:lnTo>
                <a:lnTo>
                  <a:pt x="578" y="440"/>
                </a:lnTo>
                <a:lnTo>
                  <a:pt x="580" y="413"/>
                </a:lnTo>
                <a:lnTo>
                  <a:pt x="583" y="380"/>
                </a:lnTo>
                <a:lnTo>
                  <a:pt x="588" y="345"/>
                </a:lnTo>
                <a:lnTo>
                  <a:pt x="591" y="314"/>
                </a:lnTo>
                <a:lnTo>
                  <a:pt x="594" y="272"/>
                </a:lnTo>
                <a:lnTo>
                  <a:pt x="600" y="232"/>
                </a:lnTo>
                <a:lnTo>
                  <a:pt x="602" y="198"/>
                </a:lnTo>
                <a:lnTo>
                  <a:pt x="605" y="164"/>
                </a:lnTo>
                <a:lnTo>
                  <a:pt x="610" y="127"/>
                </a:lnTo>
                <a:lnTo>
                  <a:pt x="612" y="94"/>
                </a:lnTo>
                <a:lnTo>
                  <a:pt x="615" y="81"/>
                </a:lnTo>
                <a:lnTo>
                  <a:pt x="81"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1" name="State: West Virginia">
            <a:extLst>
              <a:ext uri="{FF2B5EF4-FFF2-40B4-BE49-F238E27FC236}">
                <a16:creationId xmlns:a16="http://schemas.microsoft.com/office/drawing/2014/main" id="{D5EE6103-5A95-4DB7-8FBA-602ADB47F1A1}"/>
              </a:ext>
            </a:extLst>
          </p:cNvPr>
          <p:cNvSpPr>
            <a:spLocks/>
          </p:cNvSpPr>
          <p:nvPr/>
        </p:nvSpPr>
        <p:spPr bwMode="auto">
          <a:xfrm>
            <a:off x="9269845" y="4192698"/>
            <a:ext cx="681667" cy="718550"/>
          </a:xfrm>
          <a:custGeom>
            <a:avLst/>
            <a:gdLst>
              <a:gd name="T0" fmla="*/ 38100 w 389"/>
              <a:gd name="T1" fmla="*/ 446088 h 410"/>
              <a:gd name="T2" fmla="*/ 47625 w 389"/>
              <a:gd name="T3" fmla="*/ 428625 h 410"/>
              <a:gd name="T4" fmla="*/ 52388 w 389"/>
              <a:gd name="T5" fmla="*/ 411163 h 410"/>
              <a:gd name="T6" fmla="*/ 46038 w 389"/>
              <a:gd name="T7" fmla="*/ 388938 h 410"/>
              <a:gd name="T8" fmla="*/ 50800 w 389"/>
              <a:gd name="T9" fmla="*/ 369888 h 410"/>
              <a:gd name="T10" fmla="*/ 60325 w 389"/>
              <a:gd name="T11" fmla="*/ 355600 h 410"/>
              <a:gd name="T12" fmla="*/ 71438 w 389"/>
              <a:gd name="T13" fmla="*/ 350838 h 410"/>
              <a:gd name="T14" fmla="*/ 88900 w 389"/>
              <a:gd name="T15" fmla="*/ 357188 h 410"/>
              <a:gd name="T16" fmla="*/ 93663 w 389"/>
              <a:gd name="T17" fmla="*/ 338138 h 410"/>
              <a:gd name="T18" fmla="*/ 93663 w 389"/>
              <a:gd name="T19" fmla="*/ 317500 h 410"/>
              <a:gd name="T20" fmla="*/ 101600 w 389"/>
              <a:gd name="T21" fmla="*/ 295275 h 410"/>
              <a:gd name="T22" fmla="*/ 119063 w 389"/>
              <a:gd name="T23" fmla="*/ 282575 h 410"/>
              <a:gd name="T24" fmla="*/ 136525 w 389"/>
              <a:gd name="T25" fmla="*/ 269875 h 410"/>
              <a:gd name="T26" fmla="*/ 174625 w 389"/>
              <a:gd name="T27" fmla="*/ 247650 h 410"/>
              <a:gd name="T28" fmla="*/ 201613 w 389"/>
              <a:gd name="T29" fmla="*/ 214313 h 410"/>
              <a:gd name="T30" fmla="*/ 209550 w 389"/>
              <a:gd name="T31" fmla="*/ 150813 h 410"/>
              <a:gd name="T32" fmla="*/ 214313 w 389"/>
              <a:gd name="T33" fmla="*/ 63500 h 410"/>
              <a:gd name="T34" fmla="*/ 222250 w 389"/>
              <a:gd name="T35" fmla="*/ 0 h 410"/>
              <a:gd name="T36" fmla="*/ 227013 w 389"/>
              <a:gd name="T37" fmla="*/ 52388 h 410"/>
              <a:gd name="T38" fmla="*/ 236538 w 389"/>
              <a:gd name="T39" fmla="*/ 141288 h 410"/>
              <a:gd name="T40" fmla="*/ 390525 w 389"/>
              <a:gd name="T41" fmla="*/ 257175 h 410"/>
              <a:gd name="T42" fmla="*/ 454025 w 389"/>
              <a:gd name="T43" fmla="*/ 201613 h 410"/>
              <a:gd name="T44" fmla="*/ 479425 w 389"/>
              <a:gd name="T45" fmla="*/ 166688 h 410"/>
              <a:gd name="T46" fmla="*/ 496888 w 389"/>
              <a:gd name="T47" fmla="*/ 179388 h 410"/>
              <a:gd name="T48" fmla="*/ 527050 w 389"/>
              <a:gd name="T49" fmla="*/ 158750 h 410"/>
              <a:gd name="T50" fmla="*/ 560388 w 389"/>
              <a:gd name="T51" fmla="*/ 141288 h 410"/>
              <a:gd name="T52" fmla="*/ 600075 w 389"/>
              <a:gd name="T53" fmla="*/ 155575 h 410"/>
              <a:gd name="T54" fmla="*/ 617538 w 389"/>
              <a:gd name="T55" fmla="*/ 188913 h 410"/>
              <a:gd name="T56" fmla="*/ 611188 w 389"/>
              <a:gd name="T57" fmla="*/ 219075 h 410"/>
              <a:gd name="T58" fmla="*/ 568325 w 389"/>
              <a:gd name="T59" fmla="*/ 201613 h 410"/>
              <a:gd name="T60" fmla="*/ 542925 w 389"/>
              <a:gd name="T61" fmla="*/ 184150 h 410"/>
              <a:gd name="T62" fmla="*/ 530225 w 389"/>
              <a:gd name="T63" fmla="*/ 249238 h 410"/>
              <a:gd name="T64" fmla="*/ 493713 w 389"/>
              <a:gd name="T65" fmla="*/ 295275 h 410"/>
              <a:gd name="T66" fmla="*/ 482600 w 389"/>
              <a:gd name="T67" fmla="*/ 309563 h 410"/>
              <a:gd name="T68" fmla="*/ 466725 w 389"/>
              <a:gd name="T69" fmla="*/ 314325 h 410"/>
              <a:gd name="T70" fmla="*/ 444500 w 389"/>
              <a:gd name="T71" fmla="*/ 385763 h 410"/>
              <a:gd name="T72" fmla="*/ 415925 w 389"/>
              <a:gd name="T73" fmla="*/ 381000 h 410"/>
              <a:gd name="T74" fmla="*/ 390525 w 389"/>
              <a:gd name="T75" fmla="*/ 369888 h 410"/>
              <a:gd name="T76" fmla="*/ 385763 w 389"/>
              <a:gd name="T77" fmla="*/ 406400 h 410"/>
              <a:gd name="T78" fmla="*/ 376238 w 389"/>
              <a:gd name="T79" fmla="*/ 433388 h 410"/>
              <a:gd name="T80" fmla="*/ 360363 w 389"/>
              <a:gd name="T81" fmla="*/ 471488 h 410"/>
              <a:gd name="T82" fmla="*/ 346075 w 389"/>
              <a:gd name="T83" fmla="*/ 517525 h 410"/>
              <a:gd name="T84" fmla="*/ 341313 w 389"/>
              <a:gd name="T85" fmla="*/ 560388 h 410"/>
              <a:gd name="T86" fmla="*/ 309563 w 389"/>
              <a:gd name="T87" fmla="*/ 582613 h 410"/>
              <a:gd name="T88" fmla="*/ 279400 w 389"/>
              <a:gd name="T89" fmla="*/ 600075 h 410"/>
              <a:gd name="T90" fmla="*/ 260350 w 389"/>
              <a:gd name="T91" fmla="*/ 612775 h 410"/>
              <a:gd name="T92" fmla="*/ 223838 w 389"/>
              <a:gd name="T93" fmla="*/ 635000 h 410"/>
              <a:gd name="T94" fmla="*/ 201613 w 389"/>
              <a:gd name="T95" fmla="*/ 627063 h 410"/>
              <a:gd name="T96" fmla="*/ 179388 w 389"/>
              <a:gd name="T97" fmla="*/ 639763 h 410"/>
              <a:gd name="T98" fmla="*/ 149225 w 389"/>
              <a:gd name="T99" fmla="*/ 650875 h 410"/>
              <a:gd name="T100" fmla="*/ 119063 w 389"/>
              <a:gd name="T101" fmla="*/ 625475 h 410"/>
              <a:gd name="T102" fmla="*/ 93663 w 389"/>
              <a:gd name="T103" fmla="*/ 603250 h 410"/>
              <a:gd name="T104" fmla="*/ 58738 w 389"/>
              <a:gd name="T105" fmla="*/ 574675 h 410"/>
              <a:gd name="T106" fmla="*/ 34925 w 389"/>
              <a:gd name="T107" fmla="*/ 549275 h 410"/>
              <a:gd name="T108" fmla="*/ 12700 w 389"/>
              <a:gd name="T109" fmla="*/ 514350 h 410"/>
              <a:gd name="T110" fmla="*/ 3175 w 389"/>
              <a:gd name="T111" fmla="*/ 488950 h 410"/>
              <a:gd name="T112" fmla="*/ 4763 w 389"/>
              <a:gd name="T113" fmla="*/ 458788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
              <a:gd name="T172" fmla="*/ 0 h 410"/>
              <a:gd name="T173" fmla="*/ 389 w 389"/>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 h="410">
                <a:moveTo>
                  <a:pt x="3" y="289"/>
                </a:moveTo>
                <a:lnTo>
                  <a:pt x="19" y="284"/>
                </a:lnTo>
                <a:lnTo>
                  <a:pt x="24" y="281"/>
                </a:lnTo>
                <a:lnTo>
                  <a:pt x="25" y="276"/>
                </a:lnTo>
                <a:lnTo>
                  <a:pt x="27" y="273"/>
                </a:lnTo>
                <a:lnTo>
                  <a:pt x="30" y="270"/>
                </a:lnTo>
                <a:lnTo>
                  <a:pt x="33" y="267"/>
                </a:lnTo>
                <a:lnTo>
                  <a:pt x="37" y="264"/>
                </a:lnTo>
                <a:lnTo>
                  <a:pt x="33" y="259"/>
                </a:lnTo>
                <a:lnTo>
                  <a:pt x="30" y="252"/>
                </a:lnTo>
                <a:lnTo>
                  <a:pt x="29" y="248"/>
                </a:lnTo>
                <a:lnTo>
                  <a:pt x="29" y="245"/>
                </a:lnTo>
                <a:lnTo>
                  <a:pt x="30" y="241"/>
                </a:lnTo>
                <a:lnTo>
                  <a:pt x="32" y="238"/>
                </a:lnTo>
                <a:lnTo>
                  <a:pt x="32" y="233"/>
                </a:lnTo>
                <a:lnTo>
                  <a:pt x="32" y="229"/>
                </a:lnTo>
                <a:lnTo>
                  <a:pt x="35" y="227"/>
                </a:lnTo>
                <a:lnTo>
                  <a:pt x="38" y="224"/>
                </a:lnTo>
                <a:lnTo>
                  <a:pt x="38" y="221"/>
                </a:lnTo>
                <a:lnTo>
                  <a:pt x="41" y="219"/>
                </a:lnTo>
                <a:lnTo>
                  <a:pt x="45" y="221"/>
                </a:lnTo>
                <a:lnTo>
                  <a:pt x="48" y="222"/>
                </a:lnTo>
                <a:lnTo>
                  <a:pt x="51" y="225"/>
                </a:lnTo>
                <a:lnTo>
                  <a:pt x="56" y="225"/>
                </a:lnTo>
                <a:lnTo>
                  <a:pt x="60" y="225"/>
                </a:lnTo>
                <a:lnTo>
                  <a:pt x="62" y="219"/>
                </a:lnTo>
                <a:lnTo>
                  <a:pt x="59" y="213"/>
                </a:lnTo>
                <a:lnTo>
                  <a:pt x="57" y="208"/>
                </a:lnTo>
                <a:lnTo>
                  <a:pt x="59" y="205"/>
                </a:lnTo>
                <a:lnTo>
                  <a:pt x="59" y="200"/>
                </a:lnTo>
                <a:lnTo>
                  <a:pt x="59" y="197"/>
                </a:lnTo>
                <a:lnTo>
                  <a:pt x="60" y="191"/>
                </a:lnTo>
                <a:lnTo>
                  <a:pt x="64" y="186"/>
                </a:lnTo>
                <a:lnTo>
                  <a:pt x="68" y="184"/>
                </a:lnTo>
                <a:lnTo>
                  <a:pt x="73" y="183"/>
                </a:lnTo>
                <a:lnTo>
                  <a:pt x="75" y="178"/>
                </a:lnTo>
                <a:lnTo>
                  <a:pt x="78" y="173"/>
                </a:lnTo>
                <a:lnTo>
                  <a:pt x="81" y="170"/>
                </a:lnTo>
                <a:lnTo>
                  <a:pt x="86" y="170"/>
                </a:lnTo>
                <a:lnTo>
                  <a:pt x="97" y="167"/>
                </a:lnTo>
                <a:lnTo>
                  <a:pt x="103" y="162"/>
                </a:lnTo>
                <a:lnTo>
                  <a:pt x="110" y="156"/>
                </a:lnTo>
                <a:lnTo>
                  <a:pt x="116" y="149"/>
                </a:lnTo>
                <a:lnTo>
                  <a:pt x="121" y="141"/>
                </a:lnTo>
                <a:lnTo>
                  <a:pt x="127" y="135"/>
                </a:lnTo>
                <a:lnTo>
                  <a:pt x="127" y="129"/>
                </a:lnTo>
                <a:lnTo>
                  <a:pt x="130" y="103"/>
                </a:lnTo>
                <a:lnTo>
                  <a:pt x="132" y="95"/>
                </a:lnTo>
                <a:lnTo>
                  <a:pt x="132" y="81"/>
                </a:lnTo>
                <a:lnTo>
                  <a:pt x="134" y="62"/>
                </a:lnTo>
                <a:lnTo>
                  <a:pt x="135" y="40"/>
                </a:lnTo>
                <a:lnTo>
                  <a:pt x="137" y="28"/>
                </a:lnTo>
                <a:lnTo>
                  <a:pt x="137" y="11"/>
                </a:lnTo>
                <a:lnTo>
                  <a:pt x="140" y="0"/>
                </a:lnTo>
                <a:lnTo>
                  <a:pt x="141" y="11"/>
                </a:lnTo>
                <a:lnTo>
                  <a:pt x="143" y="22"/>
                </a:lnTo>
                <a:lnTo>
                  <a:pt x="143" y="33"/>
                </a:lnTo>
                <a:lnTo>
                  <a:pt x="143" y="46"/>
                </a:lnTo>
                <a:lnTo>
                  <a:pt x="145" y="75"/>
                </a:lnTo>
                <a:lnTo>
                  <a:pt x="149" y="89"/>
                </a:lnTo>
                <a:lnTo>
                  <a:pt x="153" y="117"/>
                </a:lnTo>
                <a:lnTo>
                  <a:pt x="237" y="105"/>
                </a:lnTo>
                <a:lnTo>
                  <a:pt x="246" y="162"/>
                </a:lnTo>
                <a:lnTo>
                  <a:pt x="275" y="127"/>
                </a:lnTo>
                <a:lnTo>
                  <a:pt x="281" y="122"/>
                </a:lnTo>
                <a:lnTo>
                  <a:pt x="286" y="127"/>
                </a:lnTo>
                <a:lnTo>
                  <a:pt x="291" y="121"/>
                </a:lnTo>
                <a:lnTo>
                  <a:pt x="296" y="113"/>
                </a:lnTo>
                <a:lnTo>
                  <a:pt x="302" y="105"/>
                </a:lnTo>
                <a:lnTo>
                  <a:pt x="307" y="105"/>
                </a:lnTo>
                <a:lnTo>
                  <a:pt x="308" y="109"/>
                </a:lnTo>
                <a:lnTo>
                  <a:pt x="313" y="113"/>
                </a:lnTo>
                <a:lnTo>
                  <a:pt x="319" y="111"/>
                </a:lnTo>
                <a:lnTo>
                  <a:pt x="327" y="105"/>
                </a:lnTo>
                <a:lnTo>
                  <a:pt x="332" y="100"/>
                </a:lnTo>
                <a:lnTo>
                  <a:pt x="337" y="95"/>
                </a:lnTo>
                <a:lnTo>
                  <a:pt x="346" y="90"/>
                </a:lnTo>
                <a:lnTo>
                  <a:pt x="353" y="89"/>
                </a:lnTo>
                <a:lnTo>
                  <a:pt x="362" y="87"/>
                </a:lnTo>
                <a:lnTo>
                  <a:pt x="372" y="89"/>
                </a:lnTo>
                <a:lnTo>
                  <a:pt x="378" y="98"/>
                </a:lnTo>
                <a:lnTo>
                  <a:pt x="383" y="106"/>
                </a:lnTo>
                <a:lnTo>
                  <a:pt x="388" y="114"/>
                </a:lnTo>
                <a:lnTo>
                  <a:pt x="389" y="119"/>
                </a:lnTo>
                <a:lnTo>
                  <a:pt x="389" y="129"/>
                </a:lnTo>
                <a:lnTo>
                  <a:pt x="386" y="135"/>
                </a:lnTo>
                <a:lnTo>
                  <a:pt x="385" y="138"/>
                </a:lnTo>
                <a:lnTo>
                  <a:pt x="378" y="137"/>
                </a:lnTo>
                <a:lnTo>
                  <a:pt x="370" y="133"/>
                </a:lnTo>
                <a:lnTo>
                  <a:pt x="358" y="127"/>
                </a:lnTo>
                <a:lnTo>
                  <a:pt x="353" y="121"/>
                </a:lnTo>
                <a:lnTo>
                  <a:pt x="346" y="117"/>
                </a:lnTo>
                <a:lnTo>
                  <a:pt x="342" y="116"/>
                </a:lnTo>
                <a:lnTo>
                  <a:pt x="337" y="117"/>
                </a:lnTo>
                <a:lnTo>
                  <a:pt x="337" y="149"/>
                </a:lnTo>
                <a:lnTo>
                  <a:pt x="334" y="157"/>
                </a:lnTo>
                <a:lnTo>
                  <a:pt x="327" y="165"/>
                </a:lnTo>
                <a:lnTo>
                  <a:pt x="318" y="178"/>
                </a:lnTo>
                <a:lnTo>
                  <a:pt x="311" y="186"/>
                </a:lnTo>
                <a:lnTo>
                  <a:pt x="310" y="192"/>
                </a:lnTo>
                <a:lnTo>
                  <a:pt x="308" y="195"/>
                </a:lnTo>
                <a:lnTo>
                  <a:pt x="304" y="195"/>
                </a:lnTo>
                <a:lnTo>
                  <a:pt x="300" y="192"/>
                </a:lnTo>
                <a:lnTo>
                  <a:pt x="297" y="192"/>
                </a:lnTo>
                <a:lnTo>
                  <a:pt x="294" y="198"/>
                </a:lnTo>
                <a:lnTo>
                  <a:pt x="292" y="206"/>
                </a:lnTo>
                <a:lnTo>
                  <a:pt x="281" y="237"/>
                </a:lnTo>
                <a:lnTo>
                  <a:pt x="280" y="243"/>
                </a:lnTo>
                <a:lnTo>
                  <a:pt x="273" y="246"/>
                </a:lnTo>
                <a:lnTo>
                  <a:pt x="267" y="245"/>
                </a:lnTo>
                <a:lnTo>
                  <a:pt x="262" y="240"/>
                </a:lnTo>
                <a:lnTo>
                  <a:pt x="256" y="233"/>
                </a:lnTo>
                <a:lnTo>
                  <a:pt x="251" y="232"/>
                </a:lnTo>
                <a:lnTo>
                  <a:pt x="246" y="233"/>
                </a:lnTo>
                <a:lnTo>
                  <a:pt x="245" y="241"/>
                </a:lnTo>
                <a:lnTo>
                  <a:pt x="246" y="252"/>
                </a:lnTo>
                <a:lnTo>
                  <a:pt x="243" y="256"/>
                </a:lnTo>
                <a:lnTo>
                  <a:pt x="237" y="260"/>
                </a:lnTo>
                <a:lnTo>
                  <a:pt x="237" y="265"/>
                </a:lnTo>
                <a:lnTo>
                  <a:pt x="237" y="273"/>
                </a:lnTo>
                <a:lnTo>
                  <a:pt x="229" y="279"/>
                </a:lnTo>
                <a:lnTo>
                  <a:pt x="227" y="284"/>
                </a:lnTo>
                <a:lnTo>
                  <a:pt x="227" y="297"/>
                </a:lnTo>
                <a:lnTo>
                  <a:pt x="226" y="305"/>
                </a:lnTo>
                <a:lnTo>
                  <a:pt x="219" y="314"/>
                </a:lnTo>
                <a:lnTo>
                  <a:pt x="218" y="326"/>
                </a:lnTo>
                <a:lnTo>
                  <a:pt x="215" y="338"/>
                </a:lnTo>
                <a:lnTo>
                  <a:pt x="216" y="346"/>
                </a:lnTo>
                <a:lnTo>
                  <a:pt x="215" y="353"/>
                </a:lnTo>
                <a:lnTo>
                  <a:pt x="208" y="361"/>
                </a:lnTo>
                <a:lnTo>
                  <a:pt x="202" y="367"/>
                </a:lnTo>
                <a:lnTo>
                  <a:pt x="195" y="367"/>
                </a:lnTo>
                <a:lnTo>
                  <a:pt x="191" y="368"/>
                </a:lnTo>
                <a:lnTo>
                  <a:pt x="184" y="373"/>
                </a:lnTo>
                <a:lnTo>
                  <a:pt x="176" y="378"/>
                </a:lnTo>
                <a:lnTo>
                  <a:pt x="168" y="380"/>
                </a:lnTo>
                <a:lnTo>
                  <a:pt x="167" y="381"/>
                </a:lnTo>
                <a:lnTo>
                  <a:pt x="164" y="386"/>
                </a:lnTo>
                <a:lnTo>
                  <a:pt x="156" y="392"/>
                </a:lnTo>
                <a:lnTo>
                  <a:pt x="146" y="395"/>
                </a:lnTo>
                <a:lnTo>
                  <a:pt x="141" y="400"/>
                </a:lnTo>
                <a:lnTo>
                  <a:pt x="135" y="400"/>
                </a:lnTo>
                <a:lnTo>
                  <a:pt x="132" y="399"/>
                </a:lnTo>
                <a:lnTo>
                  <a:pt x="127" y="395"/>
                </a:lnTo>
                <a:lnTo>
                  <a:pt x="122" y="394"/>
                </a:lnTo>
                <a:lnTo>
                  <a:pt x="121" y="397"/>
                </a:lnTo>
                <a:lnTo>
                  <a:pt x="113" y="403"/>
                </a:lnTo>
                <a:lnTo>
                  <a:pt x="108" y="408"/>
                </a:lnTo>
                <a:lnTo>
                  <a:pt x="103" y="410"/>
                </a:lnTo>
                <a:lnTo>
                  <a:pt x="94" y="410"/>
                </a:lnTo>
                <a:lnTo>
                  <a:pt x="86" y="405"/>
                </a:lnTo>
                <a:lnTo>
                  <a:pt x="78" y="399"/>
                </a:lnTo>
                <a:lnTo>
                  <a:pt x="75" y="394"/>
                </a:lnTo>
                <a:lnTo>
                  <a:pt x="70" y="383"/>
                </a:lnTo>
                <a:lnTo>
                  <a:pt x="65" y="381"/>
                </a:lnTo>
                <a:lnTo>
                  <a:pt x="59" y="380"/>
                </a:lnTo>
                <a:lnTo>
                  <a:pt x="48" y="373"/>
                </a:lnTo>
                <a:lnTo>
                  <a:pt x="43" y="368"/>
                </a:lnTo>
                <a:lnTo>
                  <a:pt x="37" y="362"/>
                </a:lnTo>
                <a:lnTo>
                  <a:pt x="33" y="354"/>
                </a:lnTo>
                <a:lnTo>
                  <a:pt x="27" y="349"/>
                </a:lnTo>
                <a:lnTo>
                  <a:pt x="22" y="346"/>
                </a:lnTo>
                <a:lnTo>
                  <a:pt x="16" y="337"/>
                </a:lnTo>
                <a:lnTo>
                  <a:pt x="13" y="330"/>
                </a:lnTo>
                <a:lnTo>
                  <a:pt x="8" y="324"/>
                </a:lnTo>
                <a:lnTo>
                  <a:pt x="3" y="321"/>
                </a:lnTo>
                <a:lnTo>
                  <a:pt x="0" y="314"/>
                </a:lnTo>
                <a:lnTo>
                  <a:pt x="2" y="308"/>
                </a:lnTo>
                <a:lnTo>
                  <a:pt x="2" y="299"/>
                </a:lnTo>
                <a:lnTo>
                  <a:pt x="0" y="291"/>
                </a:lnTo>
                <a:lnTo>
                  <a:pt x="3" y="289"/>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2" name="State: Washington">
            <a:extLst>
              <a:ext uri="{FF2B5EF4-FFF2-40B4-BE49-F238E27FC236}">
                <a16:creationId xmlns:a16="http://schemas.microsoft.com/office/drawing/2014/main" id="{059CDB7E-F273-4C98-A02B-9BCD86E50750}"/>
              </a:ext>
            </a:extLst>
          </p:cNvPr>
          <p:cNvSpPr>
            <a:spLocks/>
          </p:cNvSpPr>
          <p:nvPr/>
        </p:nvSpPr>
        <p:spPr bwMode="auto">
          <a:xfrm>
            <a:off x="3671071" y="2187770"/>
            <a:ext cx="1000595" cy="785147"/>
          </a:xfrm>
          <a:custGeom>
            <a:avLst/>
            <a:gdLst>
              <a:gd name="T0" fmla="*/ 2147483647 w 571"/>
              <a:gd name="T1" fmla="*/ 2147483647 h 448"/>
              <a:gd name="T2" fmla="*/ 2147483647 w 571"/>
              <a:gd name="T3" fmla="*/ 2147483647 h 448"/>
              <a:gd name="T4" fmla="*/ 2147483647 w 571"/>
              <a:gd name="T5" fmla="*/ 2147483647 h 448"/>
              <a:gd name="T6" fmla="*/ 2147483647 w 571"/>
              <a:gd name="T7" fmla="*/ 2147483647 h 448"/>
              <a:gd name="T8" fmla="*/ 2147483647 w 571"/>
              <a:gd name="T9" fmla="*/ 2147483647 h 448"/>
              <a:gd name="T10" fmla="*/ 2147483647 w 571"/>
              <a:gd name="T11" fmla="*/ 2147483647 h 448"/>
              <a:gd name="T12" fmla="*/ 2147483647 w 571"/>
              <a:gd name="T13" fmla="*/ 2147483647 h 448"/>
              <a:gd name="T14" fmla="*/ 2147483647 w 571"/>
              <a:gd name="T15" fmla="*/ 2147483647 h 448"/>
              <a:gd name="T16" fmla="*/ 2147483647 w 571"/>
              <a:gd name="T17" fmla="*/ 2147483647 h 448"/>
              <a:gd name="T18" fmla="*/ 2147483647 w 571"/>
              <a:gd name="T19" fmla="*/ 2147483647 h 448"/>
              <a:gd name="T20" fmla="*/ 2147483647 w 571"/>
              <a:gd name="T21" fmla="*/ 2147483647 h 448"/>
              <a:gd name="T22" fmla="*/ 2147483647 w 571"/>
              <a:gd name="T23" fmla="*/ 2147483647 h 448"/>
              <a:gd name="T24" fmla="*/ 2147483647 w 571"/>
              <a:gd name="T25" fmla="*/ 2147483647 h 448"/>
              <a:gd name="T26" fmla="*/ 2147483647 w 571"/>
              <a:gd name="T27" fmla="*/ 2147483647 h 448"/>
              <a:gd name="T28" fmla="*/ 2147483647 w 571"/>
              <a:gd name="T29" fmla="*/ 2147483647 h 448"/>
              <a:gd name="T30" fmla="*/ 2147483647 w 571"/>
              <a:gd name="T31" fmla="*/ 2147483647 h 448"/>
              <a:gd name="T32" fmla="*/ 2147483647 w 571"/>
              <a:gd name="T33" fmla="*/ 2147483647 h 448"/>
              <a:gd name="T34" fmla="*/ 2147483647 w 571"/>
              <a:gd name="T35" fmla="*/ 2147483647 h 448"/>
              <a:gd name="T36" fmla="*/ 2147483647 w 571"/>
              <a:gd name="T37" fmla="*/ 2147483647 h 448"/>
              <a:gd name="T38" fmla="*/ 2147483647 w 571"/>
              <a:gd name="T39" fmla="*/ 2147483647 h 448"/>
              <a:gd name="T40" fmla="*/ 2147483647 w 571"/>
              <a:gd name="T41" fmla="*/ 2147483647 h 448"/>
              <a:gd name="T42" fmla="*/ 2147483647 w 571"/>
              <a:gd name="T43" fmla="*/ 2147483647 h 448"/>
              <a:gd name="T44" fmla="*/ 2147483647 w 571"/>
              <a:gd name="T45" fmla="*/ 2147483647 h 448"/>
              <a:gd name="T46" fmla="*/ 2147483647 w 571"/>
              <a:gd name="T47" fmla="*/ 2147483647 h 448"/>
              <a:gd name="T48" fmla="*/ 2147483647 w 571"/>
              <a:gd name="T49" fmla="*/ 2147483647 h 448"/>
              <a:gd name="T50" fmla="*/ 2147483647 w 571"/>
              <a:gd name="T51" fmla="*/ 2147483647 h 448"/>
              <a:gd name="T52" fmla="*/ 2147483647 w 571"/>
              <a:gd name="T53" fmla="*/ 2147483647 h 448"/>
              <a:gd name="T54" fmla="*/ 2147483647 w 571"/>
              <a:gd name="T55" fmla="*/ 2147483647 h 448"/>
              <a:gd name="T56" fmla="*/ 2147483647 w 571"/>
              <a:gd name="T57" fmla="*/ 2147483647 h 448"/>
              <a:gd name="T58" fmla="*/ 2147483647 w 571"/>
              <a:gd name="T59" fmla="*/ 2147483647 h 448"/>
              <a:gd name="T60" fmla="*/ 2147483647 w 571"/>
              <a:gd name="T61" fmla="*/ 2147483647 h 448"/>
              <a:gd name="T62" fmla="*/ 2147483647 w 571"/>
              <a:gd name="T63" fmla="*/ 2147483647 h 448"/>
              <a:gd name="T64" fmla="*/ 2147483647 w 571"/>
              <a:gd name="T65" fmla="*/ 2147483647 h 448"/>
              <a:gd name="T66" fmla="*/ 2147483647 w 571"/>
              <a:gd name="T67" fmla="*/ 2147483647 h 448"/>
              <a:gd name="T68" fmla="*/ 2147483647 w 571"/>
              <a:gd name="T69" fmla="*/ 2147483647 h 448"/>
              <a:gd name="T70" fmla="*/ 2147483647 w 571"/>
              <a:gd name="T71" fmla="*/ 2147483647 h 448"/>
              <a:gd name="T72" fmla="*/ 2147483647 w 571"/>
              <a:gd name="T73" fmla="*/ 2147483647 h 448"/>
              <a:gd name="T74" fmla="*/ 2147483647 w 571"/>
              <a:gd name="T75" fmla="*/ 2147483647 h 448"/>
              <a:gd name="T76" fmla="*/ 2147483647 w 571"/>
              <a:gd name="T77" fmla="*/ 2147483647 h 448"/>
              <a:gd name="T78" fmla="*/ 2147483647 w 571"/>
              <a:gd name="T79" fmla="*/ 2147483647 h 448"/>
              <a:gd name="T80" fmla="*/ 2147483647 w 571"/>
              <a:gd name="T81" fmla="*/ 2147483647 h 448"/>
              <a:gd name="T82" fmla="*/ 2147483647 w 571"/>
              <a:gd name="T83" fmla="*/ 2147483647 h 448"/>
              <a:gd name="T84" fmla="*/ 2147483647 w 571"/>
              <a:gd name="T85" fmla="*/ 2147483647 h 448"/>
              <a:gd name="T86" fmla="*/ 2147483647 w 571"/>
              <a:gd name="T87" fmla="*/ 2147483647 h 448"/>
              <a:gd name="T88" fmla="*/ 2147483647 w 571"/>
              <a:gd name="T89" fmla="*/ 2147483647 h 448"/>
              <a:gd name="T90" fmla="*/ 2147483647 w 571"/>
              <a:gd name="T91" fmla="*/ 2147483647 h 448"/>
              <a:gd name="T92" fmla="*/ 2147483647 w 571"/>
              <a:gd name="T93" fmla="*/ 2147483647 h 448"/>
              <a:gd name="T94" fmla="*/ 2147483647 w 571"/>
              <a:gd name="T95" fmla="*/ 2147483647 h 448"/>
              <a:gd name="T96" fmla="*/ 2147483647 w 571"/>
              <a:gd name="T97" fmla="*/ 2147483647 h 448"/>
              <a:gd name="T98" fmla="*/ 2147483647 w 571"/>
              <a:gd name="T99" fmla="*/ 2147483647 h 448"/>
              <a:gd name="T100" fmla="*/ 2147483647 w 571"/>
              <a:gd name="T101" fmla="*/ 2147483647 h 448"/>
              <a:gd name="T102" fmla="*/ 2147483647 w 571"/>
              <a:gd name="T103" fmla="*/ 0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48"/>
              <a:gd name="T158" fmla="*/ 571 w 571"/>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48">
                <a:moveTo>
                  <a:pt x="185" y="0"/>
                </a:moveTo>
                <a:lnTo>
                  <a:pt x="181" y="12"/>
                </a:lnTo>
                <a:lnTo>
                  <a:pt x="183" y="17"/>
                </a:lnTo>
                <a:lnTo>
                  <a:pt x="189" y="23"/>
                </a:lnTo>
                <a:lnTo>
                  <a:pt x="196" y="31"/>
                </a:lnTo>
                <a:lnTo>
                  <a:pt x="199" y="38"/>
                </a:lnTo>
                <a:lnTo>
                  <a:pt x="197" y="39"/>
                </a:lnTo>
                <a:lnTo>
                  <a:pt x="193" y="44"/>
                </a:lnTo>
                <a:lnTo>
                  <a:pt x="188" y="50"/>
                </a:lnTo>
                <a:lnTo>
                  <a:pt x="185" y="52"/>
                </a:lnTo>
                <a:lnTo>
                  <a:pt x="178" y="57"/>
                </a:lnTo>
                <a:lnTo>
                  <a:pt x="177" y="62"/>
                </a:lnTo>
                <a:lnTo>
                  <a:pt x="178" y="65"/>
                </a:lnTo>
                <a:lnTo>
                  <a:pt x="185" y="71"/>
                </a:lnTo>
                <a:lnTo>
                  <a:pt x="185" y="76"/>
                </a:lnTo>
                <a:lnTo>
                  <a:pt x="185" y="84"/>
                </a:lnTo>
                <a:lnTo>
                  <a:pt x="185" y="92"/>
                </a:lnTo>
                <a:lnTo>
                  <a:pt x="185" y="104"/>
                </a:lnTo>
                <a:lnTo>
                  <a:pt x="183" y="111"/>
                </a:lnTo>
                <a:lnTo>
                  <a:pt x="178" y="120"/>
                </a:lnTo>
                <a:lnTo>
                  <a:pt x="175" y="127"/>
                </a:lnTo>
                <a:lnTo>
                  <a:pt x="172" y="131"/>
                </a:lnTo>
                <a:lnTo>
                  <a:pt x="170" y="136"/>
                </a:lnTo>
                <a:lnTo>
                  <a:pt x="166" y="133"/>
                </a:lnTo>
                <a:lnTo>
                  <a:pt x="166" y="127"/>
                </a:lnTo>
                <a:lnTo>
                  <a:pt x="159" y="125"/>
                </a:lnTo>
                <a:lnTo>
                  <a:pt x="154" y="128"/>
                </a:lnTo>
                <a:lnTo>
                  <a:pt x="148" y="131"/>
                </a:lnTo>
                <a:lnTo>
                  <a:pt x="143" y="139"/>
                </a:lnTo>
                <a:lnTo>
                  <a:pt x="142" y="147"/>
                </a:lnTo>
                <a:lnTo>
                  <a:pt x="139" y="154"/>
                </a:lnTo>
                <a:lnTo>
                  <a:pt x="134" y="158"/>
                </a:lnTo>
                <a:lnTo>
                  <a:pt x="126" y="160"/>
                </a:lnTo>
                <a:lnTo>
                  <a:pt x="121" y="163"/>
                </a:lnTo>
                <a:lnTo>
                  <a:pt x="113" y="166"/>
                </a:lnTo>
                <a:lnTo>
                  <a:pt x="107" y="162"/>
                </a:lnTo>
                <a:lnTo>
                  <a:pt x="105" y="158"/>
                </a:lnTo>
                <a:lnTo>
                  <a:pt x="107" y="152"/>
                </a:lnTo>
                <a:lnTo>
                  <a:pt x="110" y="146"/>
                </a:lnTo>
                <a:lnTo>
                  <a:pt x="115" y="139"/>
                </a:lnTo>
                <a:lnTo>
                  <a:pt x="121" y="136"/>
                </a:lnTo>
                <a:lnTo>
                  <a:pt x="124" y="130"/>
                </a:lnTo>
                <a:lnTo>
                  <a:pt x="127" y="125"/>
                </a:lnTo>
                <a:lnTo>
                  <a:pt x="135" y="122"/>
                </a:lnTo>
                <a:lnTo>
                  <a:pt x="142" y="117"/>
                </a:lnTo>
                <a:lnTo>
                  <a:pt x="147" y="114"/>
                </a:lnTo>
                <a:lnTo>
                  <a:pt x="151" y="112"/>
                </a:lnTo>
                <a:lnTo>
                  <a:pt x="154" y="108"/>
                </a:lnTo>
                <a:lnTo>
                  <a:pt x="156" y="103"/>
                </a:lnTo>
                <a:lnTo>
                  <a:pt x="156" y="98"/>
                </a:lnTo>
                <a:lnTo>
                  <a:pt x="156" y="93"/>
                </a:lnTo>
                <a:lnTo>
                  <a:pt x="151" y="90"/>
                </a:lnTo>
                <a:lnTo>
                  <a:pt x="145" y="90"/>
                </a:lnTo>
                <a:lnTo>
                  <a:pt x="129" y="77"/>
                </a:lnTo>
                <a:lnTo>
                  <a:pt x="120" y="71"/>
                </a:lnTo>
                <a:lnTo>
                  <a:pt x="110" y="66"/>
                </a:lnTo>
                <a:lnTo>
                  <a:pt x="96" y="62"/>
                </a:lnTo>
                <a:lnTo>
                  <a:pt x="85" y="55"/>
                </a:lnTo>
                <a:lnTo>
                  <a:pt x="42" y="19"/>
                </a:lnTo>
                <a:lnTo>
                  <a:pt x="37" y="17"/>
                </a:lnTo>
                <a:lnTo>
                  <a:pt x="31" y="22"/>
                </a:lnTo>
                <a:lnTo>
                  <a:pt x="26" y="30"/>
                </a:lnTo>
                <a:lnTo>
                  <a:pt x="21" y="39"/>
                </a:lnTo>
                <a:lnTo>
                  <a:pt x="19" y="46"/>
                </a:lnTo>
                <a:lnTo>
                  <a:pt x="18" y="50"/>
                </a:lnTo>
                <a:lnTo>
                  <a:pt x="18" y="57"/>
                </a:lnTo>
                <a:lnTo>
                  <a:pt x="18" y="62"/>
                </a:lnTo>
                <a:lnTo>
                  <a:pt x="23" y="68"/>
                </a:lnTo>
                <a:lnTo>
                  <a:pt x="27" y="76"/>
                </a:lnTo>
                <a:lnTo>
                  <a:pt x="24" y="89"/>
                </a:lnTo>
                <a:lnTo>
                  <a:pt x="24" y="100"/>
                </a:lnTo>
                <a:lnTo>
                  <a:pt x="23" y="111"/>
                </a:lnTo>
                <a:lnTo>
                  <a:pt x="21" y="125"/>
                </a:lnTo>
                <a:lnTo>
                  <a:pt x="21" y="133"/>
                </a:lnTo>
                <a:lnTo>
                  <a:pt x="21" y="143"/>
                </a:lnTo>
                <a:lnTo>
                  <a:pt x="18" y="149"/>
                </a:lnTo>
                <a:lnTo>
                  <a:pt x="16" y="160"/>
                </a:lnTo>
                <a:lnTo>
                  <a:pt x="16" y="165"/>
                </a:lnTo>
                <a:lnTo>
                  <a:pt x="18" y="170"/>
                </a:lnTo>
                <a:lnTo>
                  <a:pt x="24" y="174"/>
                </a:lnTo>
                <a:lnTo>
                  <a:pt x="29" y="176"/>
                </a:lnTo>
                <a:lnTo>
                  <a:pt x="27" y="181"/>
                </a:lnTo>
                <a:lnTo>
                  <a:pt x="21" y="187"/>
                </a:lnTo>
                <a:lnTo>
                  <a:pt x="16" y="190"/>
                </a:lnTo>
                <a:lnTo>
                  <a:pt x="11" y="197"/>
                </a:lnTo>
                <a:lnTo>
                  <a:pt x="13" y="201"/>
                </a:lnTo>
                <a:lnTo>
                  <a:pt x="18" y="205"/>
                </a:lnTo>
                <a:lnTo>
                  <a:pt x="26" y="208"/>
                </a:lnTo>
                <a:lnTo>
                  <a:pt x="23" y="214"/>
                </a:lnTo>
                <a:lnTo>
                  <a:pt x="19" y="222"/>
                </a:lnTo>
                <a:lnTo>
                  <a:pt x="15" y="225"/>
                </a:lnTo>
                <a:lnTo>
                  <a:pt x="11" y="220"/>
                </a:lnTo>
                <a:lnTo>
                  <a:pt x="8" y="217"/>
                </a:lnTo>
                <a:lnTo>
                  <a:pt x="7" y="224"/>
                </a:lnTo>
                <a:lnTo>
                  <a:pt x="8" y="230"/>
                </a:lnTo>
                <a:lnTo>
                  <a:pt x="5" y="235"/>
                </a:lnTo>
                <a:lnTo>
                  <a:pt x="0" y="241"/>
                </a:lnTo>
                <a:lnTo>
                  <a:pt x="2" y="249"/>
                </a:lnTo>
                <a:lnTo>
                  <a:pt x="7" y="254"/>
                </a:lnTo>
                <a:lnTo>
                  <a:pt x="16" y="259"/>
                </a:lnTo>
                <a:lnTo>
                  <a:pt x="27" y="263"/>
                </a:lnTo>
                <a:lnTo>
                  <a:pt x="34" y="266"/>
                </a:lnTo>
                <a:lnTo>
                  <a:pt x="38" y="271"/>
                </a:lnTo>
                <a:lnTo>
                  <a:pt x="43" y="278"/>
                </a:lnTo>
                <a:lnTo>
                  <a:pt x="50" y="287"/>
                </a:lnTo>
                <a:lnTo>
                  <a:pt x="53" y="294"/>
                </a:lnTo>
                <a:lnTo>
                  <a:pt x="59" y="306"/>
                </a:lnTo>
                <a:lnTo>
                  <a:pt x="59" y="319"/>
                </a:lnTo>
                <a:lnTo>
                  <a:pt x="58" y="332"/>
                </a:lnTo>
                <a:lnTo>
                  <a:pt x="58" y="349"/>
                </a:lnTo>
                <a:lnTo>
                  <a:pt x="65" y="363"/>
                </a:lnTo>
                <a:lnTo>
                  <a:pt x="73" y="367"/>
                </a:lnTo>
                <a:lnTo>
                  <a:pt x="81" y="371"/>
                </a:lnTo>
                <a:lnTo>
                  <a:pt x="89" y="376"/>
                </a:lnTo>
                <a:lnTo>
                  <a:pt x="96" y="376"/>
                </a:lnTo>
                <a:lnTo>
                  <a:pt x="115" y="373"/>
                </a:lnTo>
                <a:lnTo>
                  <a:pt x="126" y="373"/>
                </a:lnTo>
                <a:lnTo>
                  <a:pt x="135" y="371"/>
                </a:lnTo>
                <a:lnTo>
                  <a:pt x="145" y="375"/>
                </a:lnTo>
                <a:lnTo>
                  <a:pt x="156" y="379"/>
                </a:lnTo>
                <a:lnTo>
                  <a:pt x="172" y="394"/>
                </a:lnTo>
                <a:lnTo>
                  <a:pt x="183" y="394"/>
                </a:lnTo>
                <a:lnTo>
                  <a:pt x="213" y="392"/>
                </a:lnTo>
                <a:lnTo>
                  <a:pt x="215" y="398"/>
                </a:lnTo>
                <a:lnTo>
                  <a:pt x="226" y="405"/>
                </a:lnTo>
                <a:lnTo>
                  <a:pt x="239" y="406"/>
                </a:lnTo>
                <a:lnTo>
                  <a:pt x="256" y="402"/>
                </a:lnTo>
                <a:lnTo>
                  <a:pt x="263" y="400"/>
                </a:lnTo>
                <a:lnTo>
                  <a:pt x="285" y="406"/>
                </a:lnTo>
                <a:lnTo>
                  <a:pt x="293" y="402"/>
                </a:lnTo>
                <a:lnTo>
                  <a:pt x="299" y="402"/>
                </a:lnTo>
                <a:lnTo>
                  <a:pt x="310" y="403"/>
                </a:lnTo>
                <a:lnTo>
                  <a:pt x="324" y="408"/>
                </a:lnTo>
                <a:lnTo>
                  <a:pt x="336" y="409"/>
                </a:lnTo>
                <a:lnTo>
                  <a:pt x="342" y="408"/>
                </a:lnTo>
                <a:lnTo>
                  <a:pt x="491" y="448"/>
                </a:lnTo>
                <a:lnTo>
                  <a:pt x="491" y="436"/>
                </a:lnTo>
                <a:lnTo>
                  <a:pt x="493" y="427"/>
                </a:lnTo>
                <a:lnTo>
                  <a:pt x="494" y="417"/>
                </a:lnTo>
                <a:lnTo>
                  <a:pt x="494" y="406"/>
                </a:lnTo>
                <a:lnTo>
                  <a:pt x="494" y="397"/>
                </a:lnTo>
                <a:lnTo>
                  <a:pt x="496" y="381"/>
                </a:lnTo>
                <a:lnTo>
                  <a:pt x="502" y="362"/>
                </a:lnTo>
                <a:lnTo>
                  <a:pt x="509" y="344"/>
                </a:lnTo>
                <a:lnTo>
                  <a:pt x="515" y="325"/>
                </a:lnTo>
                <a:lnTo>
                  <a:pt x="518" y="301"/>
                </a:lnTo>
                <a:lnTo>
                  <a:pt x="525" y="282"/>
                </a:lnTo>
                <a:lnTo>
                  <a:pt x="529" y="266"/>
                </a:lnTo>
                <a:lnTo>
                  <a:pt x="534" y="246"/>
                </a:lnTo>
                <a:lnTo>
                  <a:pt x="541" y="228"/>
                </a:lnTo>
                <a:lnTo>
                  <a:pt x="547" y="209"/>
                </a:lnTo>
                <a:lnTo>
                  <a:pt x="553" y="179"/>
                </a:lnTo>
                <a:lnTo>
                  <a:pt x="560" y="158"/>
                </a:lnTo>
                <a:lnTo>
                  <a:pt x="566" y="135"/>
                </a:lnTo>
                <a:lnTo>
                  <a:pt x="571" y="122"/>
                </a:lnTo>
                <a:lnTo>
                  <a:pt x="185" y="0"/>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b="1">
              <a:solidFill>
                <a:schemeClr val="bg1"/>
              </a:solidFill>
              <a:ea typeface="ＭＳ Ｐゴシック" pitchFamily="34" charset="-128"/>
              <a:cs typeface="Arial" panose="020B0604020202020204" pitchFamily="34" charset="0"/>
            </a:endParaRPr>
          </a:p>
        </p:txBody>
      </p:sp>
      <p:sp>
        <p:nvSpPr>
          <p:cNvPr id="383" name="State: Virginia">
            <a:extLst>
              <a:ext uri="{FF2B5EF4-FFF2-40B4-BE49-F238E27FC236}">
                <a16:creationId xmlns:a16="http://schemas.microsoft.com/office/drawing/2014/main" id="{670B5984-F98B-4DEA-956C-7468353AF2F5}"/>
              </a:ext>
            </a:extLst>
          </p:cNvPr>
          <p:cNvSpPr>
            <a:spLocks/>
          </p:cNvSpPr>
          <p:nvPr/>
        </p:nvSpPr>
        <p:spPr bwMode="auto">
          <a:xfrm>
            <a:off x="9210265" y="4394242"/>
            <a:ext cx="1107488" cy="646694"/>
          </a:xfrm>
          <a:custGeom>
            <a:avLst/>
            <a:gdLst>
              <a:gd name="T0" fmla="*/ 12700 w 632"/>
              <a:gd name="T1" fmla="*/ 555625 h 369"/>
              <a:gd name="T2" fmla="*/ 30163 w 632"/>
              <a:gd name="T3" fmla="*/ 546100 h 369"/>
              <a:gd name="T4" fmla="*/ 42863 w 632"/>
              <a:gd name="T5" fmla="*/ 530225 h 369"/>
              <a:gd name="T6" fmla="*/ 60325 w 632"/>
              <a:gd name="T7" fmla="*/ 515937 h 369"/>
              <a:gd name="T8" fmla="*/ 65088 w 632"/>
              <a:gd name="T9" fmla="*/ 492125 h 369"/>
              <a:gd name="T10" fmla="*/ 95250 w 632"/>
              <a:gd name="T11" fmla="*/ 466725 h 369"/>
              <a:gd name="T12" fmla="*/ 130175 w 632"/>
              <a:gd name="T13" fmla="*/ 436562 h 369"/>
              <a:gd name="T14" fmla="*/ 150813 w 632"/>
              <a:gd name="T15" fmla="*/ 422275 h 369"/>
              <a:gd name="T16" fmla="*/ 168275 w 632"/>
              <a:gd name="T17" fmla="*/ 449262 h 369"/>
              <a:gd name="T18" fmla="*/ 203200 w 632"/>
              <a:gd name="T19" fmla="*/ 465137 h 369"/>
              <a:gd name="T20" fmla="*/ 228600 w 632"/>
              <a:gd name="T21" fmla="*/ 449262 h 369"/>
              <a:gd name="T22" fmla="*/ 249238 w 632"/>
              <a:gd name="T23" fmla="*/ 441325 h 369"/>
              <a:gd name="T24" fmla="*/ 279400 w 632"/>
              <a:gd name="T25" fmla="*/ 439737 h 369"/>
              <a:gd name="T26" fmla="*/ 306388 w 632"/>
              <a:gd name="T27" fmla="*/ 417512 h 369"/>
              <a:gd name="T28" fmla="*/ 331788 w 632"/>
              <a:gd name="T29" fmla="*/ 404812 h 369"/>
              <a:gd name="T30" fmla="*/ 369888 w 632"/>
              <a:gd name="T31" fmla="*/ 388937 h 369"/>
              <a:gd name="T32" fmla="*/ 381000 w 632"/>
              <a:gd name="T33" fmla="*/ 350837 h 369"/>
              <a:gd name="T34" fmla="*/ 390525 w 632"/>
              <a:gd name="T35" fmla="*/ 315912 h 369"/>
              <a:gd name="T36" fmla="*/ 404813 w 632"/>
              <a:gd name="T37" fmla="*/ 265112 h 369"/>
              <a:gd name="T38" fmla="*/ 415925 w 632"/>
              <a:gd name="T39" fmla="*/ 238125 h 369"/>
              <a:gd name="T40" fmla="*/ 425450 w 632"/>
              <a:gd name="T41" fmla="*/ 207962 h 369"/>
              <a:gd name="T42" fmla="*/ 441325 w 632"/>
              <a:gd name="T43" fmla="*/ 182562 h 369"/>
              <a:gd name="T44" fmla="*/ 466725 w 632"/>
              <a:gd name="T45" fmla="*/ 196850 h 369"/>
              <a:gd name="T46" fmla="*/ 488950 w 632"/>
              <a:gd name="T47" fmla="*/ 184150 h 369"/>
              <a:gd name="T48" fmla="*/ 503238 w 632"/>
              <a:gd name="T49" fmla="*/ 136525 h 369"/>
              <a:gd name="T50" fmla="*/ 522288 w 632"/>
              <a:gd name="T51" fmla="*/ 123825 h 369"/>
              <a:gd name="T52" fmla="*/ 533400 w 632"/>
              <a:gd name="T53" fmla="*/ 114300 h 369"/>
              <a:gd name="T54" fmla="*/ 566738 w 632"/>
              <a:gd name="T55" fmla="*/ 71437 h 369"/>
              <a:gd name="T56" fmla="*/ 588963 w 632"/>
              <a:gd name="T57" fmla="*/ 0 h 369"/>
              <a:gd name="T58" fmla="*/ 619125 w 632"/>
              <a:gd name="T59" fmla="*/ 23812 h 369"/>
              <a:gd name="T60" fmla="*/ 652463 w 632"/>
              <a:gd name="T61" fmla="*/ 36512 h 369"/>
              <a:gd name="T62" fmla="*/ 669925 w 632"/>
              <a:gd name="T63" fmla="*/ 7937 h 369"/>
              <a:gd name="T64" fmla="*/ 698500 w 632"/>
              <a:gd name="T65" fmla="*/ 19050 h 369"/>
              <a:gd name="T66" fmla="*/ 720725 w 632"/>
              <a:gd name="T67" fmla="*/ 41275 h 369"/>
              <a:gd name="T68" fmla="*/ 763588 w 632"/>
              <a:gd name="T69" fmla="*/ 63500 h 369"/>
              <a:gd name="T70" fmla="*/ 763588 w 632"/>
              <a:gd name="T71" fmla="*/ 109537 h 369"/>
              <a:gd name="T72" fmla="*/ 760413 w 632"/>
              <a:gd name="T73" fmla="*/ 141287 h 369"/>
              <a:gd name="T74" fmla="*/ 811213 w 632"/>
              <a:gd name="T75" fmla="*/ 169862 h 369"/>
              <a:gd name="T76" fmla="*/ 871538 w 632"/>
              <a:gd name="T77" fmla="*/ 190500 h 369"/>
              <a:gd name="T78" fmla="*/ 909638 w 632"/>
              <a:gd name="T79" fmla="*/ 222250 h 369"/>
              <a:gd name="T80" fmla="*/ 900113 w 632"/>
              <a:gd name="T81" fmla="*/ 260350 h 369"/>
              <a:gd name="T82" fmla="*/ 920750 w 632"/>
              <a:gd name="T83" fmla="*/ 290512 h 369"/>
              <a:gd name="T84" fmla="*/ 920750 w 632"/>
              <a:gd name="T85" fmla="*/ 320675 h 369"/>
              <a:gd name="T86" fmla="*/ 939800 w 632"/>
              <a:gd name="T87" fmla="*/ 349250 h 369"/>
              <a:gd name="T88" fmla="*/ 968375 w 632"/>
              <a:gd name="T89" fmla="*/ 374650 h 369"/>
              <a:gd name="T90" fmla="*/ 1000125 w 632"/>
              <a:gd name="T91" fmla="*/ 388937 h 369"/>
              <a:gd name="T92" fmla="*/ 206375 w 632"/>
              <a:gd name="T93" fmla="*/ 56515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chemeClr val="bg1">
              <a:lumMod val="85000"/>
            </a:schemeClr>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4" name="State: Vermont">
            <a:extLst>
              <a:ext uri="{FF2B5EF4-FFF2-40B4-BE49-F238E27FC236}">
                <a16:creationId xmlns:a16="http://schemas.microsoft.com/office/drawing/2014/main" id="{C0BAAAC3-9F3D-45FB-8CF1-1505EEF9D520}"/>
              </a:ext>
            </a:extLst>
          </p:cNvPr>
          <p:cNvSpPr>
            <a:spLocks/>
          </p:cNvSpPr>
          <p:nvPr/>
        </p:nvSpPr>
        <p:spPr bwMode="auto">
          <a:xfrm>
            <a:off x="10300229" y="3107865"/>
            <a:ext cx="254092" cy="494222"/>
          </a:xfrm>
          <a:custGeom>
            <a:avLst/>
            <a:gdLst>
              <a:gd name="T0" fmla="*/ 2147483647 w 145"/>
              <a:gd name="T1" fmla="*/ 0 h 282"/>
              <a:gd name="T2" fmla="*/ 2147483647 w 145"/>
              <a:gd name="T3" fmla="*/ 2147483647 h 282"/>
              <a:gd name="T4" fmla="*/ 2147483647 w 145"/>
              <a:gd name="T5" fmla="*/ 2147483647 h 282"/>
              <a:gd name="T6" fmla="*/ 2147483647 w 145"/>
              <a:gd name="T7" fmla="*/ 2147483647 h 282"/>
              <a:gd name="T8" fmla="*/ 2147483647 w 145"/>
              <a:gd name="T9" fmla="*/ 2147483647 h 282"/>
              <a:gd name="T10" fmla="*/ 2147483647 w 145"/>
              <a:gd name="T11" fmla="*/ 2147483647 h 282"/>
              <a:gd name="T12" fmla="*/ 2147483647 w 145"/>
              <a:gd name="T13" fmla="*/ 2147483647 h 282"/>
              <a:gd name="T14" fmla="*/ 2147483647 w 145"/>
              <a:gd name="T15" fmla="*/ 2147483647 h 282"/>
              <a:gd name="T16" fmla="*/ 2147483647 w 145"/>
              <a:gd name="T17" fmla="*/ 2147483647 h 282"/>
              <a:gd name="T18" fmla="*/ 2147483647 w 145"/>
              <a:gd name="T19" fmla="*/ 2147483647 h 282"/>
              <a:gd name="T20" fmla="*/ 2147483647 w 145"/>
              <a:gd name="T21" fmla="*/ 2147483647 h 282"/>
              <a:gd name="T22" fmla="*/ 2147483647 w 145"/>
              <a:gd name="T23" fmla="*/ 2147483647 h 282"/>
              <a:gd name="T24" fmla="*/ 2147483647 w 145"/>
              <a:gd name="T25" fmla="*/ 2147483647 h 282"/>
              <a:gd name="T26" fmla="*/ 2147483647 w 145"/>
              <a:gd name="T27" fmla="*/ 2147483647 h 282"/>
              <a:gd name="T28" fmla="*/ 2147483647 w 145"/>
              <a:gd name="T29" fmla="*/ 2147483647 h 282"/>
              <a:gd name="T30" fmla="*/ 2147483647 w 145"/>
              <a:gd name="T31" fmla="*/ 2147483647 h 282"/>
              <a:gd name="T32" fmla="*/ 2147483647 w 145"/>
              <a:gd name="T33" fmla="*/ 2147483647 h 282"/>
              <a:gd name="T34" fmla="*/ 2147483647 w 145"/>
              <a:gd name="T35" fmla="*/ 2147483647 h 282"/>
              <a:gd name="T36" fmla="*/ 2147483647 w 145"/>
              <a:gd name="T37" fmla="*/ 2147483647 h 282"/>
              <a:gd name="T38" fmla="*/ 2147483647 w 145"/>
              <a:gd name="T39" fmla="*/ 2147483647 h 282"/>
              <a:gd name="T40" fmla="*/ 2147483647 w 145"/>
              <a:gd name="T41" fmla="*/ 2147483647 h 282"/>
              <a:gd name="T42" fmla="*/ 2147483647 w 145"/>
              <a:gd name="T43" fmla="*/ 2147483647 h 282"/>
              <a:gd name="T44" fmla="*/ 2147483647 w 145"/>
              <a:gd name="T45" fmla="*/ 2147483647 h 282"/>
              <a:gd name="T46" fmla="*/ 2147483647 w 145"/>
              <a:gd name="T47" fmla="*/ 2147483647 h 282"/>
              <a:gd name="T48" fmla="*/ 2147483647 w 145"/>
              <a:gd name="T49" fmla="*/ 2147483647 h 282"/>
              <a:gd name="T50" fmla="*/ 2147483647 w 145"/>
              <a:gd name="T51" fmla="*/ 2147483647 h 282"/>
              <a:gd name="T52" fmla="*/ 2147483647 w 145"/>
              <a:gd name="T53" fmla="*/ 2147483647 h 282"/>
              <a:gd name="T54" fmla="*/ 2147483647 w 145"/>
              <a:gd name="T55" fmla="*/ 2147483647 h 282"/>
              <a:gd name="T56" fmla="*/ 2147483647 w 145"/>
              <a:gd name="T57" fmla="*/ 2147483647 h 282"/>
              <a:gd name="T58" fmla="*/ 2147483647 w 145"/>
              <a:gd name="T59" fmla="*/ 2147483647 h 282"/>
              <a:gd name="T60" fmla="*/ 2147483647 w 145"/>
              <a:gd name="T61" fmla="*/ 2147483647 h 282"/>
              <a:gd name="T62" fmla="*/ 2147483647 w 145"/>
              <a:gd name="T63" fmla="*/ 2147483647 h 282"/>
              <a:gd name="T64" fmla="*/ 2147483647 w 145"/>
              <a:gd name="T65" fmla="*/ 2147483647 h 282"/>
              <a:gd name="T66" fmla="*/ 2147483647 w 145"/>
              <a:gd name="T67" fmla="*/ 2147483647 h 282"/>
              <a:gd name="T68" fmla="*/ 2147483647 w 145"/>
              <a:gd name="T69" fmla="*/ 2147483647 h 282"/>
              <a:gd name="T70" fmla="*/ 2147483647 w 145"/>
              <a:gd name="T71" fmla="*/ 2147483647 h 282"/>
              <a:gd name="T72" fmla="*/ 2147483647 w 145"/>
              <a:gd name="T73" fmla="*/ 2147483647 h 282"/>
              <a:gd name="T74" fmla="*/ 2147483647 w 145"/>
              <a:gd name="T75" fmla="*/ 2147483647 h 282"/>
              <a:gd name="T76" fmla="*/ 2147483647 w 145"/>
              <a:gd name="T77" fmla="*/ 2147483647 h 282"/>
              <a:gd name="T78" fmla="*/ 2147483647 w 145"/>
              <a:gd name="T79" fmla="*/ 2147483647 h 282"/>
              <a:gd name="T80" fmla="*/ 0 w 145"/>
              <a:gd name="T81" fmla="*/ 2147483647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282"/>
              <a:gd name="T125" fmla="*/ 145 w 14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282">
                <a:moveTo>
                  <a:pt x="0" y="42"/>
                </a:moveTo>
                <a:lnTo>
                  <a:pt x="134" y="0"/>
                </a:lnTo>
                <a:lnTo>
                  <a:pt x="139" y="4"/>
                </a:lnTo>
                <a:lnTo>
                  <a:pt x="139" y="8"/>
                </a:lnTo>
                <a:lnTo>
                  <a:pt x="139" y="16"/>
                </a:lnTo>
                <a:lnTo>
                  <a:pt x="136" y="21"/>
                </a:lnTo>
                <a:lnTo>
                  <a:pt x="134" y="27"/>
                </a:lnTo>
                <a:lnTo>
                  <a:pt x="137" y="32"/>
                </a:lnTo>
                <a:lnTo>
                  <a:pt x="142" y="37"/>
                </a:lnTo>
                <a:lnTo>
                  <a:pt x="145" y="42"/>
                </a:lnTo>
                <a:lnTo>
                  <a:pt x="145" y="48"/>
                </a:lnTo>
                <a:lnTo>
                  <a:pt x="142" y="58"/>
                </a:lnTo>
                <a:lnTo>
                  <a:pt x="139" y="66"/>
                </a:lnTo>
                <a:lnTo>
                  <a:pt x="134" y="70"/>
                </a:lnTo>
                <a:lnTo>
                  <a:pt x="129" y="77"/>
                </a:lnTo>
                <a:lnTo>
                  <a:pt x="126" y="81"/>
                </a:lnTo>
                <a:lnTo>
                  <a:pt x="121" y="85"/>
                </a:lnTo>
                <a:lnTo>
                  <a:pt x="118" y="89"/>
                </a:lnTo>
                <a:lnTo>
                  <a:pt x="120" y="97"/>
                </a:lnTo>
                <a:lnTo>
                  <a:pt x="123" y="101"/>
                </a:lnTo>
                <a:lnTo>
                  <a:pt x="124" y="107"/>
                </a:lnTo>
                <a:lnTo>
                  <a:pt x="123" y="116"/>
                </a:lnTo>
                <a:lnTo>
                  <a:pt x="123" y="126"/>
                </a:lnTo>
                <a:lnTo>
                  <a:pt x="123" y="131"/>
                </a:lnTo>
                <a:lnTo>
                  <a:pt x="120" y="142"/>
                </a:lnTo>
                <a:lnTo>
                  <a:pt x="118" y="150"/>
                </a:lnTo>
                <a:lnTo>
                  <a:pt x="118" y="159"/>
                </a:lnTo>
                <a:lnTo>
                  <a:pt x="115" y="163"/>
                </a:lnTo>
                <a:lnTo>
                  <a:pt x="115" y="169"/>
                </a:lnTo>
                <a:lnTo>
                  <a:pt x="113" y="177"/>
                </a:lnTo>
                <a:lnTo>
                  <a:pt x="116" y="185"/>
                </a:lnTo>
                <a:lnTo>
                  <a:pt x="116" y="196"/>
                </a:lnTo>
                <a:lnTo>
                  <a:pt x="118" y="204"/>
                </a:lnTo>
                <a:lnTo>
                  <a:pt x="120" y="210"/>
                </a:lnTo>
                <a:lnTo>
                  <a:pt x="121" y="218"/>
                </a:lnTo>
                <a:lnTo>
                  <a:pt x="123" y="224"/>
                </a:lnTo>
                <a:lnTo>
                  <a:pt x="123" y="232"/>
                </a:lnTo>
                <a:lnTo>
                  <a:pt x="124" y="236"/>
                </a:lnTo>
                <a:lnTo>
                  <a:pt x="123" y="240"/>
                </a:lnTo>
                <a:lnTo>
                  <a:pt x="120" y="244"/>
                </a:lnTo>
                <a:lnTo>
                  <a:pt x="121" y="248"/>
                </a:lnTo>
                <a:lnTo>
                  <a:pt x="123" y="253"/>
                </a:lnTo>
                <a:lnTo>
                  <a:pt x="124" y="256"/>
                </a:lnTo>
                <a:lnTo>
                  <a:pt x="126" y="259"/>
                </a:lnTo>
                <a:lnTo>
                  <a:pt x="128" y="264"/>
                </a:lnTo>
                <a:lnTo>
                  <a:pt x="69" y="282"/>
                </a:lnTo>
                <a:lnTo>
                  <a:pt x="62" y="272"/>
                </a:lnTo>
                <a:lnTo>
                  <a:pt x="61" y="267"/>
                </a:lnTo>
                <a:lnTo>
                  <a:pt x="62" y="264"/>
                </a:lnTo>
                <a:lnTo>
                  <a:pt x="62" y="259"/>
                </a:lnTo>
                <a:lnTo>
                  <a:pt x="61" y="256"/>
                </a:lnTo>
                <a:lnTo>
                  <a:pt x="59" y="250"/>
                </a:lnTo>
                <a:lnTo>
                  <a:pt x="56" y="244"/>
                </a:lnTo>
                <a:lnTo>
                  <a:pt x="56" y="234"/>
                </a:lnTo>
                <a:lnTo>
                  <a:pt x="56" y="229"/>
                </a:lnTo>
                <a:lnTo>
                  <a:pt x="54" y="223"/>
                </a:lnTo>
                <a:lnTo>
                  <a:pt x="54" y="217"/>
                </a:lnTo>
                <a:lnTo>
                  <a:pt x="54" y="210"/>
                </a:lnTo>
                <a:lnTo>
                  <a:pt x="51" y="201"/>
                </a:lnTo>
                <a:lnTo>
                  <a:pt x="50" y="196"/>
                </a:lnTo>
                <a:lnTo>
                  <a:pt x="45" y="191"/>
                </a:lnTo>
                <a:lnTo>
                  <a:pt x="40" y="190"/>
                </a:lnTo>
                <a:lnTo>
                  <a:pt x="35" y="190"/>
                </a:lnTo>
                <a:lnTo>
                  <a:pt x="31" y="186"/>
                </a:lnTo>
                <a:lnTo>
                  <a:pt x="32" y="182"/>
                </a:lnTo>
                <a:lnTo>
                  <a:pt x="34" y="177"/>
                </a:lnTo>
                <a:lnTo>
                  <a:pt x="31" y="169"/>
                </a:lnTo>
                <a:lnTo>
                  <a:pt x="27" y="159"/>
                </a:lnTo>
                <a:lnTo>
                  <a:pt x="24" y="153"/>
                </a:lnTo>
                <a:lnTo>
                  <a:pt x="20" y="150"/>
                </a:lnTo>
                <a:lnTo>
                  <a:pt x="18" y="142"/>
                </a:lnTo>
                <a:lnTo>
                  <a:pt x="18" y="132"/>
                </a:lnTo>
                <a:lnTo>
                  <a:pt x="18" y="123"/>
                </a:lnTo>
                <a:lnTo>
                  <a:pt x="18" y="112"/>
                </a:lnTo>
                <a:lnTo>
                  <a:pt x="20" y="104"/>
                </a:lnTo>
                <a:lnTo>
                  <a:pt x="18" y="99"/>
                </a:lnTo>
                <a:lnTo>
                  <a:pt x="15" y="91"/>
                </a:lnTo>
                <a:lnTo>
                  <a:pt x="12" y="86"/>
                </a:lnTo>
                <a:lnTo>
                  <a:pt x="8" y="80"/>
                </a:lnTo>
                <a:lnTo>
                  <a:pt x="10" y="62"/>
                </a:lnTo>
                <a:lnTo>
                  <a:pt x="2" y="58"/>
                </a:lnTo>
                <a:lnTo>
                  <a:pt x="0" y="42"/>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5" name="State: Utah">
            <a:extLst>
              <a:ext uri="{FF2B5EF4-FFF2-40B4-BE49-F238E27FC236}">
                <a16:creationId xmlns:a16="http://schemas.microsoft.com/office/drawing/2014/main" id="{99C8BBC5-275A-48AF-B06F-67544D9FFB27}"/>
              </a:ext>
            </a:extLst>
          </p:cNvPr>
          <p:cNvSpPr>
            <a:spLocks/>
          </p:cNvSpPr>
          <p:nvPr/>
        </p:nvSpPr>
        <p:spPr bwMode="auto">
          <a:xfrm>
            <a:off x="4527974" y="3824661"/>
            <a:ext cx="860405" cy="1098855"/>
          </a:xfrm>
          <a:custGeom>
            <a:avLst/>
            <a:gdLst>
              <a:gd name="T0" fmla="*/ 2147483647 w 491"/>
              <a:gd name="T1" fmla="*/ 0 h 627"/>
              <a:gd name="T2" fmla="*/ 2147483647 w 491"/>
              <a:gd name="T3" fmla="*/ 2147483647 h 627"/>
              <a:gd name="T4" fmla="*/ 2147483647 w 491"/>
              <a:gd name="T5" fmla="*/ 2147483647 h 627"/>
              <a:gd name="T6" fmla="*/ 2147483647 w 491"/>
              <a:gd name="T7" fmla="*/ 2147483647 h 627"/>
              <a:gd name="T8" fmla="*/ 2147483647 w 491"/>
              <a:gd name="T9" fmla="*/ 2147483647 h 627"/>
              <a:gd name="T10" fmla="*/ 2147483647 w 491"/>
              <a:gd name="T11" fmla="*/ 2147483647 h 627"/>
              <a:gd name="T12" fmla="*/ 2147483647 w 491"/>
              <a:gd name="T13" fmla="*/ 2147483647 h 627"/>
              <a:gd name="T14" fmla="*/ 2147483647 w 491"/>
              <a:gd name="T15" fmla="*/ 2147483647 h 627"/>
              <a:gd name="T16" fmla="*/ 2147483647 w 491"/>
              <a:gd name="T17" fmla="*/ 2147483647 h 627"/>
              <a:gd name="T18" fmla="*/ 2147483647 w 491"/>
              <a:gd name="T19" fmla="*/ 2147483647 h 627"/>
              <a:gd name="T20" fmla="*/ 2147483647 w 491"/>
              <a:gd name="T21" fmla="*/ 2147483647 h 627"/>
              <a:gd name="T22" fmla="*/ 2147483647 w 491"/>
              <a:gd name="T23" fmla="*/ 2147483647 h 627"/>
              <a:gd name="T24" fmla="*/ 0 w 491"/>
              <a:gd name="T25" fmla="*/ 2147483647 h 627"/>
              <a:gd name="T26" fmla="*/ 2147483647 w 491"/>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
              <a:gd name="T43" fmla="*/ 0 h 627"/>
              <a:gd name="T44" fmla="*/ 491 w 491"/>
              <a:gd name="T45" fmla="*/ 627 h 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 h="627">
                <a:moveTo>
                  <a:pt x="116" y="0"/>
                </a:moveTo>
                <a:lnTo>
                  <a:pt x="345" y="49"/>
                </a:lnTo>
                <a:lnTo>
                  <a:pt x="333" y="156"/>
                </a:lnTo>
                <a:lnTo>
                  <a:pt x="491" y="191"/>
                </a:lnTo>
                <a:lnTo>
                  <a:pt x="422" y="627"/>
                </a:lnTo>
                <a:lnTo>
                  <a:pt x="244" y="594"/>
                </a:lnTo>
                <a:lnTo>
                  <a:pt x="238" y="597"/>
                </a:lnTo>
                <a:lnTo>
                  <a:pt x="232" y="599"/>
                </a:lnTo>
                <a:lnTo>
                  <a:pt x="224" y="597"/>
                </a:lnTo>
                <a:lnTo>
                  <a:pt x="216" y="594"/>
                </a:lnTo>
                <a:lnTo>
                  <a:pt x="211" y="589"/>
                </a:lnTo>
                <a:lnTo>
                  <a:pt x="208" y="586"/>
                </a:lnTo>
                <a:lnTo>
                  <a:pt x="0" y="545"/>
                </a:lnTo>
                <a:lnTo>
                  <a:pt x="116" y="0"/>
                </a:lnTo>
                <a:close/>
              </a:path>
            </a:pathLst>
          </a:custGeom>
          <a:solidFill>
            <a:schemeClr val="bg1">
              <a:lumMod val="85000"/>
            </a:schemeClr>
          </a:solidFill>
          <a:ln w="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8" name="State: South Dakota">
            <a:extLst>
              <a:ext uri="{FF2B5EF4-FFF2-40B4-BE49-F238E27FC236}">
                <a16:creationId xmlns:a16="http://schemas.microsoft.com/office/drawing/2014/main" id="{1C5C1CEF-60B2-416C-886E-95E73D6DFA10}"/>
              </a:ext>
            </a:extLst>
          </p:cNvPr>
          <p:cNvSpPr>
            <a:spLocks/>
          </p:cNvSpPr>
          <p:nvPr/>
        </p:nvSpPr>
        <p:spPr bwMode="auto">
          <a:xfrm>
            <a:off x="6136633" y="3304150"/>
            <a:ext cx="1065433" cy="720302"/>
          </a:xfrm>
          <a:custGeom>
            <a:avLst/>
            <a:gdLst>
              <a:gd name="T0" fmla="*/ 2147483647 w 608"/>
              <a:gd name="T1" fmla="*/ 2147483647 h 411"/>
              <a:gd name="T2" fmla="*/ 2147483647 w 608"/>
              <a:gd name="T3" fmla="*/ 2147483647 h 411"/>
              <a:gd name="T4" fmla="*/ 2147483647 w 608"/>
              <a:gd name="T5" fmla="*/ 2147483647 h 411"/>
              <a:gd name="T6" fmla="*/ 2147483647 w 608"/>
              <a:gd name="T7" fmla="*/ 2147483647 h 411"/>
              <a:gd name="T8" fmla="*/ 2147483647 w 608"/>
              <a:gd name="T9" fmla="*/ 2147483647 h 411"/>
              <a:gd name="T10" fmla="*/ 2147483647 w 608"/>
              <a:gd name="T11" fmla="*/ 2147483647 h 411"/>
              <a:gd name="T12" fmla="*/ 2147483647 w 608"/>
              <a:gd name="T13" fmla="*/ 2147483647 h 411"/>
              <a:gd name="T14" fmla="*/ 2147483647 w 608"/>
              <a:gd name="T15" fmla="*/ 2147483647 h 411"/>
              <a:gd name="T16" fmla="*/ 2147483647 w 608"/>
              <a:gd name="T17" fmla="*/ 2147483647 h 411"/>
              <a:gd name="T18" fmla="*/ 2147483647 w 608"/>
              <a:gd name="T19" fmla="*/ 2147483647 h 411"/>
              <a:gd name="T20" fmla="*/ 2147483647 w 608"/>
              <a:gd name="T21" fmla="*/ 2147483647 h 411"/>
              <a:gd name="T22" fmla="*/ 2147483647 w 608"/>
              <a:gd name="T23" fmla="*/ 2147483647 h 411"/>
              <a:gd name="T24" fmla="*/ 2147483647 w 608"/>
              <a:gd name="T25" fmla="*/ 2147483647 h 411"/>
              <a:gd name="T26" fmla="*/ 2147483647 w 608"/>
              <a:gd name="T27" fmla="*/ 2147483647 h 411"/>
              <a:gd name="T28" fmla="*/ 2147483647 w 608"/>
              <a:gd name="T29" fmla="*/ 2147483647 h 411"/>
              <a:gd name="T30" fmla="*/ 2147483647 w 608"/>
              <a:gd name="T31" fmla="*/ 2147483647 h 411"/>
              <a:gd name="T32" fmla="*/ 2147483647 w 608"/>
              <a:gd name="T33" fmla="*/ 2147483647 h 411"/>
              <a:gd name="T34" fmla="*/ 2147483647 w 608"/>
              <a:gd name="T35" fmla="*/ 2147483647 h 411"/>
              <a:gd name="T36" fmla="*/ 2147483647 w 608"/>
              <a:gd name="T37" fmla="*/ 2147483647 h 411"/>
              <a:gd name="T38" fmla="*/ 2147483647 w 608"/>
              <a:gd name="T39" fmla="*/ 2147483647 h 411"/>
              <a:gd name="T40" fmla="*/ 2147483647 w 608"/>
              <a:gd name="T41" fmla="*/ 2147483647 h 411"/>
              <a:gd name="T42" fmla="*/ 2147483647 w 608"/>
              <a:gd name="T43" fmla="*/ 2147483647 h 411"/>
              <a:gd name="T44" fmla="*/ 2147483647 w 608"/>
              <a:gd name="T45" fmla="*/ 2147483647 h 411"/>
              <a:gd name="T46" fmla="*/ 2147483647 w 608"/>
              <a:gd name="T47" fmla="*/ 2147483647 h 411"/>
              <a:gd name="T48" fmla="*/ 2147483647 w 608"/>
              <a:gd name="T49" fmla="*/ 2147483647 h 411"/>
              <a:gd name="T50" fmla="*/ 2147483647 w 608"/>
              <a:gd name="T51" fmla="*/ 2147483647 h 411"/>
              <a:gd name="T52" fmla="*/ 2147483647 w 608"/>
              <a:gd name="T53" fmla="*/ 2147483647 h 411"/>
              <a:gd name="T54" fmla="*/ 2147483647 w 608"/>
              <a:gd name="T55" fmla="*/ 2147483647 h 411"/>
              <a:gd name="T56" fmla="*/ 2147483647 w 608"/>
              <a:gd name="T57" fmla="*/ 2147483647 h 411"/>
              <a:gd name="T58" fmla="*/ 2147483647 w 608"/>
              <a:gd name="T59" fmla="*/ 2147483647 h 411"/>
              <a:gd name="T60" fmla="*/ 2147483647 w 608"/>
              <a:gd name="T61" fmla="*/ 2147483647 h 411"/>
              <a:gd name="T62" fmla="*/ 2147483647 w 608"/>
              <a:gd name="T63" fmla="*/ 2147483647 h 411"/>
              <a:gd name="T64" fmla="*/ 2147483647 w 608"/>
              <a:gd name="T65" fmla="*/ 2147483647 h 411"/>
              <a:gd name="T66" fmla="*/ 2147483647 w 608"/>
              <a:gd name="T67" fmla="*/ 2147483647 h 411"/>
              <a:gd name="T68" fmla="*/ 2147483647 w 608"/>
              <a:gd name="T69" fmla="*/ 2147483647 h 411"/>
              <a:gd name="T70" fmla="*/ 2147483647 w 608"/>
              <a:gd name="T71" fmla="*/ 2147483647 h 411"/>
              <a:gd name="T72" fmla="*/ 2147483647 w 608"/>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411"/>
              <a:gd name="T113" fmla="*/ 608 w 608"/>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411">
                <a:moveTo>
                  <a:pt x="33" y="0"/>
                </a:moveTo>
                <a:lnTo>
                  <a:pt x="600" y="33"/>
                </a:lnTo>
                <a:lnTo>
                  <a:pt x="600" y="41"/>
                </a:lnTo>
                <a:lnTo>
                  <a:pt x="599" y="44"/>
                </a:lnTo>
                <a:lnTo>
                  <a:pt x="597" y="51"/>
                </a:lnTo>
                <a:lnTo>
                  <a:pt x="591" y="55"/>
                </a:lnTo>
                <a:lnTo>
                  <a:pt x="585" y="60"/>
                </a:lnTo>
                <a:lnTo>
                  <a:pt x="580" y="65"/>
                </a:lnTo>
                <a:lnTo>
                  <a:pt x="578" y="68"/>
                </a:lnTo>
                <a:lnTo>
                  <a:pt x="578" y="73"/>
                </a:lnTo>
                <a:lnTo>
                  <a:pt x="578" y="76"/>
                </a:lnTo>
                <a:lnTo>
                  <a:pt x="581" y="82"/>
                </a:lnTo>
                <a:lnTo>
                  <a:pt x="591" y="89"/>
                </a:lnTo>
                <a:lnTo>
                  <a:pt x="597" y="95"/>
                </a:lnTo>
                <a:lnTo>
                  <a:pt x="605" y="100"/>
                </a:lnTo>
                <a:lnTo>
                  <a:pt x="608" y="106"/>
                </a:lnTo>
                <a:lnTo>
                  <a:pt x="604" y="303"/>
                </a:lnTo>
                <a:lnTo>
                  <a:pt x="599" y="305"/>
                </a:lnTo>
                <a:lnTo>
                  <a:pt x="594" y="303"/>
                </a:lnTo>
                <a:lnTo>
                  <a:pt x="591" y="306"/>
                </a:lnTo>
                <a:lnTo>
                  <a:pt x="591" y="309"/>
                </a:lnTo>
                <a:lnTo>
                  <a:pt x="591" y="314"/>
                </a:lnTo>
                <a:lnTo>
                  <a:pt x="596" y="316"/>
                </a:lnTo>
                <a:lnTo>
                  <a:pt x="599" y="317"/>
                </a:lnTo>
                <a:lnTo>
                  <a:pt x="600" y="321"/>
                </a:lnTo>
                <a:lnTo>
                  <a:pt x="597" y="324"/>
                </a:lnTo>
                <a:lnTo>
                  <a:pt x="594" y="329"/>
                </a:lnTo>
                <a:lnTo>
                  <a:pt x="596" y="333"/>
                </a:lnTo>
                <a:lnTo>
                  <a:pt x="597" y="335"/>
                </a:lnTo>
                <a:lnTo>
                  <a:pt x="600" y="338"/>
                </a:lnTo>
                <a:lnTo>
                  <a:pt x="605" y="340"/>
                </a:lnTo>
                <a:lnTo>
                  <a:pt x="605" y="346"/>
                </a:lnTo>
                <a:lnTo>
                  <a:pt x="600" y="352"/>
                </a:lnTo>
                <a:lnTo>
                  <a:pt x="599" y="363"/>
                </a:lnTo>
                <a:lnTo>
                  <a:pt x="597" y="367"/>
                </a:lnTo>
                <a:lnTo>
                  <a:pt x="596" y="373"/>
                </a:lnTo>
                <a:lnTo>
                  <a:pt x="594" y="375"/>
                </a:lnTo>
                <a:lnTo>
                  <a:pt x="593" y="379"/>
                </a:lnTo>
                <a:lnTo>
                  <a:pt x="589" y="383"/>
                </a:lnTo>
                <a:lnTo>
                  <a:pt x="591" y="386"/>
                </a:lnTo>
                <a:lnTo>
                  <a:pt x="596" y="397"/>
                </a:lnTo>
                <a:lnTo>
                  <a:pt x="597" y="403"/>
                </a:lnTo>
                <a:lnTo>
                  <a:pt x="597" y="408"/>
                </a:lnTo>
                <a:lnTo>
                  <a:pt x="596" y="411"/>
                </a:lnTo>
                <a:lnTo>
                  <a:pt x="589" y="411"/>
                </a:lnTo>
                <a:lnTo>
                  <a:pt x="588" y="402"/>
                </a:lnTo>
                <a:lnTo>
                  <a:pt x="581" y="397"/>
                </a:lnTo>
                <a:lnTo>
                  <a:pt x="575" y="392"/>
                </a:lnTo>
                <a:lnTo>
                  <a:pt x="564" y="389"/>
                </a:lnTo>
                <a:lnTo>
                  <a:pt x="558" y="387"/>
                </a:lnTo>
                <a:lnTo>
                  <a:pt x="551" y="384"/>
                </a:lnTo>
                <a:lnTo>
                  <a:pt x="545" y="376"/>
                </a:lnTo>
                <a:lnTo>
                  <a:pt x="537" y="375"/>
                </a:lnTo>
                <a:lnTo>
                  <a:pt x="529" y="371"/>
                </a:lnTo>
                <a:lnTo>
                  <a:pt x="516" y="373"/>
                </a:lnTo>
                <a:lnTo>
                  <a:pt x="504" y="373"/>
                </a:lnTo>
                <a:lnTo>
                  <a:pt x="491" y="371"/>
                </a:lnTo>
                <a:lnTo>
                  <a:pt x="486" y="378"/>
                </a:lnTo>
                <a:lnTo>
                  <a:pt x="472" y="378"/>
                </a:lnTo>
                <a:lnTo>
                  <a:pt x="461" y="371"/>
                </a:lnTo>
                <a:lnTo>
                  <a:pt x="448" y="363"/>
                </a:lnTo>
                <a:lnTo>
                  <a:pt x="442" y="356"/>
                </a:lnTo>
                <a:lnTo>
                  <a:pt x="430" y="354"/>
                </a:lnTo>
                <a:lnTo>
                  <a:pt x="397" y="352"/>
                </a:lnTo>
                <a:lnTo>
                  <a:pt x="368" y="349"/>
                </a:lnTo>
                <a:lnTo>
                  <a:pt x="321" y="349"/>
                </a:lnTo>
                <a:lnTo>
                  <a:pt x="280" y="344"/>
                </a:lnTo>
                <a:lnTo>
                  <a:pt x="227" y="340"/>
                </a:lnTo>
                <a:lnTo>
                  <a:pt x="181" y="336"/>
                </a:lnTo>
                <a:lnTo>
                  <a:pt x="125" y="333"/>
                </a:lnTo>
                <a:lnTo>
                  <a:pt x="82" y="329"/>
                </a:lnTo>
                <a:lnTo>
                  <a:pt x="46" y="325"/>
                </a:lnTo>
                <a:lnTo>
                  <a:pt x="0" y="327"/>
                </a:lnTo>
                <a:lnTo>
                  <a:pt x="33"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9" name="State: South Carolina">
            <a:extLst>
              <a:ext uri="{FF2B5EF4-FFF2-40B4-BE49-F238E27FC236}">
                <a16:creationId xmlns:a16="http://schemas.microsoft.com/office/drawing/2014/main" id="{AA51C953-D238-4726-BAA7-FDF5EFDC1EDC}"/>
              </a:ext>
            </a:extLst>
          </p:cNvPr>
          <p:cNvSpPr>
            <a:spLocks/>
          </p:cNvSpPr>
          <p:nvPr/>
        </p:nvSpPr>
        <p:spPr bwMode="auto">
          <a:xfrm>
            <a:off x="9234799" y="5295058"/>
            <a:ext cx="767532" cy="592366"/>
          </a:xfrm>
          <a:custGeom>
            <a:avLst/>
            <a:gdLst>
              <a:gd name="T0" fmla="*/ 2147483647 w 438"/>
              <a:gd name="T1" fmla="*/ 2147483647 h 338"/>
              <a:gd name="T2" fmla="*/ 2147483647 w 438"/>
              <a:gd name="T3" fmla="*/ 2147483647 h 338"/>
              <a:gd name="T4" fmla="*/ 2147483647 w 438"/>
              <a:gd name="T5" fmla="*/ 2147483647 h 338"/>
              <a:gd name="T6" fmla="*/ 2147483647 w 438"/>
              <a:gd name="T7" fmla="*/ 2147483647 h 338"/>
              <a:gd name="T8" fmla="*/ 2147483647 w 438"/>
              <a:gd name="T9" fmla="*/ 0 h 338"/>
              <a:gd name="T10" fmla="*/ 2147483647 w 438"/>
              <a:gd name="T11" fmla="*/ 2147483647 h 338"/>
              <a:gd name="T12" fmla="*/ 2147483647 w 438"/>
              <a:gd name="T13" fmla="*/ 2147483647 h 338"/>
              <a:gd name="T14" fmla="*/ 2147483647 w 438"/>
              <a:gd name="T15" fmla="*/ 2147483647 h 338"/>
              <a:gd name="T16" fmla="*/ 2147483647 w 438"/>
              <a:gd name="T17" fmla="*/ 2147483647 h 338"/>
              <a:gd name="T18" fmla="*/ 2147483647 w 438"/>
              <a:gd name="T19" fmla="*/ 2147483647 h 338"/>
              <a:gd name="T20" fmla="*/ 2147483647 w 438"/>
              <a:gd name="T21" fmla="*/ 2147483647 h 338"/>
              <a:gd name="T22" fmla="*/ 2147483647 w 438"/>
              <a:gd name="T23" fmla="*/ 2147483647 h 338"/>
              <a:gd name="T24" fmla="*/ 2147483647 w 438"/>
              <a:gd name="T25" fmla="*/ 2147483647 h 338"/>
              <a:gd name="T26" fmla="*/ 2147483647 w 438"/>
              <a:gd name="T27" fmla="*/ 2147483647 h 338"/>
              <a:gd name="T28" fmla="*/ 2147483647 w 438"/>
              <a:gd name="T29" fmla="*/ 2147483647 h 338"/>
              <a:gd name="T30" fmla="*/ 2147483647 w 438"/>
              <a:gd name="T31" fmla="*/ 2147483647 h 338"/>
              <a:gd name="T32" fmla="*/ 2147483647 w 438"/>
              <a:gd name="T33" fmla="*/ 2147483647 h 338"/>
              <a:gd name="T34" fmla="*/ 2147483647 w 438"/>
              <a:gd name="T35" fmla="*/ 2147483647 h 338"/>
              <a:gd name="T36" fmla="*/ 2147483647 w 438"/>
              <a:gd name="T37" fmla="*/ 2147483647 h 338"/>
              <a:gd name="T38" fmla="*/ 2147483647 w 438"/>
              <a:gd name="T39" fmla="*/ 2147483647 h 338"/>
              <a:gd name="T40" fmla="*/ 2147483647 w 438"/>
              <a:gd name="T41" fmla="*/ 2147483647 h 338"/>
              <a:gd name="T42" fmla="*/ 2147483647 w 438"/>
              <a:gd name="T43" fmla="*/ 2147483647 h 338"/>
              <a:gd name="T44" fmla="*/ 2147483647 w 438"/>
              <a:gd name="T45" fmla="*/ 2147483647 h 338"/>
              <a:gd name="T46" fmla="*/ 2147483647 w 438"/>
              <a:gd name="T47" fmla="*/ 2147483647 h 338"/>
              <a:gd name="T48" fmla="*/ 2147483647 w 438"/>
              <a:gd name="T49" fmla="*/ 2147483647 h 338"/>
              <a:gd name="T50" fmla="*/ 2147483647 w 438"/>
              <a:gd name="T51" fmla="*/ 2147483647 h 338"/>
              <a:gd name="T52" fmla="*/ 2147483647 w 438"/>
              <a:gd name="T53" fmla="*/ 2147483647 h 338"/>
              <a:gd name="T54" fmla="*/ 2147483647 w 438"/>
              <a:gd name="T55" fmla="*/ 2147483647 h 338"/>
              <a:gd name="T56" fmla="*/ 2147483647 w 438"/>
              <a:gd name="T57" fmla="*/ 2147483647 h 338"/>
              <a:gd name="T58" fmla="*/ 2147483647 w 438"/>
              <a:gd name="T59" fmla="*/ 2147483647 h 338"/>
              <a:gd name="T60" fmla="*/ 2147483647 w 438"/>
              <a:gd name="T61" fmla="*/ 2147483647 h 338"/>
              <a:gd name="T62" fmla="*/ 2147483647 w 438"/>
              <a:gd name="T63" fmla="*/ 2147483647 h 338"/>
              <a:gd name="T64" fmla="*/ 2147483647 w 438"/>
              <a:gd name="T65" fmla="*/ 2147483647 h 338"/>
              <a:gd name="T66" fmla="*/ 2147483647 w 438"/>
              <a:gd name="T67" fmla="*/ 2147483647 h 338"/>
              <a:gd name="T68" fmla="*/ 2147483647 w 438"/>
              <a:gd name="T69" fmla="*/ 2147483647 h 338"/>
              <a:gd name="T70" fmla="*/ 2147483647 w 438"/>
              <a:gd name="T71" fmla="*/ 2147483647 h 338"/>
              <a:gd name="T72" fmla="*/ 2147483647 w 438"/>
              <a:gd name="T73" fmla="*/ 2147483647 h 338"/>
              <a:gd name="T74" fmla="*/ 2147483647 w 438"/>
              <a:gd name="T75" fmla="*/ 2147483647 h 338"/>
              <a:gd name="T76" fmla="*/ 2147483647 w 438"/>
              <a:gd name="T77" fmla="*/ 2147483647 h 338"/>
              <a:gd name="T78" fmla="*/ 2147483647 w 438"/>
              <a:gd name="T79" fmla="*/ 2147483647 h 338"/>
              <a:gd name="T80" fmla="*/ 2147483647 w 438"/>
              <a:gd name="T81" fmla="*/ 2147483647 h 338"/>
              <a:gd name="T82" fmla="*/ 2147483647 w 438"/>
              <a:gd name="T83" fmla="*/ 2147483647 h 338"/>
              <a:gd name="T84" fmla="*/ 2147483647 w 438"/>
              <a:gd name="T85" fmla="*/ 2147483647 h 338"/>
              <a:gd name="T86" fmla="*/ 2147483647 w 438"/>
              <a:gd name="T87" fmla="*/ 2147483647 h 338"/>
              <a:gd name="T88" fmla="*/ 2147483647 w 438"/>
              <a:gd name="T89" fmla="*/ 2147483647 h 338"/>
              <a:gd name="T90" fmla="*/ 2147483647 w 438"/>
              <a:gd name="T91" fmla="*/ 2147483647 h 338"/>
              <a:gd name="T92" fmla="*/ 2147483647 w 438"/>
              <a:gd name="T93" fmla="*/ 2147483647 h 338"/>
              <a:gd name="T94" fmla="*/ 2147483647 w 438"/>
              <a:gd name="T95" fmla="*/ 2147483647 h 338"/>
              <a:gd name="T96" fmla="*/ 2147483647 w 438"/>
              <a:gd name="T97" fmla="*/ 2147483647 h 338"/>
              <a:gd name="T98" fmla="*/ 2147483647 w 438"/>
              <a:gd name="T99" fmla="*/ 2147483647 h 338"/>
              <a:gd name="T100" fmla="*/ 2147483647 w 438"/>
              <a:gd name="T101" fmla="*/ 2147483647 h 338"/>
              <a:gd name="T102" fmla="*/ 2147483647 w 438"/>
              <a:gd name="T103" fmla="*/ 2147483647 h 338"/>
              <a:gd name="T104" fmla="*/ 2147483647 w 438"/>
              <a:gd name="T105" fmla="*/ 2147483647 h 338"/>
              <a:gd name="T106" fmla="*/ 2147483647 w 438"/>
              <a:gd name="T107" fmla="*/ 2147483647 h 338"/>
              <a:gd name="T108" fmla="*/ 2147483647 w 438"/>
              <a:gd name="T109" fmla="*/ 2147483647 h 338"/>
              <a:gd name="T110" fmla="*/ 2147483647 w 438"/>
              <a:gd name="T111" fmla="*/ 2147483647 h 338"/>
              <a:gd name="T112" fmla="*/ 2147483647 w 438"/>
              <a:gd name="T113" fmla="*/ 2147483647 h 338"/>
              <a:gd name="T114" fmla="*/ 2147483647 w 438"/>
              <a:gd name="T115" fmla="*/ 2147483647 h 338"/>
              <a:gd name="T116" fmla="*/ 2147483647 w 438"/>
              <a:gd name="T117" fmla="*/ 2147483647 h 338"/>
              <a:gd name="T118" fmla="*/ 2147483647 w 438"/>
              <a:gd name="T119" fmla="*/ 2147483647 h 338"/>
              <a:gd name="T120" fmla="*/ 0 w 438"/>
              <a:gd name="T121" fmla="*/ 2147483647 h 338"/>
              <a:gd name="T122" fmla="*/ 2147483647 w 438"/>
              <a:gd name="T123" fmla="*/ 2147483647 h 338"/>
              <a:gd name="T124" fmla="*/ 2147483647 w 438"/>
              <a:gd name="T125" fmla="*/ 2147483647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338"/>
              <a:gd name="T191" fmla="*/ 438 w 438"/>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338">
                <a:moveTo>
                  <a:pt x="17" y="39"/>
                </a:moveTo>
                <a:lnTo>
                  <a:pt x="35" y="31"/>
                </a:lnTo>
                <a:lnTo>
                  <a:pt x="54" y="23"/>
                </a:lnTo>
                <a:lnTo>
                  <a:pt x="71" y="12"/>
                </a:lnTo>
                <a:lnTo>
                  <a:pt x="83" y="6"/>
                </a:lnTo>
                <a:lnTo>
                  <a:pt x="103" y="6"/>
                </a:lnTo>
                <a:lnTo>
                  <a:pt x="121" y="4"/>
                </a:lnTo>
                <a:lnTo>
                  <a:pt x="137" y="3"/>
                </a:lnTo>
                <a:lnTo>
                  <a:pt x="157" y="4"/>
                </a:lnTo>
                <a:lnTo>
                  <a:pt x="178" y="0"/>
                </a:lnTo>
                <a:lnTo>
                  <a:pt x="192" y="0"/>
                </a:lnTo>
                <a:lnTo>
                  <a:pt x="202" y="8"/>
                </a:lnTo>
                <a:lnTo>
                  <a:pt x="214" y="8"/>
                </a:lnTo>
                <a:lnTo>
                  <a:pt x="221" y="14"/>
                </a:lnTo>
                <a:lnTo>
                  <a:pt x="226" y="22"/>
                </a:lnTo>
                <a:lnTo>
                  <a:pt x="227" y="31"/>
                </a:lnTo>
                <a:lnTo>
                  <a:pt x="235" y="31"/>
                </a:lnTo>
                <a:lnTo>
                  <a:pt x="256" y="30"/>
                </a:lnTo>
                <a:lnTo>
                  <a:pt x="270" y="25"/>
                </a:lnTo>
                <a:lnTo>
                  <a:pt x="289" y="22"/>
                </a:lnTo>
                <a:lnTo>
                  <a:pt x="302" y="20"/>
                </a:lnTo>
                <a:lnTo>
                  <a:pt x="311" y="17"/>
                </a:lnTo>
                <a:lnTo>
                  <a:pt x="319" y="14"/>
                </a:lnTo>
                <a:lnTo>
                  <a:pt x="322" y="14"/>
                </a:lnTo>
                <a:lnTo>
                  <a:pt x="326" y="15"/>
                </a:lnTo>
                <a:lnTo>
                  <a:pt x="329" y="19"/>
                </a:lnTo>
                <a:lnTo>
                  <a:pt x="345" y="30"/>
                </a:lnTo>
                <a:lnTo>
                  <a:pt x="438" y="103"/>
                </a:lnTo>
                <a:lnTo>
                  <a:pt x="438" y="108"/>
                </a:lnTo>
                <a:lnTo>
                  <a:pt x="438" y="111"/>
                </a:lnTo>
                <a:lnTo>
                  <a:pt x="434" y="114"/>
                </a:lnTo>
                <a:lnTo>
                  <a:pt x="427" y="119"/>
                </a:lnTo>
                <a:lnTo>
                  <a:pt x="423" y="125"/>
                </a:lnTo>
                <a:lnTo>
                  <a:pt x="418" y="131"/>
                </a:lnTo>
                <a:lnTo>
                  <a:pt x="413" y="139"/>
                </a:lnTo>
                <a:lnTo>
                  <a:pt x="410" y="147"/>
                </a:lnTo>
                <a:lnTo>
                  <a:pt x="407" y="157"/>
                </a:lnTo>
                <a:lnTo>
                  <a:pt x="402" y="163"/>
                </a:lnTo>
                <a:lnTo>
                  <a:pt x="400" y="166"/>
                </a:lnTo>
                <a:lnTo>
                  <a:pt x="397" y="168"/>
                </a:lnTo>
                <a:lnTo>
                  <a:pt x="392" y="171"/>
                </a:lnTo>
                <a:lnTo>
                  <a:pt x="394" y="173"/>
                </a:lnTo>
                <a:lnTo>
                  <a:pt x="397" y="176"/>
                </a:lnTo>
                <a:lnTo>
                  <a:pt x="400" y="182"/>
                </a:lnTo>
                <a:lnTo>
                  <a:pt x="399" y="187"/>
                </a:lnTo>
                <a:lnTo>
                  <a:pt x="397" y="192"/>
                </a:lnTo>
                <a:lnTo>
                  <a:pt x="396" y="198"/>
                </a:lnTo>
                <a:lnTo>
                  <a:pt x="391" y="201"/>
                </a:lnTo>
                <a:lnTo>
                  <a:pt x="388" y="203"/>
                </a:lnTo>
                <a:lnTo>
                  <a:pt x="384" y="206"/>
                </a:lnTo>
                <a:lnTo>
                  <a:pt x="380" y="205"/>
                </a:lnTo>
                <a:lnTo>
                  <a:pt x="375" y="209"/>
                </a:lnTo>
                <a:lnTo>
                  <a:pt x="373" y="212"/>
                </a:lnTo>
                <a:lnTo>
                  <a:pt x="373" y="219"/>
                </a:lnTo>
                <a:lnTo>
                  <a:pt x="373" y="222"/>
                </a:lnTo>
                <a:lnTo>
                  <a:pt x="370" y="225"/>
                </a:lnTo>
                <a:lnTo>
                  <a:pt x="327" y="268"/>
                </a:lnTo>
                <a:lnTo>
                  <a:pt x="321" y="271"/>
                </a:lnTo>
                <a:lnTo>
                  <a:pt x="313" y="274"/>
                </a:lnTo>
                <a:lnTo>
                  <a:pt x="299" y="278"/>
                </a:lnTo>
                <a:lnTo>
                  <a:pt x="280" y="279"/>
                </a:lnTo>
                <a:lnTo>
                  <a:pt x="272" y="281"/>
                </a:lnTo>
                <a:lnTo>
                  <a:pt x="265" y="282"/>
                </a:lnTo>
                <a:lnTo>
                  <a:pt x="267" y="287"/>
                </a:lnTo>
                <a:lnTo>
                  <a:pt x="270" y="292"/>
                </a:lnTo>
                <a:lnTo>
                  <a:pt x="275" y="294"/>
                </a:lnTo>
                <a:lnTo>
                  <a:pt x="280" y="300"/>
                </a:lnTo>
                <a:lnTo>
                  <a:pt x="281" y="305"/>
                </a:lnTo>
                <a:lnTo>
                  <a:pt x="284" y="308"/>
                </a:lnTo>
                <a:lnTo>
                  <a:pt x="286" y="311"/>
                </a:lnTo>
                <a:lnTo>
                  <a:pt x="281" y="314"/>
                </a:lnTo>
                <a:lnTo>
                  <a:pt x="280" y="317"/>
                </a:lnTo>
                <a:lnTo>
                  <a:pt x="272" y="317"/>
                </a:lnTo>
                <a:lnTo>
                  <a:pt x="268" y="321"/>
                </a:lnTo>
                <a:lnTo>
                  <a:pt x="262" y="322"/>
                </a:lnTo>
                <a:lnTo>
                  <a:pt x="259" y="327"/>
                </a:lnTo>
                <a:lnTo>
                  <a:pt x="257" y="332"/>
                </a:lnTo>
                <a:lnTo>
                  <a:pt x="257" y="338"/>
                </a:lnTo>
                <a:lnTo>
                  <a:pt x="249" y="338"/>
                </a:lnTo>
                <a:lnTo>
                  <a:pt x="243" y="336"/>
                </a:lnTo>
                <a:lnTo>
                  <a:pt x="238" y="333"/>
                </a:lnTo>
                <a:lnTo>
                  <a:pt x="235" y="330"/>
                </a:lnTo>
                <a:lnTo>
                  <a:pt x="233" y="325"/>
                </a:lnTo>
                <a:lnTo>
                  <a:pt x="235" y="319"/>
                </a:lnTo>
                <a:lnTo>
                  <a:pt x="233" y="314"/>
                </a:lnTo>
                <a:lnTo>
                  <a:pt x="230" y="309"/>
                </a:lnTo>
                <a:lnTo>
                  <a:pt x="229" y="305"/>
                </a:lnTo>
                <a:lnTo>
                  <a:pt x="226" y="298"/>
                </a:lnTo>
                <a:lnTo>
                  <a:pt x="221" y="292"/>
                </a:lnTo>
                <a:lnTo>
                  <a:pt x="218" y="289"/>
                </a:lnTo>
                <a:lnTo>
                  <a:pt x="213" y="284"/>
                </a:lnTo>
                <a:lnTo>
                  <a:pt x="206" y="281"/>
                </a:lnTo>
                <a:lnTo>
                  <a:pt x="202" y="274"/>
                </a:lnTo>
                <a:lnTo>
                  <a:pt x="200" y="270"/>
                </a:lnTo>
                <a:lnTo>
                  <a:pt x="200" y="262"/>
                </a:lnTo>
                <a:lnTo>
                  <a:pt x="195" y="255"/>
                </a:lnTo>
                <a:lnTo>
                  <a:pt x="192" y="249"/>
                </a:lnTo>
                <a:lnTo>
                  <a:pt x="191" y="243"/>
                </a:lnTo>
                <a:lnTo>
                  <a:pt x="179" y="235"/>
                </a:lnTo>
                <a:lnTo>
                  <a:pt x="167" y="228"/>
                </a:lnTo>
                <a:lnTo>
                  <a:pt x="159" y="222"/>
                </a:lnTo>
                <a:lnTo>
                  <a:pt x="156" y="217"/>
                </a:lnTo>
                <a:lnTo>
                  <a:pt x="154" y="212"/>
                </a:lnTo>
                <a:lnTo>
                  <a:pt x="146" y="211"/>
                </a:lnTo>
                <a:lnTo>
                  <a:pt x="143" y="203"/>
                </a:lnTo>
                <a:lnTo>
                  <a:pt x="141" y="198"/>
                </a:lnTo>
                <a:lnTo>
                  <a:pt x="137" y="193"/>
                </a:lnTo>
                <a:lnTo>
                  <a:pt x="122" y="182"/>
                </a:lnTo>
                <a:lnTo>
                  <a:pt x="113" y="173"/>
                </a:lnTo>
                <a:lnTo>
                  <a:pt x="105" y="165"/>
                </a:lnTo>
                <a:lnTo>
                  <a:pt x="95" y="157"/>
                </a:lnTo>
                <a:lnTo>
                  <a:pt x="84" y="154"/>
                </a:lnTo>
                <a:lnTo>
                  <a:pt x="78" y="146"/>
                </a:lnTo>
                <a:lnTo>
                  <a:pt x="59" y="124"/>
                </a:lnTo>
                <a:lnTo>
                  <a:pt x="54" y="117"/>
                </a:lnTo>
                <a:lnTo>
                  <a:pt x="52" y="112"/>
                </a:lnTo>
                <a:lnTo>
                  <a:pt x="51" y="106"/>
                </a:lnTo>
                <a:lnTo>
                  <a:pt x="43" y="98"/>
                </a:lnTo>
                <a:lnTo>
                  <a:pt x="35" y="93"/>
                </a:lnTo>
                <a:lnTo>
                  <a:pt x="27" y="92"/>
                </a:lnTo>
                <a:lnTo>
                  <a:pt x="9" y="89"/>
                </a:lnTo>
                <a:lnTo>
                  <a:pt x="0" y="76"/>
                </a:lnTo>
                <a:lnTo>
                  <a:pt x="0" y="70"/>
                </a:lnTo>
                <a:lnTo>
                  <a:pt x="3" y="58"/>
                </a:lnTo>
                <a:lnTo>
                  <a:pt x="9" y="54"/>
                </a:lnTo>
                <a:lnTo>
                  <a:pt x="16" y="46"/>
                </a:lnTo>
                <a:lnTo>
                  <a:pt x="17" y="39"/>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0" name="State: Rhode Island">
            <a:extLst>
              <a:ext uri="{FF2B5EF4-FFF2-40B4-BE49-F238E27FC236}">
                <a16:creationId xmlns:a16="http://schemas.microsoft.com/office/drawing/2014/main" id="{B2D15B1E-8C96-4A2A-B180-8EFB64F5D0F1}"/>
              </a:ext>
            </a:extLst>
          </p:cNvPr>
          <p:cNvSpPr>
            <a:spLocks/>
          </p:cNvSpPr>
          <p:nvPr/>
        </p:nvSpPr>
        <p:spPr bwMode="auto">
          <a:xfrm>
            <a:off x="10654205" y="3661672"/>
            <a:ext cx="103389" cy="152472"/>
          </a:xfrm>
          <a:custGeom>
            <a:avLst/>
            <a:gdLst>
              <a:gd name="T0" fmla="*/ 0 w 59"/>
              <a:gd name="T1" fmla="*/ 2147483647 h 87"/>
              <a:gd name="T2" fmla="*/ 2147483647 w 59"/>
              <a:gd name="T3" fmla="*/ 0 h 87"/>
              <a:gd name="T4" fmla="*/ 2147483647 w 59"/>
              <a:gd name="T5" fmla="*/ 2147483647 h 87"/>
              <a:gd name="T6" fmla="*/ 2147483647 w 59"/>
              <a:gd name="T7" fmla="*/ 2147483647 h 87"/>
              <a:gd name="T8" fmla="*/ 2147483647 w 59"/>
              <a:gd name="T9" fmla="*/ 2147483647 h 87"/>
              <a:gd name="T10" fmla="*/ 2147483647 w 59"/>
              <a:gd name="T11" fmla="*/ 2147483647 h 87"/>
              <a:gd name="T12" fmla="*/ 2147483647 w 59"/>
              <a:gd name="T13" fmla="*/ 2147483647 h 87"/>
              <a:gd name="T14" fmla="*/ 2147483647 w 59"/>
              <a:gd name="T15" fmla="*/ 2147483647 h 87"/>
              <a:gd name="T16" fmla="*/ 2147483647 w 59"/>
              <a:gd name="T17" fmla="*/ 2147483647 h 87"/>
              <a:gd name="T18" fmla="*/ 2147483647 w 59"/>
              <a:gd name="T19" fmla="*/ 2147483647 h 87"/>
              <a:gd name="T20" fmla="*/ 2147483647 w 59"/>
              <a:gd name="T21" fmla="*/ 2147483647 h 87"/>
              <a:gd name="T22" fmla="*/ 2147483647 w 59"/>
              <a:gd name="T23" fmla="*/ 2147483647 h 87"/>
              <a:gd name="T24" fmla="*/ 2147483647 w 59"/>
              <a:gd name="T25" fmla="*/ 2147483647 h 87"/>
              <a:gd name="T26" fmla="*/ 2147483647 w 59"/>
              <a:gd name="T27" fmla="*/ 2147483647 h 87"/>
              <a:gd name="T28" fmla="*/ 2147483647 w 59"/>
              <a:gd name="T29" fmla="*/ 2147483647 h 87"/>
              <a:gd name="T30" fmla="*/ 2147483647 w 59"/>
              <a:gd name="T31" fmla="*/ 2147483647 h 87"/>
              <a:gd name="T32" fmla="*/ 2147483647 w 59"/>
              <a:gd name="T33" fmla="*/ 2147483647 h 87"/>
              <a:gd name="T34" fmla="*/ 2147483647 w 59"/>
              <a:gd name="T35" fmla="*/ 2147483647 h 87"/>
              <a:gd name="T36" fmla="*/ 2147483647 w 59"/>
              <a:gd name="T37" fmla="*/ 2147483647 h 87"/>
              <a:gd name="T38" fmla="*/ 2147483647 w 59"/>
              <a:gd name="T39" fmla="*/ 2147483647 h 87"/>
              <a:gd name="T40" fmla="*/ 2147483647 w 59"/>
              <a:gd name="T41" fmla="*/ 2147483647 h 87"/>
              <a:gd name="T42" fmla="*/ 0 w 59"/>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5"/>
                </a:lnTo>
                <a:lnTo>
                  <a:pt x="46" y="25"/>
                </a:lnTo>
                <a:lnTo>
                  <a:pt x="54" y="31"/>
                </a:lnTo>
                <a:lnTo>
                  <a:pt x="57" y="35"/>
                </a:lnTo>
                <a:lnTo>
                  <a:pt x="59" y="47"/>
                </a:lnTo>
                <a:lnTo>
                  <a:pt x="56" y="57"/>
                </a:lnTo>
                <a:lnTo>
                  <a:pt x="54" y="65"/>
                </a:lnTo>
                <a:lnTo>
                  <a:pt x="46" y="71"/>
                </a:lnTo>
                <a:lnTo>
                  <a:pt x="37" y="76"/>
                </a:lnTo>
                <a:lnTo>
                  <a:pt x="30" y="81"/>
                </a:lnTo>
                <a:lnTo>
                  <a:pt x="26" y="85"/>
                </a:lnTo>
                <a:lnTo>
                  <a:pt x="18" y="87"/>
                </a:lnTo>
                <a:lnTo>
                  <a:pt x="18" y="74"/>
                </a:lnTo>
                <a:lnTo>
                  <a:pt x="16" y="63"/>
                </a:lnTo>
                <a:lnTo>
                  <a:pt x="15" y="58"/>
                </a:lnTo>
                <a:lnTo>
                  <a:pt x="13" y="44"/>
                </a:lnTo>
                <a:lnTo>
                  <a:pt x="7" y="35"/>
                </a:lnTo>
                <a:lnTo>
                  <a:pt x="5" y="27"/>
                </a:lnTo>
                <a:lnTo>
                  <a:pt x="0" y="11"/>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1" name="State: Pennsylvania">
            <a:extLst>
              <a:ext uri="{FF2B5EF4-FFF2-40B4-BE49-F238E27FC236}">
                <a16:creationId xmlns:a16="http://schemas.microsoft.com/office/drawing/2014/main" id="{F0A3C161-74CF-4B3C-8757-6DD3EEAA0274}"/>
              </a:ext>
            </a:extLst>
          </p:cNvPr>
          <p:cNvSpPr>
            <a:spLocks/>
          </p:cNvSpPr>
          <p:nvPr/>
        </p:nvSpPr>
        <p:spPr bwMode="auto">
          <a:xfrm>
            <a:off x="9469613" y="3814145"/>
            <a:ext cx="877931" cy="578345"/>
          </a:xfrm>
          <a:custGeom>
            <a:avLst/>
            <a:gdLst>
              <a:gd name="T0" fmla="*/ 11113 w 501"/>
              <a:gd name="T1" fmla="*/ 120650 h 330"/>
              <a:gd name="T2" fmla="*/ 31750 w 501"/>
              <a:gd name="T3" fmla="*/ 98425 h 330"/>
              <a:gd name="T4" fmla="*/ 53975 w 501"/>
              <a:gd name="T5" fmla="*/ 85725 h 330"/>
              <a:gd name="T6" fmla="*/ 68263 w 501"/>
              <a:gd name="T7" fmla="*/ 82550 h 330"/>
              <a:gd name="T8" fmla="*/ 84138 w 501"/>
              <a:gd name="T9" fmla="*/ 69850 h 330"/>
              <a:gd name="T10" fmla="*/ 92075 w 501"/>
              <a:gd name="T11" fmla="*/ 87313 h 330"/>
              <a:gd name="T12" fmla="*/ 96838 w 501"/>
              <a:gd name="T13" fmla="*/ 109538 h 330"/>
              <a:gd name="T14" fmla="*/ 661988 w 501"/>
              <a:gd name="T15" fmla="*/ 4763 h 330"/>
              <a:gd name="T16" fmla="*/ 671513 w 501"/>
              <a:gd name="T17" fmla="*/ 17463 h 330"/>
              <a:gd name="T18" fmla="*/ 693738 w 501"/>
              <a:gd name="T19" fmla="*/ 22225 h 330"/>
              <a:gd name="T20" fmla="*/ 696913 w 501"/>
              <a:gd name="T21" fmla="*/ 44450 h 330"/>
              <a:gd name="T22" fmla="*/ 704850 w 501"/>
              <a:gd name="T23" fmla="*/ 57150 h 330"/>
              <a:gd name="T24" fmla="*/ 714375 w 501"/>
              <a:gd name="T25" fmla="*/ 73025 h 330"/>
              <a:gd name="T26" fmla="*/ 747713 w 501"/>
              <a:gd name="T27" fmla="*/ 73025 h 330"/>
              <a:gd name="T28" fmla="*/ 755650 w 501"/>
              <a:gd name="T29" fmla="*/ 82550 h 330"/>
              <a:gd name="T30" fmla="*/ 747713 w 501"/>
              <a:gd name="T31" fmla="*/ 95250 h 330"/>
              <a:gd name="T32" fmla="*/ 739775 w 501"/>
              <a:gd name="T33" fmla="*/ 115888 h 330"/>
              <a:gd name="T34" fmla="*/ 735013 w 501"/>
              <a:gd name="T35" fmla="*/ 134938 h 330"/>
              <a:gd name="T36" fmla="*/ 723900 w 501"/>
              <a:gd name="T37" fmla="*/ 150813 h 330"/>
              <a:gd name="T38" fmla="*/ 719138 w 501"/>
              <a:gd name="T39" fmla="*/ 171450 h 330"/>
              <a:gd name="T40" fmla="*/ 731838 w 501"/>
              <a:gd name="T41" fmla="*/ 180975 h 330"/>
              <a:gd name="T42" fmla="*/ 730250 w 501"/>
              <a:gd name="T43" fmla="*/ 193675 h 330"/>
              <a:gd name="T44" fmla="*/ 719138 w 501"/>
              <a:gd name="T45" fmla="*/ 201613 h 330"/>
              <a:gd name="T46" fmla="*/ 719138 w 501"/>
              <a:gd name="T47" fmla="*/ 215900 h 330"/>
              <a:gd name="T48" fmla="*/ 723900 w 501"/>
              <a:gd name="T49" fmla="*/ 228600 h 330"/>
              <a:gd name="T50" fmla="*/ 731838 w 501"/>
              <a:gd name="T51" fmla="*/ 236538 h 330"/>
              <a:gd name="T52" fmla="*/ 744538 w 501"/>
              <a:gd name="T53" fmla="*/ 241300 h 330"/>
              <a:gd name="T54" fmla="*/ 749300 w 501"/>
              <a:gd name="T55" fmla="*/ 258763 h 330"/>
              <a:gd name="T56" fmla="*/ 765175 w 501"/>
              <a:gd name="T57" fmla="*/ 263525 h 330"/>
              <a:gd name="T58" fmla="*/ 779463 w 501"/>
              <a:gd name="T59" fmla="*/ 279400 h 330"/>
              <a:gd name="T60" fmla="*/ 790575 w 501"/>
              <a:gd name="T61" fmla="*/ 287338 h 330"/>
              <a:gd name="T62" fmla="*/ 795338 w 501"/>
              <a:gd name="T63" fmla="*/ 300038 h 330"/>
              <a:gd name="T64" fmla="*/ 779463 w 501"/>
              <a:gd name="T65" fmla="*/ 319088 h 330"/>
              <a:gd name="T66" fmla="*/ 766763 w 501"/>
              <a:gd name="T67" fmla="*/ 336550 h 330"/>
              <a:gd name="T68" fmla="*/ 765175 w 501"/>
              <a:gd name="T69" fmla="*/ 355600 h 330"/>
              <a:gd name="T70" fmla="*/ 742950 w 501"/>
              <a:gd name="T71" fmla="*/ 369888 h 330"/>
              <a:gd name="T72" fmla="*/ 730250 w 501"/>
              <a:gd name="T73" fmla="*/ 374650 h 330"/>
              <a:gd name="T74" fmla="*/ 717550 w 501"/>
              <a:gd name="T75" fmla="*/ 373063 h 330"/>
              <a:gd name="T76" fmla="*/ 701675 w 501"/>
              <a:gd name="T77" fmla="*/ 377825 h 330"/>
              <a:gd name="T78" fmla="*/ 687388 w 501"/>
              <a:gd name="T79" fmla="*/ 387350 h 330"/>
              <a:gd name="T80" fmla="*/ 681038 w 501"/>
              <a:gd name="T81" fmla="*/ 404813 h 330"/>
              <a:gd name="T82" fmla="*/ 58738 w 501"/>
              <a:gd name="T83" fmla="*/ 485775 h 330"/>
              <a:gd name="T84" fmla="*/ 49213 w 501"/>
              <a:gd name="T85" fmla="*/ 458788 h 330"/>
              <a:gd name="T86" fmla="*/ 46038 w 501"/>
              <a:gd name="T87" fmla="*/ 412750 h 330"/>
              <a:gd name="T88" fmla="*/ 42863 w 501"/>
              <a:gd name="T89" fmla="*/ 390525 h 330"/>
              <a:gd name="T90" fmla="*/ 42863 w 501"/>
              <a:gd name="T91" fmla="*/ 360363 h 330"/>
              <a:gd name="T92" fmla="*/ 36513 w 501"/>
              <a:gd name="T93" fmla="*/ 331788 h 330"/>
              <a:gd name="T94" fmla="*/ 23813 w 501"/>
              <a:gd name="T95" fmla="*/ 296863 h 330"/>
              <a:gd name="T96" fmla="*/ 20638 w 501"/>
              <a:gd name="T97" fmla="*/ 257175 h 330"/>
              <a:gd name="T98" fmla="*/ 15875 w 501"/>
              <a:gd name="T99" fmla="*/ 223838 h 330"/>
              <a:gd name="T100" fmla="*/ 6350 w 501"/>
              <a:gd name="T101" fmla="*/ 185738 h 330"/>
              <a:gd name="T102" fmla="*/ 0 w 501"/>
              <a:gd name="T103" fmla="*/ 125413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1"/>
              <a:gd name="T157" fmla="*/ 0 h 330"/>
              <a:gd name="T158" fmla="*/ 501 w 501"/>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1" h="330">
                <a:moveTo>
                  <a:pt x="0" y="81"/>
                </a:moveTo>
                <a:lnTo>
                  <a:pt x="7" y="76"/>
                </a:lnTo>
                <a:lnTo>
                  <a:pt x="15" y="65"/>
                </a:lnTo>
                <a:lnTo>
                  <a:pt x="20" y="62"/>
                </a:lnTo>
                <a:lnTo>
                  <a:pt x="24" y="58"/>
                </a:lnTo>
                <a:lnTo>
                  <a:pt x="34" y="54"/>
                </a:lnTo>
                <a:lnTo>
                  <a:pt x="39" y="54"/>
                </a:lnTo>
                <a:lnTo>
                  <a:pt x="43" y="52"/>
                </a:lnTo>
                <a:lnTo>
                  <a:pt x="48" y="47"/>
                </a:lnTo>
                <a:lnTo>
                  <a:pt x="53" y="44"/>
                </a:lnTo>
                <a:lnTo>
                  <a:pt x="56" y="39"/>
                </a:lnTo>
                <a:lnTo>
                  <a:pt x="58" y="55"/>
                </a:lnTo>
                <a:lnTo>
                  <a:pt x="59" y="65"/>
                </a:lnTo>
                <a:lnTo>
                  <a:pt x="61" y="69"/>
                </a:lnTo>
                <a:lnTo>
                  <a:pt x="407" y="0"/>
                </a:lnTo>
                <a:lnTo>
                  <a:pt x="417" y="3"/>
                </a:lnTo>
                <a:lnTo>
                  <a:pt x="418" y="8"/>
                </a:lnTo>
                <a:lnTo>
                  <a:pt x="423" y="11"/>
                </a:lnTo>
                <a:lnTo>
                  <a:pt x="433" y="12"/>
                </a:lnTo>
                <a:lnTo>
                  <a:pt x="437" y="14"/>
                </a:lnTo>
                <a:lnTo>
                  <a:pt x="439" y="22"/>
                </a:lnTo>
                <a:lnTo>
                  <a:pt x="439" y="28"/>
                </a:lnTo>
                <a:lnTo>
                  <a:pt x="442" y="35"/>
                </a:lnTo>
                <a:lnTo>
                  <a:pt x="444" y="36"/>
                </a:lnTo>
                <a:lnTo>
                  <a:pt x="449" y="42"/>
                </a:lnTo>
                <a:lnTo>
                  <a:pt x="450" y="46"/>
                </a:lnTo>
                <a:lnTo>
                  <a:pt x="463" y="46"/>
                </a:lnTo>
                <a:lnTo>
                  <a:pt x="471" y="46"/>
                </a:lnTo>
                <a:lnTo>
                  <a:pt x="472" y="49"/>
                </a:lnTo>
                <a:lnTo>
                  <a:pt x="476" y="52"/>
                </a:lnTo>
                <a:lnTo>
                  <a:pt x="474" y="58"/>
                </a:lnTo>
                <a:lnTo>
                  <a:pt x="471" y="60"/>
                </a:lnTo>
                <a:lnTo>
                  <a:pt x="468" y="68"/>
                </a:lnTo>
                <a:lnTo>
                  <a:pt x="466" y="73"/>
                </a:lnTo>
                <a:lnTo>
                  <a:pt x="466" y="79"/>
                </a:lnTo>
                <a:lnTo>
                  <a:pt x="463" y="85"/>
                </a:lnTo>
                <a:lnTo>
                  <a:pt x="460" y="89"/>
                </a:lnTo>
                <a:lnTo>
                  <a:pt x="456" y="95"/>
                </a:lnTo>
                <a:lnTo>
                  <a:pt x="453" y="101"/>
                </a:lnTo>
                <a:lnTo>
                  <a:pt x="453" y="108"/>
                </a:lnTo>
                <a:lnTo>
                  <a:pt x="456" y="111"/>
                </a:lnTo>
                <a:lnTo>
                  <a:pt x="461" y="114"/>
                </a:lnTo>
                <a:lnTo>
                  <a:pt x="461" y="120"/>
                </a:lnTo>
                <a:lnTo>
                  <a:pt x="460" y="122"/>
                </a:lnTo>
                <a:lnTo>
                  <a:pt x="456" y="125"/>
                </a:lnTo>
                <a:lnTo>
                  <a:pt x="453" y="127"/>
                </a:lnTo>
                <a:lnTo>
                  <a:pt x="452" y="131"/>
                </a:lnTo>
                <a:lnTo>
                  <a:pt x="453" y="136"/>
                </a:lnTo>
                <a:lnTo>
                  <a:pt x="453" y="141"/>
                </a:lnTo>
                <a:lnTo>
                  <a:pt x="456" y="144"/>
                </a:lnTo>
                <a:lnTo>
                  <a:pt x="458" y="147"/>
                </a:lnTo>
                <a:lnTo>
                  <a:pt x="461" y="149"/>
                </a:lnTo>
                <a:lnTo>
                  <a:pt x="466" y="151"/>
                </a:lnTo>
                <a:lnTo>
                  <a:pt x="469" y="152"/>
                </a:lnTo>
                <a:lnTo>
                  <a:pt x="469" y="160"/>
                </a:lnTo>
                <a:lnTo>
                  <a:pt x="472" y="163"/>
                </a:lnTo>
                <a:lnTo>
                  <a:pt x="477" y="165"/>
                </a:lnTo>
                <a:lnTo>
                  <a:pt x="482" y="166"/>
                </a:lnTo>
                <a:lnTo>
                  <a:pt x="485" y="171"/>
                </a:lnTo>
                <a:lnTo>
                  <a:pt x="491" y="176"/>
                </a:lnTo>
                <a:lnTo>
                  <a:pt x="495" y="178"/>
                </a:lnTo>
                <a:lnTo>
                  <a:pt x="498" y="181"/>
                </a:lnTo>
                <a:lnTo>
                  <a:pt x="501" y="184"/>
                </a:lnTo>
                <a:lnTo>
                  <a:pt x="501" y="189"/>
                </a:lnTo>
                <a:lnTo>
                  <a:pt x="499" y="192"/>
                </a:lnTo>
                <a:lnTo>
                  <a:pt x="491" y="201"/>
                </a:lnTo>
                <a:lnTo>
                  <a:pt x="487" y="206"/>
                </a:lnTo>
                <a:lnTo>
                  <a:pt x="483" y="212"/>
                </a:lnTo>
                <a:lnTo>
                  <a:pt x="482" y="217"/>
                </a:lnTo>
                <a:lnTo>
                  <a:pt x="482" y="224"/>
                </a:lnTo>
                <a:lnTo>
                  <a:pt x="476" y="228"/>
                </a:lnTo>
                <a:lnTo>
                  <a:pt x="468" y="233"/>
                </a:lnTo>
                <a:lnTo>
                  <a:pt x="464" y="235"/>
                </a:lnTo>
                <a:lnTo>
                  <a:pt x="460" y="236"/>
                </a:lnTo>
                <a:lnTo>
                  <a:pt x="456" y="236"/>
                </a:lnTo>
                <a:lnTo>
                  <a:pt x="452" y="235"/>
                </a:lnTo>
                <a:lnTo>
                  <a:pt x="447" y="235"/>
                </a:lnTo>
                <a:lnTo>
                  <a:pt x="442" y="238"/>
                </a:lnTo>
                <a:lnTo>
                  <a:pt x="437" y="239"/>
                </a:lnTo>
                <a:lnTo>
                  <a:pt x="433" y="244"/>
                </a:lnTo>
                <a:lnTo>
                  <a:pt x="429" y="251"/>
                </a:lnTo>
                <a:lnTo>
                  <a:pt x="429" y="255"/>
                </a:lnTo>
                <a:lnTo>
                  <a:pt x="37" y="330"/>
                </a:lnTo>
                <a:lnTo>
                  <a:pt x="37" y="306"/>
                </a:lnTo>
                <a:lnTo>
                  <a:pt x="35" y="300"/>
                </a:lnTo>
                <a:lnTo>
                  <a:pt x="31" y="289"/>
                </a:lnTo>
                <a:lnTo>
                  <a:pt x="29" y="282"/>
                </a:lnTo>
                <a:lnTo>
                  <a:pt x="29" y="260"/>
                </a:lnTo>
                <a:lnTo>
                  <a:pt x="27" y="252"/>
                </a:lnTo>
                <a:lnTo>
                  <a:pt x="27" y="246"/>
                </a:lnTo>
                <a:lnTo>
                  <a:pt x="27" y="236"/>
                </a:lnTo>
                <a:lnTo>
                  <a:pt x="27" y="227"/>
                </a:lnTo>
                <a:lnTo>
                  <a:pt x="26" y="216"/>
                </a:lnTo>
                <a:lnTo>
                  <a:pt x="23" y="209"/>
                </a:lnTo>
                <a:lnTo>
                  <a:pt x="20" y="197"/>
                </a:lnTo>
                <a:lnTo>
                  <a:pt x="15" y="187"/>
                </a:lnTo>
                <a:lnTo>
                  <a:pt x="15" y="178"/>
                </a:lnTo>
                <a:lnTo>
                  <a:pt x="13" y="162"/>
                </a:lnTo>
                <a:lnTo>
                  <a:pt x="12" y="152"/>
                </a:lnTo>
                <a:lnTo>
                  <a:pt x="10" y="141"/>
                </a:lnTo>
                <a:lnTo>
                  <a:pt x="7" y="128"/>
                </a:lnTo>
                <a:lnTo>
                  <a:pt x="4" y="117"/>
                </a:lnTo>
                <a:lnTo>
                  <a:pt x="2" y="106"/>
                </a:lnTo>
                <a:lnTo>
                  <a:pt x="0" y="79"/>
                </a:lnTo>
                <a:lnTo>
                  <a:pt x="0" y="81"/>
                </a:lnTo>
                <a:close/>
              </a:path>
            </a:pathLst>
          </a:custGeom>
          <a:solidFill>
            <a:srgbClr val="FFEFC9"/>
          </a:solidFill>
          <a:ln w="0" algn="ctr">
            <a:solidFill>
              <a:srgbClr val="808080"/>
            </a:solidFill>
            <a:round/>
            <a:headEnd/>
            <a:tailEnd/>
          </a:ln>
          <a:effectLst/>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2" name="State: Oregon">
            <a:extLst>
              <a:ext uri="{FF2B5EF4-FFF2-40B4-BE49-F238E27FC236}">
                <a16:creationId xmlns:a16="http://schemas.microsoft.com/office/drawing/2014/main" id="{C901627C-1B62-4EDF-AA8F-A65B8004A86C}"/>
              </a:ext>
            </a:extLst>
          </p:cNvPr>
          <p:cNvSpPr>
            <a:spLocks/>
          </p:cNvSpPr>
          <p:nvPr/>
        </p:nvSpPr>
        <p:spPr bwMode="auto">
          <a:xfrm>
            <a:off x="3357399" y="2662713"/>
            <a:ext cx="1214383" cy="1058546"/>
          </a:xfrm>
          <a:custGeom>
            <a:avLst/>
            <a:gdLst>
              <a:gd name="T0" fmla="*/ 2147483647 w 693"/>
              <a:gd name="T1" fmla="*/ 2147483647 h 604"/>
              <a:gd name="T2" fmla="*/ 2147483647 w 693"/>
              <a:gd name="T3" fmla="*/ 2147483647 h 604"/>
              <a:gd name="T4" fmla="*/ 2147483647 w 693"/>
              <a:gd name="T5" fmla="*/ 2147483647 h 604"/>
              <a:gd name="T6" fmla="*/ 2147483647 w 693"/>
              <a:gd name="T7" fmla="*/ 2147483647 h 604"/>
              <a:gd name="T8" fmla="*/ 2147483647 w 693"/>
              <a:gd name="T9" fmla="*/ 2147483647 h 604"/>
              <a:gd name="T10" fmla="*/ 2147483647 w 693"/>
              <a:gd name="T11" fmla="*/ 2147483647 h 604"/>
              <a:gd name="T12" fmla="*/ 2147483647 w 693"/>
              <a:gd name="T13" fmla="*/ 2147483647 h 604"/>
              <a:gd name="T14" fmla="*/ 2147483647 w 693"/>
              <a:gd name="T15" fmla="*/ 2147483647 h 604"/>
              <a:gd name="T16" fmla="*/ 2147483647 w 693"/>
              <a:gd name="T17" fmla="*/ 2147483647 h 604"/>
              <a:gd name="T18" fmla="*/ 2147483647 w 693"/>
              <a:gd name="T19" fmla="*/ 2147483647 h 604"/>
              <a:gd name="T20" fmla="*/ 2147483647 w 693"/>
              <a:gd name="T21" fmla="*/ 2147483647 h 604"/>
              <a:gd name="T22" fmla="*/ 2147483647 w 693"/>
              <a:gd name="T23" fmla="*/ 2147483647 h 604"/>
              <a:gd name="T24" fmla="*/ 2147483647 w 693"/>
              <a:gd name="T25" fmla="*/ 2147483647 h 604"/>
              <a:gd name="T26" fmla="*/ 2147483647 w 693"/>
              <a:gd name="T27" fmla="*/ 2147483647 h 604"/>
              <a:gd name="T28" fmla="*/ 2147483647 w 693"/>
              <a:gd name="T29" fmla="*/ 2147483647 h 604"/>
              <a:gd name="T30" fmla="*/ 2147483647 w 693"/>
              <a:gd name="T31" fmla="*/ 2147483647 h 604"/>
              <a:gd name="T32" fmla="*/ 0 w 693"/>
              <a:gd name="T33" fmla="*/ 2147483647 h 604"/>
              <a:gd name="T34" fmla="*/ 2147483647 w 693"/>
              <a:gd name="T35" fmla="*/ 2147483647 h 604"/>
              <a:gd name="T36" fmla="*/ 2147483647 w 693"/>
              <a:gd name="T37" fmla="*/ 2147483647 h 604"/>
              <a:gd name="T38" fmla="*/ 2147483647 w 693"/>
              <a:gd name="T39" fmla="*/ 2147483647 h 604"/>
              <a:gd name="T40" fmla="*/ 2147483647 w 693"/>
              <a:gd name="T41" fmla="*/ 2147483647 h 604"/>
              <a:gd name="T42" fmla="*/ 2147483647 w 693"/>
              <a:gd name="T43" fmla="*/ 2147483647 h 604"/>
              <a:gd name="T44" fmla="*/ 2147483647 w 693"/>
              <a:gd name="T45" fmla="*/ 2147483647 h 604"/>
              <a:gd name="T46" fmla="*/ 2147483647 w 693"/>
              <a:gd name="T47" fmla="*/ 2147483647 h 604"/>
              <a:gd name="T48" fmla="*/ 2147483647 w 693"/>
              <a:gd name="T49" fmla="*/ 2147483647 h 604"/>
              <a:gd name="T50" fmla="*/ 2147483647 w 693"/>
              <a:gd name="T51" fmla="*/ 2147483647 h 604"/>
              <a:gd name="T52" fmla="*/ 2147483647 w 693"/>
              <a:gd name="T53" fmla="*/ 2147483647 h 604"/>
              <a:gd name="T54" fmla="*/ 2147483647 w 693"/>
              <a:gd name="T55" fmla="*/ 2147483647 h 604"/>
              <a:gd name="T56" fmla="*/ 2147483647 w 693"/>
              <a:gd name="T57" fmla="*/ 2147483647 h 604"/>
              <a:gd name="T58" fmla="*/ 2147483647 w 693"/>
              <a:gd name="T59" fmla="*/ 2147483647 h 604"/>
              <a:gd name="T60" fmla="*/ 2147483647 w 693"/>
              <a:gd name="T61" fmla="*/ 2147483647 h 604"/>
              <a:gd name="T62" fmla="*/ 2147483647 w 693"/>
              <a:gd name="T63" fmla="*/ 2147483647 h 604"/>
              <a:gd name="T64" fmla="*/ 2147483647 w 693"/>
              <a:gd name="T65" fmla="*/ 2147483647 h 604"/>
              <a:gd name="T66" fmla="*/ 2147483647 w 693"/>
              <a:gd name="T67" fmla="*/ 2147483647 h 604"/>
              <a:gd name="T68" fmla="*/ 2147483647 w 693"/>
              <a:gd name="T69" fmla="*/ 2147483647 h 604"/>
              <a:gd name="T70" fmla="*/ 2147483647 w 693"/>
              <a:gd name="T71" fmla="*/ 2147483647 h 604"/>
              <a:gd name="T72" fmla="*/ 2147483647 w 693"/>
              <a:gd name="T73" fmla="*/ 2147483647 h 604"/>
              <a:gd name="T74" fmla="*/ 2147483647 w 693"/>
              <a:gd name="T75" fmla="*/ 2147483647 h 604"/>
              <a:gd name="T76" fmla="*/ 2147483647 w 693"/>
              <a:gd name="T77" fmla="*/ 2147483647 h 604"/>
              <a:gd name="T78" fmla="*/ 2147483647 w 693"/>
              <a:gd name="T79" fmla="*/ 2147483647 h 604"/>
              <a:gd name="T80" fmla="*/ 2147483647 w 693"/>
              <a:gd name="T81" fmla="*/ 2147483647 h 604"/>
              <a:gd name="T82" fmla="*/ 2147483647 w 693"/>
              <a:gd name="T83" fmla="*/ 2147483647 h 604"/>
              <a:gd name="T84" fmla="*/ 2147483647 w 693"/>
              <a:gd name="T85" fmla="*/ 2147483647 h 604"/>
              <a:gd name="T86" fmla="*/ 2147483647 w 693"/>
              <a:gd name="T87" fmla="*/ 2147483647 h 604"/>
              <a:gd name="T88" fmla="*/ 2147483647 w 693"/>
              <a:gd name="T89" fmla="*/ 2147483647 h 604"/>
              <a:gd name="T90" fmla="*/ 2147483647 w 693"/>
              <a:gd name="T91" fmla="*/ 2147483647 h 604"/>
              <a:gd name="T92" fmla="*/ 2147483647 w 693"/>
              <a:gd name="T93" fmla="*/ 2147483647 h 604"/>
              <a:gd name="T94" fmla="*/ 2147483647 w 693"/>
              <a:gd name="T95" fmla="*/ 2147483647 h 604"/>
              <a:gd name="T96" fmla="*/ 2147483647 w 693"/>
              <a:gd name="T97" fmla="*/ 2147483647 h 604"/>
              <a:gd name="T98" fmla="*/ 2147483647 w 693"/>
              <a:gd name="T99" fmla="*/ 2147483647 h 604"/>
              <a:gd name="T100" fmla="*/ 2147483647 w 693"/>
              <a:gd name="T101" fmla="*/ 2147483647 h 604"/>
              <a:gd name="T102" fmla="*/ 2147483647 w 693"/>
              <a:gd name="T103" fmla="*/ 2147483647 h 604"/>
              <a:gd name="T104" fmla="*/ 2147483647 w 693"/>
              <a:gd name="T105" fmla="*/ 2147483647 h 604"/>
              <a:gd name="T106" fmla="*/ 2147483647 w 693"/>
              <a:gd name="T107" fmla="*/ 2147483647 h 604"/>
              <a:gd name="T108" fmla="*/ 2147483647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b="1">
              <a:solidFill>
                <a:schemeClr val="bg1"/>
              </a:solidFill>
              <a:ea typeface="ＭＳ Ｐゴシック" pitchFamily="34" charset="-128"/>
              <a:cs typeface="Arial" panose="020B0604020202020204" pitchFamily="34" charset="0"/>
            </a:endParaRPr>
          </a:p>
        </p:txBody>
      </p:sp>
      <p:sp>
        <p:nvSpPr>
          <p:cNvPr id="393" name="State: Oklahoma">
            <a:extLst>
              <a:ext uri="{FF2B5EF4-FFF2-40B4-BE49-F238E27FC236}">
                <a16:creationId xmlns:a16="http://schemas.microsoft.com/office/drawing/2014/main" id="{555562D0-70DB-4C21-AC06-D0D036EBACCE}"/>
              </a:ext>
            </a:extLst>
          </p:cNvPr>
          <p:cNvSpPr>
            <a:spLocks/>
          </p:cNvSpPr>
          <p:nvPr/>
        </p:nvSpPr>
        <p:spPr bwMode="auto">
          <a:xfrm>
            <a:off x="6168177" y="5044443"/>
            <a:ext cx="1317771" cy="704530"/>
          </a:xfrm>
          <a:custGeom>
            <a:avLst/>
            <a:gdLst>
              <a:gd name="T0" fmla="*/ 2147483647 w 752"/>
              <a:gd name="T1" fmla="*/ 2147483647 h 402"/>
              <a:gd name="T2" fmla="*/ 2147483647 w 752"/>
              <a:gd name="T3" fmla="*/ 2147483647 h 402"/>
              <a:gd name="T4" fmla="*/ 2147483647 w 752"/>
              <a:gd name="T5" fmla="*/ 2147483647 h 402"/>
              <a:gd name="T6" fmla="*/ 2147483647 w 752"/>
              <a:gd name="T7" fmla="*/ 2147483647 h 402"/>
              <a:gd name="T8" fmla="*/ 2147483647 w 752"/>
              <a:gd name="T9" fmla="*/ 2147483647 h 402"/>
              <a:gd name="T10" fmla="*/ 2147483647 w 752"/>
              <a:gd name="T11" fmla="*/ 2147483647 h 402"/>
              <a:gd name="T12" fmla="*/ 2147483647 w 752"/>
              <a:gd name="T13" fmla="*/ 2147483647 h 402"/>
              <a:gd name="T14" fmla="*/ 2147483647 w 752"/>
              <a:gd name="T15" fmla="*/ 2147483647 h 402"/>
              <a:gd name="T16" fmla="*/ 2147483647 w 752"/>
              <a:gd name="T17" fmla="*/ 2147483647 h 402"/>
              <a:gd name="T18" fmla="*/ 2147483647 w 752"/>
              <a:gd name="T19" fmla="*/ 2147483647 h 402"/>
              <a:gd name="T20" fmla="*/ 2147483647 w 752"/>
              <a:gd name="T21" fmla="*/ 2147483647 h 402"/>
              <a:gd name="T22" fmla="*/ 2147483647 w 752"/>
              <a:gd name="T23" fmla="*/ 2147483647 h 402"/>
              <a:gd name="T24" fmla="*/ 2147483647 w 752"/>
              <a:gd name="T25" fmla="*/ 2147483647 h 402"/>
              <a:gd name="T26" fmla="*/ 2147483647 w 752"/>
              <a:gd name="T27" fmla="*/ 2147483647 h 402"/>
              <a:gd name="T28" fmla="*/ 2147483647 w 752"/>
              <a:gd name="T29" fmla="*/ 2147483647 h 402"/>
              <a:gd name="T30" fmla="*/ 2147483647 w 752"/>
              <a:gd name="T31" fmla="*/ 2147483647 h 402"/>
              <a:gd name="T32" fmla="*/ 2147483647 w 752"/>
              <a:gd name="T33" fmla="*/ 2147483647 h 402"/>
              <a:gd name="T34" fmla="*/ 2147483647 w 752"/>
              <a:gd name="T35" fmla="*/ 2147483647 h 402"/>
              <a:gd name="T36" fmla="*/ 2147483647 w 752"/>
              <a:gd name="T37" fmla="*/ 2147483647 h 402"/>
              <a:gd name="T38" fmla="*/ 2147483647 w 752"/>
              <a:gd name="T39" fmla="*/ 2147483647 h 402"/>
              <a:gd name="T40" fmla="*/ 2147483647 w 752"/>
              <a:gd name="T41" fmla="*/ 2147483647 h 402"/>
              <a:gd name="T42" fmla="*/ 2147483647 w 752"/>
              <a:gd name="T43" fmla="*/ 2147483647 h 402"/>
              <a:gd name="T44" fmla="*/ 2147483647 w 752"/>
              <a:gd name="T45" fmla="*/ 2147483647 h 402"/>
              <a:gd name="T46" fmla="*/ 2147483647 w 752"/>
              <a:gd name="T47" fmla="*/ 2147483647 h 402"/>
              <a:gd name="T48" fmla="*/ 2147483647 w 752"/>
              <a:gd name="T49" fmla="*/ 2147483647 h 402"/>
              <a:gd name="T50" fmla="*/ 2147483647 w 752"/>
              <a:gd name="T51" fmla="*/ 2147483647 h 402"/>
              <a:gd name="T52" fmla="*/ 2147483647 w 752"/>
              <a:gd name="T53" fmla="*/ 2147483647 h 402"/>
              <a:gd name="T54" fmla="*/ 2147483647 w 752"/>
              <a:gd name="T55" fmla="*/ 2147483647 h 402"/>
              <a:gd name="T56" fmla="*/ 2147483647 w 752"/>
              <a:gd name="T57" fmla="*/ 2147483647 h 402"/>
              <a:gd name="T58" fmla="*/ 2147483647 w 752"/>
              <a:gd name="T59" fmla="*/ 2147483647 h 402"/>
              <a:gd name="T60" fmla="*/ 2147483647 w 752"/>
              <a:gd name="T61" fmla="*/ 2147483647 h 402"/>
              <a:gd name="T62" fmla="*/ 2147483647 w 752"/>
              <a:gd name="T63" fmla="*/ 2147483647 h 402"/>
              <a:gd name="T64" fmla="*/ 2147483647 w 752"/>
              <a:gd name="T65" fmla="*/ 2147483647 h 402"/>
              <a:gd name="T66" fmla="*/ 2147483647 w 752"/>
              <a:gd name="T67" fmla="*/ 2147483647 h 402"/>
              <a:gd name="T68" fmla="*/ 2147483647 w 752"/>
              <a:gd name="T69" fmla="*/ 2147483647 h 402"/>
              <a:gd name="T70" fmla="*/ 2147483647 w 752"/>
              <a:gd name="T71" fmla="*/ 2147483647 h 402"/>
              <a:gd name="T72" fmla="*/ 2147483647 w 752"/>
              <a:gd name="T73" fmla="*/ 2147483647 h 402"/>
              <a:gd name="T74" fmla="*/ 2147483647 w 752"/>
              <a:gd name="T75" fmla="*/ 2147483647 h 402"/>
              <a:gd name="T76" fmla="*/ 2147483647 w 752"/>
              <a:gd name="T77" fmla="*/ 2147483647 h 402"/>
              <a:gd name="T78" fmla="*/ 2147483647 w 752"/>
              <a:gd name="T79" fmla="*/ 2147483647 h 402"/>
              <a:gd name="T80" fmla="*/ 2147483647 w 752"/>
              <a:gd name="T81" fmla="*/ 2147483647 h 402"/>
              <a:gd name="T82" fmla="*/ 2147483647 w 752"/>
              <a:gd name="T83" fmla="*/ 2147483647 h 402"/>
              <a:gd name="T84" fmla="*/ 2147483647 w 752"/>
              <a:gd name="T85" fmla="*/ 2147483647 h 402"/>
              <a:gd name="T86" fmla="*/ 2147483647 w 752"/>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2"/>
              <a:gd name="T133" fmla="*/ 0 h 402"/>
              <a:gd name="T134" fmla="*/ 752 w 752"/>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2" h="402">
                <a:moveTo>
                  <a:pt x="6" y="0"/>
                </a:moveTo>
                <a:lnTo>
                  <a:pt x="737" y="26"/>
                </a:lnTo>
                <a:lnTo>
                  <a:pt x="752" y="402"/>
                </a:lnTo>
                <a:lnTo>
                  <a:pt x="744" y="399"/>
                </a:lnTo>
                <a:lnTo>
                  <a:pt x="736" y="397"/>
                </a:lnTo>
                <a:lnTo>
                  <a:pt x="728" y="394"/>
                </a:lnTo>
                <a:lnTo>
                  <a:pt x="723" y="394"/>
                </a:lnTo>
                <a:lnTo>
                  <a:pt x="718" y="388"/>
                </a:lnTo>
                <a:lnTo>
                  <a:pt x="712" y="383"/>
                </a:lnTo>
                <a:lnTo>
                  <a:pt x="702" y="378"/>
                </a:lnTo>
                <a:lnTo>
                  <a:pt x="696" y="374"/>
                </a:lnTo>
                <a:lnTo>
                  <a:pt x="691" y="369"/>
                </a:lnTo>
                <a:lnTo>
                  <a:pt x="686" y="366"/>
                </a:lnTo>
                <a:lnTo>
                  <a:pt x="682" y="370"/>
                </a:lnTo>
                <a:lnTo>
                  <a:pt x="677" y="374"/>
                </a:lnTo>
                <a:lnTo>
                  <a:pt x="675" y="377"/>
                </a:lnTo>
                <a:lnTo>
                  <a:pt x="672" y="380"/>
                </a:lnTo>
                <a:lnTo>
                  <a:pt x="667" y="381"/>
                </a:lnTo>
                <a:lnTo>
                  <a:pt x="663" y="380"/>
                </a:lnTo>
                <a:lnTo>
                  <a:pt x="658" y="377"/>
                </a:lnTo>
                <a:lnTo>
                  <a:pt x="655" y="374"/>
                </a:lnTo>
                <a:lnTo>
                  <a:pt x="651" y="370"/>
                </a:lnTo>
                <a:lnTo>
                  <a:pt x="645" y="369"/>
                </a:lnTo>
                <a:lnTo>
                  <a:pt x="643" y="372"/>
                </a:lnTo>
                <a:lnTo>
                  <a:pt x="640" y="375"/>
                </a:lnTo>
                <a:lnTo>
                  <a:pt x="637" y="377"/>
                </a:lnTo>
                <a:lnTo>
                  <a:pt x="636" y="380"/>
                </a:lnTo>
                <a:lnTo>
                  <a:pt x="632" y="381"/>
                </a:lnTo>
                <a:lnTo>
                  <a:pt x="629" y="380"/>
                </a:lnTo>
                <a:lnTo>
                  <a:pt x="626" y="377"/>
                </a:lnTo>
                <a:lnTo>
                  <a:pt x="621" y="375"/>
                </a:lnTo>
                <a:lnTo>
                  <a:pt x="618" y="375"/>
                </a:lnTo>
                <a:lnTo>
                  <a:pt x="613" y="377"/>
                </a:lnTo>
                <a:lnTo>
                  <a:pt x="610" y="380"/>
                </a:lnTo>
                <a:lnTo>
                  <a:pt x="604" y="381"/>
                </a:lnTo>
                <a:lnTo>
                  <a:pt x="599" y="383"/>
                </a:lnTo>
                <a:lnTo>
                  <a:pt x="599" y="386"/>
                </a:lnTo>
                <a:lnTo>
                  <a:pt x="596" y="389"/>
                </a:lnTo>
                <a:lnTo>
                  <a:pt x="591" y="389"/>
                </a:lnTo>
                <a:lnTo>
                  <a:pt x="588" y="393"/>
                </a:lnTo>
                <a:lnTo>
                  <a:pt x="588" y="396"/>
                </a:lnTo>
                <a:lnTo>
                  <a:pt x="583" y="396"/>
                </a:lnTo>
                <a:lnTo>
                  <a:pt x="580" y="394"/>
                </a:lnTo>
                <a:lnTo>
                  <a:pt x="577" y="389"/>
                </a:lnTo>
                <a:lnTo>
                  <a:pt x="574" y="386"/>
                </a:lnTo>
                <a:lnTo>
                  <a:pt x="569" y="385"/>
                </a:lnTo>
                <a:lnTo>
                  <a:pt x="562" y="383"/>
                </a:lnTo>
                <a:lnTo>
                  <a:pt x="556" y="381"/>
                </a:lnTo>
                <a:lnTo>
                  <a:pt x="551" y="380"/>
                </a:lnTo>
                <a:lnTo>
                  <a:pt x="550" y="375"/>
                </a:lnTo>
                <a:lnTo>
                  <a:pt x="547" y="370"/>
                </a:lnTo>
                <a:lnTo>
                  <a:pt x="542" y="370"/>
                </a:lnTo>
                <a:lnTo>
                  <a:pt x="537" y="370"/>
                </a:lnTo>
                <a:lnTo>
                  <a:pt x="534" y="374"/>
                </a:lnTo>
                <a:lnTo>
                  <a:pt x="532" y="375"/>
                </a:lnTo>
                <a:lnTo>
                  <a:pt x="529" y="375"/>
                </a:lnTo>
                <a:lnTo>
                  <a:pt x="527" y="377"/>
                </a:lnTo>
                <a:lnTo>
                  <a:pt x="524" y="375"/>
                </a:lnTo>
                <a:lnTo>
                  <a:pt x="520" y="375"/>
                </a:lnTo>
                <a:lnTo>
                  <a:pt x="516" y="378"/>
                </a:lnTo>
                <a:lnTo>
                  <a:pt x="516" y="385"/>
                </a:lnTo>
                <a:lnTo>
                  <a:pt x="513" y="388"/>
                </a:lnTo>
                <a:lnTo>
                  <a:pt x="508" y="391"/>
                </a:lnTo>
                <a:lnTo>
                  <a:pt x="507" y="386"/>
                </a:lnTo>
                <a:lnTo>
                  <a:pt x="505" y="383"/>
                </a:lnTo>
                <a:lnTo>
                  <a:pt x="505" y="378"/>
                </a:lnTo>
                <a:lnTo>
                  <a:pt x="504" y="375"/>
                </a:lnTo>
                <a:lnTo>
                  <a:pt x="499" y="375"/>
                </a:lnTo>
                <a:lnTo>
                  <a:pt x="496" y="377"/>
                </a:lnTo>
                <a:lnTo>
                  <a:pt x="494" y="380"/>
                </a:lnTo>
                <a:lnTo>
                  <a:pt x="491" y="381"/>
                </a:lnTo>
                <a:lnTo>
                  <a:pt x="488" y="380"/>
                </a:lnTo>
                <a:lnTo>
                  <a:pt x="483" y="377"/>
                </a:lnTo>
                <a:lnTo>
                  <a:pt x="480" y="370"/>
                </a:lnTo>
                <a:lnTo>
                  <a:pt x="472" y="370"/>
                </a:lnTo>
                <a:lnTo>
                  <a:pt x="472" y="364"/>
                </a:lnTo>
                <a:lnTo>
                  <a:pt x="469" y="361"/>
                </a:lnTo>
                <a:lnTo>
                  <a:pt x="464" y="361"/>
                </a:lnTo>
                <a:lnTo>
                  <a:pt x="461" y="364"/>
                </a:lnTo>
                <a:lnTo>
                  <a:pt x="461" y="367"/>
                </a:lnTo>
                <a:lnTo>
                  <a:pt x="451" y="372"/>
                </a:lnTo>
                <a:lnTo>
                  <a:pt x="446" y="377"/>
                </a:lnTo>
                <a:lnTo>
                  <a:pt x="440" y="375"/>
                </a:lnTo>
                <a:lnTo>
                  <a:pt x="435" y="370"/>
                </a:lnTo>
                <a:lnTo>
                  <a:pt x="435" y="364"/>
                </a:lnTo>
                <a:lnTo>
                  <a:pt x="434" y="359"/>
                </a:lnTo>
                <a:lnTo>
                  <a:pt x="432" y="359"/>
                </a:lnTo>
                <a:lnTo>
                  <a:pt x="431" y="358"/>
                </a:lnTo>
                <a:lnTo>
                  <a:pt x="426" y="356"/>
                </a:lnTo>
                <a:lnTo>
                  <a:pt x="424" y="354"/>
                </a:lnTo>
                <a:lnTo>
                  <a:pt x="423" y="345"/>
                </a:lnTo>
                <a:lnTo>
                  <a:pt x="419" y="339"/>
                </a:lnTo>
                <a:lnTo>
                  <a:pt x="412" y="339"/>
                </a:lnTo>
                <a:lnTo>
                  <a:pt x="405" y="340"/>
                </a:lnTo>
                <a:lnTo>
                  <a:pt x="404" y="342"/>
                </a:lnTo>
                <a:lnTo>
                  <a:pt x="400" y="345"/>
                </a:lnTo>
                <a:lnTo>
                  <a:pt x="397" y="348"/>
                </a:lnTo>
                <a:lnTo>
                  <a:pt x="394" y="351"/>
                </a:lnTo>
                <a:lnTo>
                  <a:pt x="389" y="348"/>
                </a:lnTo>
                <a:lnTo>
                  <a:pt x="388" y="345"/>
                </a:lnTo>
                <a:lnTo>
                  <a:pt x="383" y="340"/>
                </a:lnTo>
                <a:lnTo>
                  <a:pt x="377" y="339"/>
                </a:lnTo>
                <a:lnTo>
                  <a:pt x="373" y="340"/>
                </a:lnTo>
                <a:lnTo>
                  <a:pt x="365" y="339"/>
                </a:lnTo>
                <a:lnTo>
                  <a:pt x="359" y="337"/>
                </a:lnTo>
                <a:lnTo>
                  <a:pt x="351" y="334"/>
                </a:lnTo>
                <a:lnTo>
                  <a:pt x="346" y="329"/>
                </a:lnTo>
                <a:lnTo>
                  <a:pt x="340" y="331"/>
                </a:lnTo>
                <a:lnTo>
                  <a:pt x="334" y="331"/>
                </a:lnTo>
                <a:lnTo>
                  <a:pt x="329" y="329"/>
                </a:lnTo>
                <a:lnTo>
                  <a:pt x="327" y="323"/>
                </a:lnTo>
                <a:lnTo>
                  <a:pt x="324" y="318"/>
                </a:lnTo>
                <a:lnTo>
                  <a:pt x="323" y="315"/>
                </a:lnTo>
                <a:lnTo>
                  <a:pt x="318" y="308"/>
                </a:lnTo>
                <a:lnTo>
                  <a:pt x="315" y="304"/>
                </a:lnTo>
                <a:lnTo>
                  <a:pt x="313" y="305"/>
                </a:lnTo>
                <a:lnTo>
                  <a:pt x="311" y="308"/>
                </a:lnTo>
                <a:lnTo>
                  <a:pt x="308" y="312"/>
                </a:lnTo>
                <a:lnTo>
                  <a:pt x="303" y="308"/>
                </a:lnTo>
                <a:lnTo>
                  <a:pt x="299" y="308"/>
                </a:lnTo>
                <a:lnTo>
                  <a:pt x="296" y="310"/>
                </a:lnTo>
                <a:lnTo>
                  <a:pt x="289" y="308"/>
                </a:lnTo>
                <a:lnTo>
                  <a:pt x="283" y="304"/>
                </a:lnTo>
                <a:lnTo>
                  <a:pt x="275" y="297"/>
                </a:lnTo>
                <a:lnTo>
                  <a:pt x="272" y="293"/>
                </a:lnTo>
                <a:lnTo>
                  <a:pt x="264" y="289"/>
                </a:lnTo>
                <a:lnTo>
                  <a:pt x="257" y="288"/>
                </a:lnTo>
                <a:lnTo>
                  <a:pt x="267" y="76"/>
                </a:lnTo>
                <a:lnTo>
                  <a:pt x="0" y="57"/>
                </a:lnTo>
                <a:lnTo>
                  <a:pt x="6" y="42"/>
                </a:lnTo>
                <a:lnTo>
                  <a:pt x="6" y="34"/>
                </a:lnTo>
                <a:lnTo>
                  <a:pt x="6"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4" name="State: Ohio">
            <a:extLst>
              <a:ext uri="{FF2B5EF4-FFF2-40B4-BE49-F238E27FC236}">
                <a16:creationId xmlns:a16="http://schemas.microsoft.com/office/drawing/2014/main" id="{85D3115C-4C73-4C8B-9ED6-FC95C605ABB3}"/>
              </a:ext>
            </a:extLst>
          </p:cNvPr>
          <p:cNvSpPr>
            <a:spLocks/>
          </p:cNvSpPr>
          <p:nvPr/>
        </p:nvSpPr>
        <p:spPr bwMode="auto">
          <a:xfrm>
            <a:off x="8870308" y="3971876"/>
            <a:ext cx="632601" cy="732570"/>
          </a:xfrm>
          <a:custGeom>
            <a:avLst/>
            <a:gdLst>
              <a:gd name="T0" fmla="*/ 2147483647 w 361"/>
              <a:gd name="T1" fmla="*/ 2147483647 h 418"/>
              <a:gd name="T2" fmla="*/ 2147483647 w 361"/>
              <a:gd name="T3" fmla="*/ 2147483647 h 418"/>
              <a:gd name="T4" fmla="*/ 2147483647 w 361"/>
              <a:gd name="T5" fmla="*/ 2147483647 h 418"/>
              <a:gd name="T6" fmla="*/ 2147483647 w 361"/>
              <a:gd name="T7" fmla="*/ 2147483647 h 418"/>
              <a:gd name="T8" fmla="*/ 2147483647 w 361"/>
              <a:gd name="T9" fmla="*/ 2147483647 h 418"/>
              <a:gd name="T10" fmla="*/ 2147483647 w 361"/>
              <a:gd name="T11" fmla="*/ 2147483647 h 418"/>
              <a:gd name="T12" fmla="*/ 2147483647 w 361"/>
              <a:gd name="T13" fmla="*/ 2147483647 h 418"/>
              <a:gd name="T14" fmla="*/ 2147483647 w 361"/>
              <a:gd name="T15" fmla="*/ 2147483647 h 418"/>
              <a:gd name="T16" fmla="*/ 2147483647 w 361"/>
              <a:gd name="T17" fmla="*/ 2147483647 h 418"/>
              <a:gd name="T18" fmla="*/ 2147483647 w 361"/>
              <a:gd name="T19" fmla="*/ 2147483647 h 418"/>
              <a:gd name="T20" fmla="*/ 2147483647 w 361"/>
              <a:gd name="T21" fmla="*/ 2147483647 h 418"/>
              <a:gd name="T22" fmla="*/ 2147483647 w 361"/>
              <a:gd name="T23" fmla="*/ 2147483647 h 418"/>
              <a:gd name="T24" fmla="*/ 2147483647 w 361"/>
              <a:gd name="T25" fmla="*/ 2147483647 h 418"/>
              <a:gd name="T26" fmla="*/ 2147483647 w 361"/>
              <a:gd name="T27" fmla="*/ 2147483647 h 418"/>
              <a:gd name="T28" fmla="*/ 2147483647 w 361"/>
              <a:gd name="T29" fmla="*/ 2147483647 h 418"/>
              <a:gd name="T30" fmla="*/ 2147483647 w 361"/>
              <a:gd name="T31" fmla="*/ 0 h 418"/>
              <a:gd name="T32" fmla="*/ 2147483647 w 361"/>
              <a:gd name="T33" fmla="*/ 2147483647 h 418"/>
              <a:gd name="T34" fmla="*/ 2147483647 w 361"/>
              <a:gd name="T35" fmla="*/ 2147483647 h 418"/>
              <a:gd name="T36" fmla="*/ 2147483647 w 361"/>
              <a:gd name="T37" fmla="*/ 2147483647 h 418"/>
              <a:gd name="T38" fmla="*/ 2147483647 w 361"/>
              <a:gd name="T39" fmla="*/ 2147483647 h 418"/>
              <a:gd name="T40" fmla="*/ 2147483647 w 361"/>
              <a:gd name="T41" fmla="*/ 2147483647 h 418"/>
              <a:gd name="T42" fmla="*/ 2147483647 w 361"/>
              <a:gd name="T43" fmla="*/ 2147483647 h 418"/>
              <a:gd name="T44" fmla="*/ 2147483647 w 361"/>
              <a:gd name="T45" fmla="*/ 2147483647 h 418"/>
              <a:gd name="T46" fmla="*/ 2147483647 w 361"/>
              <a:gd name="T47" fmla="*/ 2147483647 h 418"/>
              <a:gd name="T48" fmla="*/ 2147483647 w 361"/>
              <a:gd name="T49" fmla="*/ 2147483647 h 418"/>
              <a:gd name="T50" fmla="*/ 2147483647 w 361"/>
              <a:gd name="T51" fmla="*/ 2147483647 h 418"/>
              <a:gd name="T52" fmla="*/ 2147483647 w 361"/>
              <a:gd name="T53" fmla="*/ 2147483647 h 418"/>
              <a:gd name="T54" fmla="*/ 2147483647 w 361"/>
              <a:gd name="T55" fmla="*/ 2147483647 h 418"/>
              <a:gd name="T56" fmla="*/ 2147483647 w 361"/>
              <a:gd name="T57" fmla="*/ 2147483647 h 418"/>
              <a:gd name="T58" fmla="*/ 2147483647 w 361"/>
              <a:gd name="T59" fmla="*/ 2147483647 h 418"/>
              <a:gd name="T60" fmla="*/ 2147483647 w 361"/>
              <a:gd name="T61" fmla="*/ 2147483647 h 418"/>
              <a:gd name="T62" fmla="*/ 2147483647 w 361"/>
              <a:gd name="T63" fmla="*/ 2147483647 h 418"/>
              <a:gd name="T64" fmla="*/ 2147483647 w 361"/>
              <a:gd name="T65" fmla="*/ 2147483647 h 418"/>
              <a:gd name="T66" fmla="*/ 2147483647 w 361"/>
              <a:gd name="T67" fmla="*/ 2147483647 h 418"/>
              <a:gd name="T68" fmla="*/ 2147483647 w 361"/>
              <a:gd name="T69" fmla="*/ 2147483647 h 418"/>
              <a:gd name="T70" fmla="*/ 2147483647 w 361"/>
              <a:gd name="T71" fmla="*/ 2147483647 h 418"/>
              <a:gd name="T72" fmla="*/ 2147483647 w 361"/>
              <a:gd name="T73" fmla="*/ 2147483647 h 418"/>
              <a:gd name="T74" fmla="*/ 2147483647 w 361"/>
              <a:gd name="T75" fmla="*/ 2147483647 h 418"/>
              <a:gd name="T76" fmla="*/ 2147483647 w 361"/>
              <a:gd name="T77" fmla="*/ 2147483647 h 418"/>
              <a:gd name="T78" fmla="*/ 2147483647 w 361"/>
              <a:gd name="T79" fmla="*/ 2147483647 h 418"/>
              <a:gd name="T80" fmla="*/ 2147483647 w 361"/>
              <a:gd name="T81" fmla="*/ 2147483647 h 418"/>
              <a:gd name="T82" fmla="*/ 2147483647 w 361"/>
              <a:gd name="T83" fmla="*/ 2147483647 h 418"/>
              <a:gd name="T84" fmla="*/ 2147483647 w 361"/>
              <a:gd name="T85" fmla="*/ 2147483647 h 418"/>
              <a:gd name="T86" fmla="*/ 2147483647 w 361"/>
              <a:gd name="T87" fmla="*/ 2147483647 h 418"/>
              <a:gd name="T88" fmla="*/ 2147483647 w 361"/>
              <a:gd name="T89" fmla="*/ 2147483647 h 418"/>
              <a:gd name="T90" fmla="*/ 2147483647 w 361"/>
              <a:gd name="T91" fmla="*/ 2147483647 h 418"/>
              <a:gd name="T92" fmla="*/ 2147483647 w 361"/>
              <a:gd name="T93" fmla="*/ 2147483647 h 418"/>
              <a:gd name="T94" fmla="*/ 2147483647 w 361"/>
              <a:gd name="T95" fmla="*/ 2147483647 h 418"/>
              <a:gd name="T96" fmla="*/ 2147483647 w 361"/>
              <a:gd name="T97" fmla="*/ 2147483647 h 418"/>
              <a:gd name="T98" fmla="*/ 2147483647 w 361"/>
              <a:gd name="T99" fmla="*/ 2147483647 h 418"/>
              <a:gd name="T100" fmla="*/ 2147483647 w 361"/>
              <a:gd name="T101" fmla="*/ 2147483647 h 418"/>
              <a:gd name="T102" fmla="*/ 2147483647 w 361"/>
              <a:gd name="T103" fmla="*/ 2147483647 h 418"/>
              <a:gd name="T104" fmla="*/ 2147483647 w 361"/>
              <a:gd name="T105" fmla="*/ 2147483647 h 418"/>
              <a:gd name="T106" fmla="*/ 2147483647 w 361"/>
              <a:gd name="T107" fmla="*/ 2147483647 h 418"/>
              <a:gd name="T108" fmla="*/ 2147483647 w 361"/>
              <a:gd name="T109" fmla="*/ 2147483647 h 418"/>
              <a:gd name="T110" fmla="*/ 2147483647 w 361"/>
              <a:gd name="T111" fmla="*/ 2147483647 h 418"/>
              <a:gd name="T112" fmla="*/ 2147483647 w 361"/>
              <a:gd name="T113" fmla="*/ 2147483647 h 418"/>
              <a:gd name="T114" fmla="*/ 2147483647 w 361"/>
              <a:gd name="T115" fmla="*/ 2147483647 h 418"/>
              <a:gd name="T116" fmla="*/ 2147483647 w 361"/>
              <a:gd name="T117" fmla="*/ 2147483647 h 418"/>
              <a:gd name="T118" fmla="*/ 2147483647 w 361"/>
              <a:gd name="T119" fmla="*/ 2147483647 h 418"/>
              <a:gd name="T120" fmla="*/ 2147483647 w 361"/>
              <a:gd name="T121" fmla="*/ 2147483647 h 418"/>
              <a:gd name="T122" fmla="*/ 2147483647 w 361"/>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5" name="State: North Dakota">
            <a:extLst>
              <a:ext uri="{FF2B5EF4-FFF2-40B4-BE49-F238E27FC236}">
                <a16:creationId xmlns:a16="http://schemas.microsoft.com/office/drawing/2014/main" id="{A00B66AE-5D23-40C7-B108-FCC43460E4B3}"/>
              </a:ext>
            </a:extLst>
          </p:cNvPr>
          <p:cNvSpPr>
            <a:spLocks/>
          </p:cNvSpPr>
          <p:nvPr/>
        </p:nvSpPr>
        <p:spPr bwMode="auto">
          <a:xfrm>
            <a:off x="6191544" y="2742955"/>
            <a:ext cx="993585" cy="646694"/>
          </a:xfrm>
          <a:custGeom>
            <a:avLst/>
            <a:gdLst>
              <a:gd name="T0" fmla="*/ 2147483647 w 567"/>
              <a:gd name="T1" fmla="*/ 0 h 369"/>
              <a:gd name="T2" fmla="*/ 0 w 567"/>
              <a:gd name="T3" fmla="*/ 2147483647 h 369"/>
              <a:gd name="T4" fmla="*/ 2147483647 w 567"/>
              <a:gd name="T5" fmla="*/ 2147483647 h 369"/>
              <a:gd name="T6" fmla="*/ 2147483647 w 567"/>
              <a:gd name="T7" fmla="*/ 2147483647 h 369"/>
              <a:gd name="T8" fmla="*/ 2147483647 w 567"/>
              <a:gd name="T9" fmla="*/ 2147483647 h 369"/>
              <a:gd name="T10" fmla="*/ 2147483647 w 567"/>
              <a:gd name="T11" fmla="*/ 2147483647 h 369"/>
              <a:gd name="T12" fmla="*/ 2147483647 w 567"/>
              <a:gd name="T13" fmla="*/ 2147483647 h 369"/>
              <a:gd name="T14" fmla="*/ 2147483647 w 567"/>
              <a:gd name="T15" fmla="*/ 2147483647 h 369"/>
              <a:gd name="T16" fmla="*/ 2147483647 w 567"/>
              <a:gd name="T17" fmla="*/ 2147483647 h 369"/>
              <a:gd name="T18" fmla="*/ 2147483647 w 567"/>
              <a:gd name="T19" fmla="*/ 2147483647 h 369"/>
              <a:gd name="T20" fmla="*/ 2147483647 w 567"/>
              <a:gd name="T21" fmla="*/ 2147483647 h 369"/>
              <a:gd name="T22" fmla="*/ 2147483647 w 567"/>
              <a:gd name="T23" fmla="*/ 2147483647 h 369"/>
              <a:gd name="T24" fmla="*/ 2147483647 w 567"/>
              <a:gd name="T25" fmla="*/ 2147483647 h 369"/>
              <a:gd name="T26" fmla="*/ 2147483647 w 567"/>
              <a:gd name="T27" fmla="*/ 2147483647 h 369"/>
              <a:gd name="T28" fmla="*/ 2147483647 w 567"/>
              <a:gd name="T29" fmla="*/ 2147483647 h 369"/>
              <a:gd name="T30" fmla="*/ 2147483647 w 567"/>
              <a:gd name="T31" fmla="*/ 2147483647 h 369"/>
              <a:gd name="T32" fmla="*/ 2147483647 w 567"/>
              <a:gd name="T33" fmla="*/ 2147483647 h 369"/>
              <a:gd name="T34" fmla="*/ 2147483647 w 567"/>
              <a:gd name="T35" fmla="*/ 2147483647 h 369"/>
              <a:gd name="T36" fmla="*/ 2147483647 w 567"/>
              <a:gd name="T37" fmla="*/ 2147483647 h 369"/>
              <a:gd name="T38" fmla="*/ 2147483647 w 567"/>
              <a:gd name="T39" fmla="*/ 2147483647 h 369"/>
              <a:gd name="T40" fmla="*/ 2147483647 w 567"/>
              <a:gd name="T41" fmla="*/ 2147483647 h 369"/>
              <a:gd name="T42" fmla="*/ 2147483647 w 567"/>
              <a:gd name="T43" fmla="*/ 2147483647 h 369"/>
              <a:gd name="T44" fmla="*/ 2147483647 w 567"/>
              <a:gd name="T45" fmla="*/ 2147483647 h 369"/>
              <a:gd name="T46" fmla="*/ 2147483647 w 567"/>
              <a:gd name="T47" fmla="*/ 2147483647 h 369"/>
              <a:gd name="T48" fmla="*/ 2147483647 w 567"/>
              <a:gd name="T49" fmla="*/ 2147483647 h 369"/>
              <a:gd name="T50" fmla="*/ 2147483647 w 567"/>
              <a:gd name="T51" fmla="*/ 2147483647 h 369"/>
              <a:gd name="T52" fmla="*/ 2147483647 w 567"/>
              <a:gd name="T53" fmla="*/ 2147483647 h 369"/>
              <a:gd name="T54" fmla="*/ 2147483647 w 567"/>
              <a:gd name="T55" fmla="*/ 2147483647 h 369"/>
              <a:gd name="T56" fmla="*/ 2147483647 w 567"/>
              <a:gd name="T57" fmla="*/ 2147483647 h 369"/>
              <a:gd name="T58" fmla="*/ 2147483647 w 567"/>
              <a:gd name="T59" fmla="*/ 2147483647 h 369"/>
              <a:gd name="T60" fmla="*/ 2147483647 w 567"/>
              <a:gd name="T61" fmla="*/ 2147483647 h 369"/>
              <a:gd name="T62" fmla="*/ 2147483647 w 567"/>
              <a:gd name="T63" fmla="*/ 2147483647 h 369"/>
              <a:gd name="T64" fmla="*/ 2147483647 w 567"/>
              <a:gd name="T65" fmla="*/ 2147483647 h 369"/>
              <a:gd name="T66" fmla="*/ 2147483647 w 567"/>
              <a:gd name="T67" fmla="*/ 2147483647 h 369"/>
              <a:gd name="T68" fmla="*/ 2147483647 w 567"/>
              <a:gd name="T69" fmla="*/ 2147483647 h 369"/>
              <a:gd name="T70" fmla="*/ 2147483647 w 567"/>
              <a:gd name="T71" fmla="*/ 2147483647 h 369"/>
              <a:gd name="T72" fmla="*/ 2147483647 w 567"/>
              <a:gd name="T73" fmla="*/ 0 h 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369"/>
              <a:gd name="T113" fmla="*/ 567 w 567"/>
              <a:gd name="T114" fmla="*/ 369 h 3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369">
                <a:moveTo>
                  <a:pt x="38" y="0"/>
                </a:moveTo>
                <a:lnTo>
                  <a:pt x="0" y="336"/>
                </a:lnTo>
                <a:lnTo>
                  <a:pt x="567" y="369"/>
                </a:lnTo>
                <a:lnTo>
                  <a:pt x="567" y="328"/>
                </a:lnTo>
                <a:lnTo>
                  <a:pt x="560" y="318"/>
                </a:lnTo>
                <a:lnTo>
                  <a:pt x="556" y="310"/>
                </a:lnTo>
                <a:lnTo>
                  <a:pt x="552" y="298"/>
                </a:lnTo>
                <a:lnTo>
                  <a:pt x="548" y="288"/>
                </a:lnTo>
                <a:lnTo>
                  <a:pt x="548" y="282"/>
                </a:lnTo>
                <a:lnTo>
                  <a:pt x="555" y="277"/>
                </a:lnTo>
                <a:lnTo>
                  <a:pt x="556" y="271"/>
                </a:lnTo>
                <a:lnTo>
                  <a:pt x="555" y="258"/>
                </a:lnTo>
                <a:lnTo>
                  <a:pt x="550" y="245"/>
                </a:lnTo>
                <a:lnTo>
                  <a:pt x="548" y="226"/>
                </a:lnTo>
                <a:lnTo>
                  <a:pt x="545" y="209"/>
                </a:lnTo>
                <a:lnTo>
                  <a:pt x="544" y="191"/>
                </a:lnTo>
                <a:lnTo>
                  <a:pt x="542" y="180"/>
                </a:lnTo>
                <a:lnTo>
                  <a:pt x="537" y="169"/>
                </a:lnTo>
                <a:lnTo>
                  <a:pt x="539" y="155"/>
                </a:lnTo>
                <a:lnTo>
                  <a:pt x="539" y="143"/>
                </a:lnTo>
                <a:lnTo>
                  <a:pt x="536" y="128"/>
                </a:lnTo>
                <a:lnTo>
                  <a:pt x="534" y="116"/>
                </a:lnTo>
                <a:lnTo>
                  <a:pt x="536" y="102"/>
                </a:lnTo>
                <a:lnTo>
                  <a:pt x="531" y="96"/>
                </a:lnTo>
                <a:lnTo>
                  <a:pt x="529" y="86"/>
                </a:lnTo>
                <a:lnTo>
                  <a:pt x="528" y="75"/>
                </a:lnTo>
                <a:lnTo>
                  <a:pt x="533" y="69"/>
                </a:lnTo>
                <a:lnTo>
                  <a:pt x="537" y="64"/>
                </a:lnTo>
                <a:lnTo>
                  <a:pt x="534" y="54"/>
                </a:lnTo>
                <a:lnTo>
                  <a:pt x="531" y="45"/>
                </a:lnTo>
                <a:lnTo>
                  <a:pt x="523" y="35"/>
                </a:lnTo>
                <a:lnTo>
                  <a:pt x="418" y="27"/>
                </a:lnTo>
                <a:lnTo>
                  <a:pt x="361" y="26"/>
                </a:lnTo>
                <a:lnTo>
                  <a:pt x="315" y="24"/>
                </a:lnTo>
                <a:lnTo>
                  <a:pt x="274" y="21"/>
                </a:lnTo>
                <a:lnTo>
                  <a:pt x="232" y="18"/>
                </a:lnTo>
                <a:lnTo>
                  <a:pt x="38"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6" name="State: North Carolina">
            <a:extLst>
              <a:ext uri="{FF2B5EF4-FFF2-40B4-BE49-F238E27FC236}">
                <a16:creationId xmlns:a16="http://schemas.microsoft.com/office/drawing/2014/main" id="{03D41750-2BE2-4DC0-BB06-41DCF221E2A7}"/>
              </a:ext>
            </a:extLst>
          </p:cNvPr>
          <p:cNvSpPr>
            <a:spLocks/>
          </p:cNvSpPr>
          <p:nvPr/>
        </p:nvSpPr>
        <p:spPr bwMode="auto">
          <a:xfrm>
            <a:off x="9035031" y="4848155"/>
            <a:ext cx="1387864" cy="623911"/>
          </a:xfrm>
          <a:custGeom>
            <a:avLst/>
            <a:gdLst>
              <a:gd name="T0" fmla="*/ 2147483647 w 792"/>
              <a:gd name="T1" fmla="*/ 2147483647 h 356"/>
              <a:gd name="T2" fmla="*/ 2147483647 w 792"/>
              <a:gd name="T3" fmla="*/ 2147483647 h 356"/>
              <a:gd name="T4" fmla="*/ 2147483647 w 792"/>
              <a:gd name="T5" fmla="*/ 2147483647 h 356"/>
              <a:gd name="T6" fmla="*/ 2147483647 w 792"/>
              <a:gd name="T7" fmla="*/ 2147483647 h 356"/>
              <a:gd name="T8" fmla="*/ 2147483647 w 792"/>
              <a:gd name="T9" fmla="*/ 2147483647 h 356"/>
              <a:gd name="T10" fmla="*/ 2147483647 w 792"/>
              <a:gd name="T11" fmla="*/ 2147483647 h 356"/>
              <a:gd name="T12" fmla="*/ 2147483647 w 792"/>
              <a:gd name="T13" fmla="*/ 2147483647 h 356"/>
              <a:gd name="T14" fmla="*/ 2147483647 w 792"/>
              <a:gd name="T15" fmla="*/ 2147483647 h 356"/>
              <a:gd name="T16" fmla="*/ 2147483647 w 792"/>
              <a:gd name="T17" fmla="*/ 2147483647 h 356"/>
              <a:gd name="T18" fmla="*/ 2147483647 w 792"/>
              <a:gd name="T19" fmla="*/ 2147483647 h 356"/>
              <a:gd name="T20" fmla="*/ 2147483647 w 792"/>
              <a:gd name="T21" fmla="*/ 2147483647 h 356"/>
              <a:gd name="T22" fmla="*/ 2147483647 w 792"/>
              <a:gd name="T23" fmla="*/ 2147483647 h 356"/>
              <a:gd name="T24" fmla="*/ 2147483647 w 792"/>
              <a:gd name="T25" fmla="*/ 2147483647 h 356"/>
              <a:gd name="T26" fmla="*/ 2147483647 w 792"/>
              <a:gd name="T27" fmla="*/ 2147483647 h 356"/>
              <a:gd name="T28" fmla="*/ 2147483647 w 792"/>
              <a:gd name="T29" fmla="*/ 2147483647 h 356"/>
              <a:gd name="T30" fmla="*/ 2147483647 w 792"/>
              <a:gd name="T31" fmla="*/ 2147483647 h 356"/>
              <a:gd name="T32" fmla="*/ 2147483647 w 792"/>
              <a:gd name="T33" fmla="*/ 2147483647 h 356"/>
              <a:gd name="T34" fmla="*/ 2147483647 w 792"/>
              <a:gd name="T35" fmla="*/ 2147483647 h 356"/>
              <a:gd name="T36" fmla="*/ 2147483647 w 792"/>
              <a:gd name="T37" fmla="*/ 2147483647 h 356"/>
              <a:gd name="T38" fmla="*/ 2147483647 w 792"/>
              <a:gd name="T39" fmla="*/ 2147483647 h 356"/>
              <a:gd name="T40" fmla="*/ 2147483647 w 792"/>
              <a:gd name="T41" fmla="*/ 2147483647 h 356"/>
              <a:gd name="T42" fmla="*/ 2147483647 w 792"/>
              <a:gd name="T43" fmla="*/ 2147483647 h 356"/>
              <a:gd name="T44" fmla="*/ 2147483647 w 792"/>
              <a:gd name="T45" fmla="*/ 2147483647 h 356"/>
              <a:gd name="T46" fmla="*/ 2147483647 w 792"/>
              <a:gd name="T47" fmla="*/ 2147483647 h 356"/>
              <a:gd name="T48" fmla="*/ 2147483647 w 792"/>
              <a:gd name="T49" fmla="*/ 2147483647 h 356"/>
              <a:gd name="T50" fmla="*/ 2147483647 w 792"/>
              <a:gd name="T51" fmla="*/ 2147483647 h 356"/>
              <a:gd name="T52" fmla="*/ 2147483647 w 792"/>
              <a:gd name="T53" fmla="*/ 2147483647 h 356"/>
              <a:gd name="T54" fmla="*/ 2147483647 w 792"/>
              <a:gd name="T55" fmla="*/ 2147483647 h 356"/>
              <a:gd name="T56" fmla="*/ 2147483647 w 792"/>
              <a:gd name="T57" fmla="*/ 2147483647 h 356"/>
              <a:gd name="T58" fmla="*/ 2147483647 w 792"/>
              <a:gd name="T59" fmla="*/ 2147483647 h 356"/>
              <a:gd name="T60" fmla="*/ 2147483647 w 792"/>
              <a:gd name="T61" fmla="*/ 2147483647 h 356"/>
              <a:gd name="T62" fmla="*/ 2147483647 w 792"/>
              <a:gd name="T63" fmla="*/ 2147483647 h 356"/>
              <a:gd name="T64" fmla="*/ 2147483647 w 792"/>
              <a:gd name="T65" fmla="*/ 2147483647 h 356"/>
              <a:gd name="T66" fmla="*/ 2147483647 w 792"/>
              <a:gd name="T67" fmla="*/ 2147483647 h 356"/>
              <a:gd name="T68" fmla="*/ 2147483647 w 792"/>
              <a:gd name="T69" fmla="*/ 2147483647 h 356"/>
              <a:gd name="T70" fmla="*/ 2147483647 w 792"/>
              <a:gd name="T71" fmla="*/ 2147483647 h 356"/>
              <a:gd name="T72" fmla="*/ 2147483647 w 792"/>
              <a:gd name="T73" fmla="*/ 2147483647 h 356"/>
              <a:gd name="T74" fmla="*/ 2147483647 w 792"/>
              <a:gd name="T75" fmla="*/ 2147483647 h 356"/>
              <a:gd name="T76" fmla="*/ 2147483647 w 792"/>
              <a:gd name="T77" fmla="*/ 2147483647 h 356"/>
              <a:gd name="T78" fmla="*/ 2147483647 w 792"/>
              <a:gd name="T79" fmla="*/ 2147483647 h 356"/>
              <a:gd name="T80" fmla="*/ 2147483647 w 792"/>
              <a:gd name="T81" fmla="*/ 2147483647 h 356"/>
              <a:gd name="T82" fmla="*/ 2147483647 w 792"/>
              <a:gd name="T83" fmla="*/ 2147483647 h 356"/>
              <a:gd name="T84" fmla="*/ 2147483647 w 792"/>
              <a:gd name="T85" fmla="*/ 2147483647 h 356"/>
              <a:gd name="T86" fmla="*/ 2147483647 w 792"/>
              <a:gd name="T87" fmla="*/ 2147483647 h 356"/>
              <a:gd name="T88" fmla="*/ 2147483647 w 792"/>
              <a:gd name="T89" fmla="*/ 2147483647 h 356"/>
              <a:gd name="T90" fmla="*/ 2147483647 w 792"/>
              <a:gd name="T91" fmla="*/ 2147483647 h 356"/>
              <a:gd name="T92" fmla="*/ 2147483647 w 792"/>
              <a:gd name="T93" fmla="*/ 2147483647 h 356"/>
              <a:gd name="T94" fmla="*/ 2147483647 w 792"/>
              <a:gd name="T95" fmla="*/ 2147483647 h 356"/>
              <a:gd name="T96" fmla="*/ 2147483647 w 792"/>
              <a:gd name="T97" fmla="*/ 2147483647 h 356"/>
              <a:gd name="T98" fmla="*/ 2147483647 w 792"/>
              <a:gd name="T99" fmla="*/ 2147483647 h 356"/>
              <a:gd name="T100" fmla="*/ 2147483647 w 792"/>
              <a:gd name="T101" fmla="*/ 2147483647 h 356"/>
              <a:gd name="T102" fmla="*/ 2147483647 w 792"/>
              <a:gd name="T103" fmla="*/ 2147483647 h 356"/>
              <a:gd name="T104" fmla="*/ 2147483647 w 792"/>
              <a:gd name="T105" fmla="*/ 2147483647 h 356"/>
              <a:gd name="T106" fmla="*/ 2147483647 w 792"/>
              <a:gd name="T107" fmla="*/ 2147483647 h 356"/>
              <a:gd name="T108" fmla="*/ 2147483647 w 792"/>
              <a:gd name="T109" fmla="*/ 2147483647 h 356"/>
              <a:gd name="T110" fmla="*/ 2147483647 w 792"/>
              <a:gd name="T111" fmla="*/ 2147483647 h 356"/>
              <a:gd name="T112" fmla="*/ 2147483647 w 792"/>
              <a:gd name="T113" fmla="*/ 2147483647 h 356"/>
              <a:gd name="T114" fmla="*/ 2147483647 w 792"/>
              <a:gd name="T115" fmla="*/ 2147483647 h 356"/>
              <a:gd name="T116" fmla="*/ 2147483647 w 792"/>
              <a:gd name="T117" fmla="*/ 2147483647 h 356"/>
              <a:gd name="T118" fmla="*/ 2147483647 w 792"/>
              <a:gd name="T119" fmla="*/ 2147483647 h 356"/>
              <a:gd name="T120" fmla="*/ 2147483647 w 792"/>
              <a:gd name="T121" fmla="*/ 2147483647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356"/>
              <a:gd name="T185" fmla="*/ 792 w 792"/>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356">
                <a:moveTo>
                  <a:pt x="230" y="97"/>
                </a:moveTo>
                <a:lnTo>
                  <a:pt x="732" y="0"/>
                </a:lnTo>
                <a:lnTo>
                  <a:pt x="734" y="26"/>
                </a:lnTo>
                <a:lnTo>
                  <a:pt x="737" y="35"/>
                </a:lnTo>
                <a:lnTo>
                  <a:pt x="748" y="46"/>
                </a:lnTo>
                <a:lnTo>
                  <a:pt x="754" y="59"/>
                </a:lnTo>
                <a:lnTo>
                  <a:pt x="767" y="72"/>
                </a:lnTo>
                <a:lnTo>
                  <a:pt x="780" y="91"/>
                </a:lnTo>
                <a:lnTo>
                  <a:pt x="788" y="102"/>
                </a:lnTo>
                <a:lnTo>
                  <a:pt x="792" y="112"/>
                </a:lnTo>
                <a:lnTo>
                  <a:pt x="791" y="153"/>
                </a:lnTo>
                <a:lnTo>
                  <a:pt x="748" y="194"/>
                </a:lnTo>
                <a:lnTo>
                  <a:pt x="743" y="194"/>
                </a:lnTo>
                <a:lnTo>
                  <a:pt x="740" y="191"/>
                </a:lnTo>
                <a:lnTo>
                  <a:pt x="746" y="186"/>
                </a:lnTo>
                <a:lnTo>
                  <a:pt x="784" y="151"/>
                </a:lnTo>
                <a:lnTo>
                  <a:pt x="786" y="112"/>
                </a:lnTo>
                <a:lnTo>
                  <a:pt x="746" y="59"/>
                </a:lnTo>
                <a:lnTo>
                  <a:pt x="742" y="56"/>
                </a:lnTo>
                <a:lnTo>
                  <a:pt x="730" y="58"/>
                </a:lnTo>
                <a:lnTo>
                  <a:pt x="726" y="61"/>
                </a:lnTo>
                <a:lnTo>
                  <a:pt x="718" y="67"/>
                </a:lnTo>
                <a:lnTo>
                  <a:pt x="707" y="78"/>
                </a:lnTo>
                <a:lnTo>
                  <a:pt x="697" y="83"/>
                </a:lnTo>
                <a:lnTo>
                  <a:pt x="691" y="83"/>
                </a:lnTo>
                <a:lnTo>
                  <a:pt x="684" y="78"/>
                </a:lnTo>
                <a:lnTo>
                  <a:pt x="681" y="72"/>
                </a:lnTo>
                <a:lnTo>
                  <a:pt x="680" y="62"/>
                </a:lnTo>
                <a:lnTo>
                  <a:pt x="676" y="66"/>
                </a:lnTo>
                <a:lnTo>
                  <a:pt x="678" y="78"/>
                </a:lnTo>
                <a:lnTo>
                  <a:pt x="681" y="88"/>
                </a:lnTo>
                <a:lnTo>
                  <a:pt x="684" y="96"/>
                </a:lnTo>
                <a:lnTo>
                  <a:pt x="689" y="97"/>
                </a:lnTo>
                <a:lnTo>
                  <a:pt x="702" y="97"/>
                </a:lnTo>
                <a:lnTo>
                  <a:pt x="707" y="94"/>
                </a:lnTo>
                <a:lnTo>
                  <a:pt x="713" y="94"/>
                </a:lnTo>
                <a:lnTo>
                  <a:pt x="721" y="89"/>
                </a:lnTo>
                <a:lnTo>
                  <a:pt x="726" y="85"/>
                </a:lnTo>
                <a:lnTo>
                  <a:pt x="732" y="85"/>
                </a:lnTo>
                <a:lnTo>
                  <a:pt x="735" y="86"/>
                </a:lnTo>
                <a:lnTo>
                  <a:pt x="735" y="94"/>
                </a:lnTo>
                <a:lnTo>
                  <a:pt x="737" y="99"/>
                </a:lnTo>
                <a:lnTo>
                  <a:pt x="738" y="105"/>
                </a:lnTo>
                <a:lnTo>
                  <a:pt x="743" y="108"/>
                </a:lnTo>
                <a:lnTo>
                  <a:pt x="748" y="105"/>
                </a:lnTo>
                <a:lnTo>
                  <a:pt x="751" y="97"/>
                </a:lnTo>
                <a:lnTo>
                  <a:pt x="753" y="89"/>
                </a:lnTo>
                <a:lnTo>
                  <a:pt x="756" y="83"/>
                </a:lnTo>
                <a:lnTo>
                  <a:pt x="761" y="86"/>
                </a:lnTo>
                <a:lnTo>
                  <a:pt x="765" y="91"/>
                </a:lnTo>
                <a:lnTo>
                  <a:pt x="767" y="99"/>
                </a:lnTo>
                <a:lnTo>
                  <a:pt x="767" y="104"/>
                </a:lnTo>
                <a:lnTo>
                  <a:pt x="770" y="105"/>
                </a:lnTo>
                <a:lnTo>
                  <a:pt x="772" y="112"/>
                </a:lnTo>
                <a:lnTo>
                  <a:pt x="773" y="115"/>
                </a:lnTo>
                <a:lnTo>
                  <a:pt x="769" y="120"/>
                </a:lnTo>
                <a:lnTo>
                  <a:pt x="764" y="124"/>
                </a:lnTo>
                <a:lnTo>
                  <a:pt x="761" y="131"/>
                </a:lnTo>
                <a:lnTo>
                  <a:pt x="757" y="139"/>
                </a:lnTo>
                <a:lnTo>
                  <a:pt x="756" y="145"/>
                </a:lnTo>
                <a:lnTo>
                  <a:pt x="748" y="148"/>
                </a:lnTo>
                <a:lnTo>
                  <a:pt x="743" y="153"/>
                </a:lnTo>
                <a:lnTo>
                  <a:pt x="737" y="156"/>
                </a:lnTo>
                <a:lnTo>
                  <a:pt x="727" y="156"/>
                </a:lnTo>
                <a:lnTo>
                  <a:pt x="724" y="153"/>
                </a:lnTo>
                <a:lnTo>
                  <a:pt x="718" y="150"/>
                </a:lnTo>
                <a:lnTo>
                  <a:pt x="713" y="145"/>
                </a:lnTo>
                <a:lnTo>
                  <a:pt x="710" y="142"/>
                </a:lnTo>
                <a:lnTo>
                  <a:pt x="707" y="145"/>
                </a:lnTo>
                <a:lnTo>
                  <a:pt x="702" y="150"/>
                </a:lnTo>
                <a:lnTo>
                  <a:pt x="697" y="151"/>
                </a:lnTo>
                <a:lnTo>
                  <a:pt x="689" y="153"/>
                </a:lnTo>
                <a:lnTo>
                  <a:pt x="684" y="155"/>
                </a:lnTo>
                <a:lnTo>
                  <a:pt x="689" y="156"/>
                </a:lnTo>
                <a:lnTo>
                  <a:pt x="695" y="156"/>
                </a:lnTo>
                <a:lnTo>
                  <a:pt x="699" y="158"/>
                </a:lnTo>
                <a:lnTo>
                  <a:pt x="705" y="159"/>
                </a:lnTo>
                <a:lnTo>
                  <a:pt x="710" y="162"/>
                </a:lnTo>
                <a:lnTo>
                  <a:pt x="715" y="166"/>
                </a:lnTo>
                <a:lnTo>
                  <a:pt x="715" y="169"/>
                </a:lnTo>
                <a:lnTo>
                  <a:pt x="711" y="174"/>
                </a:lnTo>
                <a:lnTo>
                  <a:pt x="710" y="178"/>
                </a:lnTo>
                <a:lnTo>
                  <a:pt x="710" y="183"/>
                </a:lnTo>
                <a:lnTo>
                  <a:pt x="707" y="186"/>
                </a:lnTo>
                <a:lnTo>
                  <a:pt x="705" y="191"/>
                </a:lnTo>
                <a:lnTo>
                  <a:pt x="703" y="196"/>
                </a:lnTo>
                <a:lnTo>
                  <a:pt x="705" y="201"/>
                </a:lnTo>
                <a:lnTo>
                  <a:pt x="708" y="204"/>
                </a:lnTo>
                <a:lnTo>
                  <a:pt x="711" y="199"/>
                </a:lnTo>
                <a:lnTo>
                  <a:pt x="718" y="197"/>
                </a:lnTo>
                <a:lnTo>
                  <a:pt x="724" y="199"/>
                </a:lnTo>
                <a:lnTo>
                  <a:pt x="729" y="204"/>
                </a:lnTo>
                <a:lnTo>
                  <a:pt x="730" y="213"/>
                </a:lnTo>
                <a:lnTo>
                  <a:pt x="729" y="216"/>
                </a:lnTo>
                <a:lnTo>
                  <a:pt x="724" y="223"/>
                </a:lnTo>
                <a:lnTo>
                  <a:pt x="718" y="229"/>
                </a:lnTo>
                <a:lnTo>
                  <a:pt x="711" y="234"/>
                </a:lnTo>
                <a:lnTo>
                  <a:pt x="702" y="242"/>
                </a:lnTo>
                <a:lnTo>
                  <a:pt x="692" y="242"/>
                </a:lnTo>
                <a:lnTo>
                  <a:pt x="680" y="245"/>
                </a:lnTo>
                <a:lnTo>
                  <a:pt x="670" y="250"/>
                </a:lnTo>
                <a:lnTo>
                  <a:pt x="662" y="258"/>
                </a:lnTo>
                <a:lnTo>
                  <a:pt x="651" y="266"/>
                </a:lnTo>
                <a:lnTo>
                  <a:pt x="641" y="275"/>
                </a:lnTo>
                <a:lnTo>
                  <a:pt x="633" y="283"/>
                </a:lnTo>
                <a:lnTo>
                  <a:pt x="626" y="301"/>
                </a:lnTo>
                <a:lnTo>
                  <a:pt x="619" y="310"/>
                </a:lnTo>
                <a:lnTo>
                  <a:pt x="619" y="320"/>
                </a:lnTo>
                <a:lnTo>
                  <a:pt x="614" y="326"/>
                </a:lnTo>
                <a:lnTo>
                  <a:pt x="599" y="339"/>
                </a:lnTo>
                <a:lnTo>
                  <a:pt x="583" y="347"/>
                </a:lnTo>
                <a:lnTo>
                  <a:pt x="567" y="355"/>
                </a:lnTo>
                <a:lnTo>
                  <a:pt x="552" y="356"/>
                </a:lnTo>
                <a:lnTo>
                  <a:pt x="435" y="267"/>
                </a:lnTo>
                <a:lnTo>
                  <a:pt x="416" y="272"/>
                </a:lnTo>
                <a:lnTo>
                  <a:pt x="406" y="275"/>
                </a:lnTo>
                <a:lnTo>
                  <a:pt x="392" y="277"/>
                </a:lnTo>
                <a:lnTo>
                  <a:pt x="376" y="282"/>
                </a:lnTo>
                <a:lnTo>
                  <a:pt x="367" y="283"/>
                </a:lnTo>
                <a:lnTo>
                  <a:pt x="340" y="285"/>
                </a:lnTo>
                <a:lnTo>
                  <a:pt x="336" y="272"/>
                </a:lnTo>
                <a:lnTo>
                  <a:pt x="332" y="267"/>
                </a:lnTo>
                <a:lnTo>
                  <a:pt x="325" y="263"/>
                </a:lnTo>
                <a:lnTo>
                  <a:pt x="317" y="263"/>
                </a:lnTo>
                <a:lnTo>
                  <a:pt x="313" y="263"/>
                </a:lnTo>
                <a:lnTo>
                  <a:pt x="305" y="251"/>
                </a:lnTo>
                <a:lnTo>
                  <a:pt x="286" y="253"/>
                </a:lnTo>
                <a:lnTo>
                  <a:pt x="273" y="253"/>
                </a:lnTo>
                <a:lnTo>
                  <a:pt x="266" y="258"/>
                </a:lnTo>
                <a:lnTo>
                  <a:pt x="243" y="256"/>
                </a:lnTo>
                <a:lnTo>
                  <a:pt x="227" y="256"/>
                </a:lnTo>
                <a:lnTo>
                  <a:pt x="211" y="261"/>
                </a:lnTo>
                <a:lnTo>
                  <a:pt x="197" y="263"/>
                </a:lnTo>
                <a:lnTo>
                  <a:pt x="190" y="266"/>
                </a:lnTo>
                <a:lnTo>
                  <a:pt x="168" y="278"/>
                </a:lnTo>
                <a:lnTo>
                  <a:pt x="143" y="286"/>
                </a:lnTo>
                <a:lnTo>
                  <a:pt x="133" y="291"/>
                </a:lnTo>
                <a:lnTo>
                  <a:pt x="95" y="299"/>
                </a:lnTo>
                <a:lnTo>
                  <a:pt x="61" y="302"/>
                </a:lnTo>
                <a:lnTo>
                  <a:pt x="0" y="309"/>
                </a:lnTo>
                <a:lnTo>
                  <a:pt x="4" y="296"/>
                </a:lnTo>
                <a:lnTo>
                  <a:pt x="11" y="291"/>
                </a:lnTo>
                <a:lnTo>
                  <a:pt x="19" y="285"/>
                </a:lnTo>
                <a:lnTo>
                  <a:pt x="25" y="278"/>
                </a:lnTo>
                <a:lnTo>
                  <a:pt x="33" y="278"/>
                </a:lnTo>
                <a:lnTo>
                  <a:pt x="41" y="280"/>
                </a:lnTo>
                <a:lnTo>
                  <a:pt x="44" y="277"/>
                </a:lnTo>
                <a:lnTo>
                  <a:pt x="42" y="272"/>
                </a:lnTo>
                <a:lnTo>
                  <a:pt x="42" y="266"/>
                </a:lnTo>
                <a:lnTo>
                  <a:pt x="49" y="253"/>
                </a:lnTo>
                <a:lnTo>
                  <a:pt x="54" y="247"/>
                </a:lnTo>
                <a:lnTo>
                  <a:pt x="61" y="242"/>
                </a:lnTo>
                <a:lnTo>
                  <a:pt x="71" y="239"/>
                </a:lnTo>
                <a:lnTo>
                  <a:pt x="82" y="239"/>
                </a:lnTo>
                <a:lnTo>
                  <a:pt x="90" y="239"/>
                </a:lnTo>
                <a:lnTo>
                  <a:pt x="95" y="232"/>
                </a:lnTo>
                <a:lnTo>
                  <a:pt x="103" y="223"/>
                </a:lnTo>
                <a:lnTo>
                  <a:pt x="112" y="213"/>
                </a:lnTo>
                <a:lnTo>
                  <a:pt x="119" y="210"/>
                </a:lnTo>
                <a:lnTo>
                  <a:pt x="128" y="205"/>
                </a:lnTo>
                <a:lnTo>
                  <a:pt x="135" y="199"/>
                </a:lnTo>
                <a:lnTo>
                  <a:pt x="136" y="193"/>
                </a:lnTo>
                <a:lnTo>
                  <a:pt x="144" y="189"/>
                </a:lnTo>
                <a:lnTo>
                  <a:pt x="147" y="183"/>
                </a:lnTo>
                <a:lnTo>
                  <a:pt x="152" y="174"/>
                </a:lnTo>
                <a:lnTo>
                  <a:pt x="158" y="172"/>
                </a:lnTo>
                <a:lnTo>
                  <a:pt x="162" y="178"/>
                </a:lnTo>
                <a:lnTo>
                  <a:pt x="166" y="183"/>
                </a:lnTo>
                <a:lnTo>
                  <a:pt x="168" y="180"/>
                </a:lnTo>
                <a:lnTo>
                  <a:pt x="176" y="172"/>
                </a:lnTo>
                <a:lnTo>
                  <a:pt x="184" y="166"/>
                </a:lnTo>
                <a:lnTo>
                  <a:pt x="189" y="159"/>
                </a:lnTo>
                <a:lnTo>
                  <a:pt x="195" y="158"/>
                </a:lnTo>
                <a:lnTo>
                  <a:pt x="201" y="159"/>
                </a:lnTo>
                <a:lnTo>
                  <a:pt x="206" y="162"/>
                </a:lnTo>
                <a:lnTo>
                  <a:pt x="209" y="158"/>
                </a:lnTo>
                <a:lnTo>
                  <a:pt x="211" y="151"/>
                </a:lnTo>
                <a:lnTo>
                  <a:pt x="212" y="145"/>
                </a:lnTo>
                <a:lnTo>
                  <a:pt x="217" y="140"/>
                </a:lnTo>
                <a:lnTo>
                  <a:pt x="222" y="134"/>
                </a:lnTo>
                <a:lnTo>
                  <a:pt x="227" y="131"/>
                </a:lnTo>
                <a:lnTo>
                  <a:pt x="232" y="129"/>
                </a:lnTo>
                <a:lnTo>
                  <a:pt x="233" y="126"/>
                </a:lnTo>
                <a:lnTo>
                  <a:pt x="232" y="120"/>
                </a:lnTo>
                <a:lnTo>
                  <a:pt x="230" y="97"/>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7" name="State: New Mexico">
            <a:extLst>
              <a:ext uri="{FF2B5EF4-FFF2-40B4-BE49-F238E27FC236}">
                <a16:creationId xmlns:a16="http://schemas.microsoft.com/office/drawing/2014/main" id="{98E78420-5F62-444F-B85A-1B33EBB999EE}"/>
              </a:ext>
            </a:extLst>
          </p:cNvPr>
          <p:cNvSpPr>
            <a:spLocks/>
          </p:cNvSpPr>
          <p:nvPr/>
        </p:nvSpPr>
        <p:spPr bwMode="auto">
          <a:xfrm>
            <a:off x="5116764" y="4928773"/>
            <a:ext cx="1063680" cy="1102361"/>
          </a:xfrm>
          <a:custGeom>
            <a:avLst/>
            <a:gdLst>
              <a:gd name="T0" fmla="*/ 2147483647 w 607"/>
              <a:gd name="T1" fmla="*/ 0 h 629"/>
              <a:gd name="T2" fmla="*/ 2147483647 w 607"/>
              <a:gd name="T3" fmla="*/ 2147483647 h 629"/>
              <a:gd name="T4" fmla="*/ 2147483647 w 607"/>
              <a:gd name="T5" fmla="*/ 2147483647 h 629"/>
              <a:gd name="T6" fmla="*/ 2147483647 w 607"/>
              <a:gd name="T7" fmla="*/ 2147483647 h 629"/>
              <a:gd name="T8" fmla="*/ 2147483647 w 607"/>
              <a:gd name="T9" fmla="*/ 2147483647 h 629"/>
              <a:gd name="T10" fmla="*/ 2147483647 w 607"/>
              <a:gd name="T11" fmla="*/ 2147483647 h 629"/>
              <a:gd name="T12" fmla="*/ 2147483647 w 607"/>
              <a:gd name="T13" fmla="*/ 2147483647 h 629"/>
              <a:gd name="T14" fmla="*/ 2147483647 w 607"/>
              <a:gd name="T15" fmla="*/ 2147483647 h 629"/>
              <a:gd name="T16" fmla="*/ 2147483647 w 607"/>
              <a:gd name="T17" fmla="*/ 2147483647 h 629"/>
              <a:gd name="T18" fmla="*/ 2147483647 w 607"/>
              <a:gd name="T19" fmla="*/ 2147483647 h 629"/>
              <a:gd name="T20" fmla="*/ 2147483647 w 607"/>
              <a:gd name="T21" fmla="*/ 2147483647 h 629"/>
              <a:gd name="T22" fmla="*/ 2147483647 w 607"/>
              <a:gd name="T23" fmla="*/ 2147483647 h 629"/>
              <a:gd name="T24" fmla="*/ 2147483647 w 607"/>
              <a:gd name="T25" fmla="*/ 2147483647 h 629"/>
              <a:gd name="T26" fmla="*/ 2147483647 w 607"/>
              <a:gd name="T27" fmla="*/ 2147483647 h 629"/>
              <a:gd name="T28" fmla="*/ 2147483647 w 607"/>
              <a:gd name="T29" fmla="*/ 2147483647 h 629"/>
              <a:gd name="T30" fmla="*/ 2147483647 w 607"/>
              <a:gd name="T31" fmla="*/ 2147483647 h 629"/>
              <a:gd name="T32" fmla="*/ 2147483647 w 607"/>
              <a:gd name="T33" fmla="*/ 2147483647 h 629"/>
              <a:gd name="T34" fmla="*/ 2147483647 w 607"/>
              <a:gd name="T35" fmla="*/ 2147483647 h 629"/>
              <a:gd name="T36" fmla="*/ 2147483647 w 607"/>
              <a:gd name="T37" fmla="*/ 2147483647 h 629"/>
              <a:gd name="T38" fmla="*/ 2147483647 w 607"/>
              <a:gd name="T39" fmla="*/ 2147483647 h 629"/>
              <a:gd name="T40" fmla="*/ 2147483647 w 607"/>
              <a:gd name="T41" fmla="*/ 2147483647 h 629"/>
              <a:gd name="T42" fmla="*/ 2147483647 w 607"/>
              <a:gd name="T43" fmla="*/ 2147483647 h 629"/>
              <a:gd name="T44" fmla="*/ 2147483647 w 607"/>
              <a:gd name="T45" fmla="*/ 2147483647 h 629"/>
              <a:gd name="T46" fmla="*/ 2147483647 w 607"/>
              <a:gd name="T47" fmla="*/ 2147483647 h 629"/>
              <a:gd name="T48" fmla="*/ 2147483647 w 607"/>
              <a:gd name="T49" fmla="*/ 2147483647 h 629"/>
              <a:gd name="T50" fmla="*/ 2147483647 w 607"/>
              <a:gd name="T51" fmla="*/ 2147483647 h 629"/>
              <a:gd name="T52" fmla="*/ 2147483647 w 607"/>
              <a:gd name="T53" fmla="*/ 2147483647 h 629"/>
              <a:gd name="T54" fmla="*/ 2147483647 w 607"/>
              <a:gd name="T55" fmla="*/ 2147483647 h 629"/>
              <a:gd name="T56" fmla="*/ 2147483647 w 607"/>
              <a:gd name="T57" fmla="*/ 2147483647 h 629"/>
              <a:gd name="T58" fmla="*/ 2147483647 w 607"/>
              <a:gd name="T59" fmla="*/ 2147483647 h 629"/>
              <a:gd name="T60" fmla="*/ 2147483647 w 607"/>
              <a:gd name="T61" fmla="*/ 2147483647 h 629"/>
              <a:gd name="T62" fmla="*/ 2147483647 w 607"/>
              <a:gd name="T63" fmla="*/ 2147483647 h 629"/>
              <a:gd name="T64" fmla="*/ 2147483647 w 607"/>
              <a:gd name="T65" fmla="*/ 2147483647 h 629"/>
              <a:gd name="T66" fmla="*/ 2147483647 w 607"/>
              <a:gd name="T67" fmla="*/ 2147483647 h 629"/>
              <a:gd name="T68" fmla="*/ 2147483647 w 607"/>
              <a:gd name="T69" fmla="*/ 2147483647 h 629"/>
              <a:gd name="T70" fmla="*/ 2147483647 w 607"/>
              <a:gd name="T71" fmla="*/ 2147483647 h 629"/>
              <a:gd name="T72" fmla="*/ 2147483647 w 607"/>
              <a:gd name="T73" fmla="*/ 2147483647 h 629"/>
              <a:gd name="T74" fmla="*/ 2147483647 w 607"/>
              <a:gd name="T75" fmla="*/ 2147483647 h 629"/>
              <a:gd name="T76" fmla="*/ 2147483647 w 607"/>
              <a:gd name="T77" fmla="*/ 2147483647 h 629"/>
              <a:gd name="T78" fmla="*/ 2147483647 w 607"/>
              <a:gd name="T79" fmla="*/ 2147483647 h 629"/>
              <a:gd name="T80" fmla="*/ 2147483647 w 607"/>
              <a:gd name="T81" fmla="*/ 2147483647 h 629"/>
              <a:gd name="T82" fmla="*/ 2147483647 w 607"/>
              <a:gd name="T83" fmla="*/ 2147483647 h 629"/>
              <a:gd name="T84" fmla="*/ 2147483647 w 607"/>
              <a:gd name="T85" fmla="*/ 2147483647 h 629"/>
              <a:gd name="T86" fmla="*/ 2147483647 w 607"/>
              <a:gd name="T87" fmla="*/ 2147483647 h 629"/>
              <a:gd name="T88" fmla="*/ 0 w 607"/>
              <a:gd name="T89" fmla="*/ 2147483647 h 629"/>
              <a:gd name="T90" fmla="*/ 2147483647 w 607"/>
              <a:gd name="T91" fmla="*/ 2147483647 h 629"/>
              <a:gd name="T92" fmla="*/ 2147483647 w 607"/>
              <a:gd name="T93" fmla="*/ 2147483647 h 629"/>
              <a:gd name="T94" fmla="*/ 2147483647 w 607"/>
              <a:gd name="T95" fmla="*/ 2147483647 h 629"/>
              <a:gd name="T96" fmla="*/ 2147483647 w 607"/>
              <a:gd name="T97" fmla="*/ 2147483647 h 629"/>
              <a:gd name="T98" fmla="*/ 2147483647 w 607"/>
              <a:gd name="T99" fmla="*/ 2147483647 h 629"/>
              <a:gd name="T100" fmla="*/ 2147483647 w 607"/>
              <a:gd name="T101" fmla="*/ 2147483647 h 629"/>
              <a:gd name="T102" fmla="*/ 2147483647 w 607"/>
              <a:gd name="T103" fmla="*/ 2147483647 h 629"/>
              <a:gd name="T104" fmla="*/ 2147483647 w 607"/>
              <a:gd name="T105" fmla="*/ 2147483647 h 629"/>
              <a:gd name="T106" fmla="*/ 2147483647 w 607"/>
              <a:gd name="T107" fmla="*/ 2147483647 h 629"/>
              <a:gd name="T108" fmla="*/ 2147483647 w 607"/>
              <a:gd name="T109" fmla="*/ 2147483647 h 629"/>
              <a:gd name="T110" fmla="*/ 2147483647 w 607"/>
              <a:gd name="T111" fmla="*/ 2147483647 h 629"/>
              <a:gd name="T112" fmla="*/ 2147483647 w 60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29"/>
              <a:gd name="T173" fmla="*/ 607 w 60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29">
                <a:moveTo>
                  <a:pt x="87" y="0"/>
                </a:moveTo>
                <a:lnTo>
                  <a:pt x="87" y="2"/>
                </a:lnTo>
                <a:lnTo>
                  <a:pt x="605" y="67"/>
                </a:lnTo>
                <a:lnTo>
                  <a:pt x="607" y="103"/>
                </a:lnTo>
                <a:lnTo>
                  <a:pt x="602" y="118"/>
                </a:lnTo>
                <a:lnTo>
                  <a:pt x="597" y="132"/>
                </a:lnTo>
                <a:lnTo>
                  <a:pt x="595" y="184"/>
                </a:lnTo>
                <a:lnTo>
                  <a:pt x="592" y="224"/>
                </a:lnTo>
                <a:lnTo>
                  <a:pt x="587" y="261"/>
                </a:lnTo>
                <a:lnTo>
                  <a:pt x="587" y="299"/>
                </a:lnTo>
                <a:lnTo>
                  <a:pt x="583" y="337"/>
                </a:lnTo>
                <a:lnTo>
                  <a:pt x="580" y="385"/>
                </a:lnTo>
                <a:lnTo>
                  <a:pt x="578" y="421"/>
                </a:lnTo>
                <a:lnTo>
                  <a:pt x="573" y="451"/>
                </a:lnTo>
                <a:lnTo>
                  <a:pt x="570" y="491"/>
                </a:lnTo>
                <a:lnTo>
                  <a:pt x="568" y="521"/>
                </a:lnTo>
                <a:lnTo>
                  <a:pt x="564" y="572"/>
                </a:lnTo>
                <a:lnTo>
                  <a:pt x="562" y="602"/>
                </a:lnTo>
                <a:lnTo>
                  <a:pt x="560" y="615"/>
                </a:lnTo>
                <a:lnTo>
                  <a:pt x="521" y="615"/>
                </a:lnTo>
                <a:lnTo>
                  <a:pt x="489" y="610"/>
                </a:lnTo>
                <a:lnTo>
                  <a:pt x="449" y="605"/>
                </a:lnTo>
                <a:lnTo>
                  <a:pt x="419" y="602"/>
                </a:lnTo>
                <a:lnTo>
                  <a:pt x="387" y="597"/>
                </a:lnTo>
                <a:lnTo>
                  <a:pt x="354" y="594"/>
                </a:lnTo>
                <a:lnTo>
                  <a:pt x="317" y="593"/>
                </a:lnTo>
                <a:lnTo>
                  <a:pt x="292" y="586"/>
                </a:lnTo>
                <a:lnTo>
                  <a:pt x="262" y="586"/>
                </a:lnTo>
                <a:lnTo>
                  <a:pt x="238" y="582"/>
                </a:lnTo>
                <a:lnTo>
                  <a:pt x="230" y="586"/>
                </a:lnTo>
                <a:lnTo>
                  <a:pt x="230" y="593"/>
                </a:lnTo>
                <a:lnTo>
                  <a:pt x="228" y="597"/>
                </a:lnTo>
                <a:lnTo>
                  <a:pt x="227" y="599"/>
                </a:lnTo>
                <a:lnTo>
                  <a:pt x="206" y="599"/>
                </a:lnTo>
                <a:lnTo>
                  <a:pt x="190" y="597"/>
                </a:lnTo>
                <a:lnTo>
                  <a:pt x="170" y="591"/>
                </a:lnTo>
                <a:lnTo>
                  <a:pt x="149" y="586"/>
                </a:lnTo>
                <a:lnTo>
                  <a:pt x="131" y="586"/>
                </a:lnTo>
                <a:lnTo>
                  <a:pt x="96" y="586"/>
                </a:lnTo>
                <a:lnTo>
                  <a:pt x="82" y="586"/>
                </a:lnTo>
                <a:lnTo>
                  <a:pt x="76" y="602"/>
                </a:lnTo>
                <a:lnTo>
                  <a:pt x="76" y="629"/>
                </a:lnTo>
                <a:lnTo>
                  <a:pt x="49" y="629"/>
                </a:lnTo>
                <a:lnTo>
                  <a:pt x="23" y="626"/>
                </a:lnTo>
                <a:lnTo>
                  <a:pt x="0" y="623"/>
                </a:lnTo>
                <a:lnTo>
                  <a:pt x="9" y="545"/>
                </a:lnTo>
                <a:lnTo>
                  <a:pt x="20" y="477"/>
                </a:lnTo>
                <a:lnTo>
                  <a:pt x="28" y="427"/>
                </a:lnTo>
                <a:lnTo>
                  <a:pt x="33" y="391"/>
                </a:lnTo>
                <a:lnTo>
                  <a:pt x="41" y="329"/>
                </a:lnTo>
                <a:lnTo>
                  <a:pt x="46" y="294"/>
                </a:lnTo>
                <a:lnTo>
                  <a:pt x="50" y="245"/>
                </a:lnTo>
                <a:lnTo>
                  <a:pt x="60" y="192"/>
                </a:lnTo>
                <a:lnTo>
                  <a:pt x="68" y="138"/>
                </a:lnTo>
                <a:lnTo>
                  <a:pt x="74" y="97"/>
                </a:lnTo>
                <a:lnTo>
                  <a:pt x="77" y="54"/>
                </a:lnTo>
                <a:lnTo>
                  <a:pt x="87" y="0"/>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98" name="State: New Jersey">
            <a:extLst>
              <a:ext uri="{FF2B5EF4-FFF2-40B4-BE49-F238E27FC236}">
                <a16:creationId xmlns:a16="http://schemas.microsoft.com/office/drawing/2014/main" id="{02A68F24-BD6F-4BC6-8EE1-A0E1A9BD7D15}"/>
              </a:ext>
            </a:extLst>
          </p:cNvPr>
          <p:cNvSpPr>
            <a:spLocks/>
          </p:cNvSpPr>
          <p:nvPr/>
        </p:nvSpPr>
        <p:spPr bwMode="auto">
          <a:xfrm>
            <a:off x="10237145" y="3915795"/>
            <a:ext cx="219045" cy="429377"/>
          </a:xfrm>
          <a:custGeom>
            <a:avLst/>
            <a:gdLst>
              <a:gd name="T0" fmla="*/ 2147483647 w 125"/>
              <a:gd name="T1" fmla="*/ 2147483647 h 245"/>
              <a:gd name="T2" fmla="*/ 2147483647 w 125"/>
              <a:gd name="T3" fmla="*/ 2147483647 h 245"/>
              <a:gd name="T4" fmla="*/ 2147483647 w 125"/>
              <a:gd name="T5" fmla="*/ 2147483647 h 245"/>
              <a:gd name="T6" fmla="*/ 2147483647 w 125"/>
              <a:gd name="T7" fmla="*/ 2147483647 h 245"/>
              <a:gd name="T8" fmla="*/ 2147483647 w 125"/>
              <a:gd name="T9" fmla="*/ 2147483647 h 245"/>
              <a:gd name="T10" fmla="*/ 2147483647 w 125"/>
              <a:gd name="T11" fmla="*/ 2147483647 h 245"/>
              <a:gd name="T12" fmla="*/ 2147483647 w 125"/>
              <a:gd name="T13" fmla="*/ 2147483647 h 245"/>
              <a:gd name="T14" fmla="*/ 2147483647 w 125"/>
              <a:gd name="T15" fmla="*/ 2147483647 h 245"/>
              <a:gd name="T16" fmla="*/ 2147483647 w 125"/>
              <a:gd name="T17" fmla="*/ 2147483647 h 245"/>
              <a:gd name="T18" fmla="*/ 2147483647 w 125"/>
              <a:gd name="T19" fmla="*/ 2147483647 h 245"/>
              <a:gd name="T20" fmla="*/ 2147483647 w 125"/>
              <a:gd name="T21" fmla="*/ 2147483647 h 245"/>
              <a:gd name="T22" fmla="*/ 2147483647 w 125"/>
              <a:gd name="T23" fmla="*/ 2147483647 h 245"/>
              <a:gd name="T24" fmla="*/ 2147483647 w 125"/>
              <a:gd name="T25" fmla="*/ 2147483647 h 245"/>
              <a:gd name="T26" fmla="*/ 2147483647 w 125"/>
              <a:gd name="T27" fmla="*/ 2147483647 h 245"/>
              <a:gd name="T28" fmla="*/ 2147483647 w 125"/>
              <a:gd name="T29" fmla="*/ 2147483647 h 245"/>
              <a:gd name="T30" fmla="*/ 2147483647 w 125"/>
              <a:gd name="T31" fmla="*/ 2147483647 h 245"/>
              <a:gd name="T32" fmla="*/ 2147483647 w 125"/>
              <a:gd name="T33" fmla="*/ 2147483647 h 245"/>
              <a:gd name="T34" fmla="*/ 2147483647 w 125"/>
              <a:gd name="T35" fmla="*/ 2147483647 h 245"/>
              <a:gd name="T36" fmla="*/ 2147483647 w 125"/>
              <a:gd name="T37" fmla="*/ 2147483647 h 245"/>
              <a:gd name="T38" fmla="*/ 2147483647 w 125"/>
              <a:gd name="T39" fmla="*/ 2147483647 h 245"/>
              <a:gd name="T40" fmla="*/ 2147483647 w 125"/>
              <a:gd name="T41" fmla="*/ 2147483647 h 245"/>
              <a:gd name="T42" fmla="*/ 2147483647 w 125"/>
              <a:gd name="T43" fmla="*/ 2147483647 h 245"/>
              <a:gd name="T44" fmla="*/ 2147483647 w 125"/>
              <a:gd name="T45" fmla="*/ 2147483647 h 245"/>
              <a:gd name="T46" fmla="*/ 2147483647 w 125"/>
              <a:gd name="T47" fmla="*/ 2147483647 h 245"/>
              <a:gd name="T48" fmla="*/ 2147483647 w 125"/>
              <a:gd name="T49" fmla="*/ 2147483647 h 245"/>
              <a:gd name="T50" fmla="*/ 2147483647 w 125"/>
              <a:gd name="T51" fmla="*/ 2147483647 h 245"/>
              <a:gd name="T52" fmla="*/ 2147483647 w 125"/>
              <a:gd name="T53" fmla="*/ 2147483647 h 245"/>
              <a:gd name="T54" fmla="*/ 2147483647 w 125"/>
              <a:gd name="T55" fmla="*/ 2147483647 h 245"/>
              <a:gd name="T56" fmla="*/ 2147483647 w 125"/>
              <a:gd name="T57" fmla="*/ 2147483647 h 245"/>
              <a:gd name="T58" fmla="*/ 2147483647 w 125"/>
              <a:gd name="T59" fmla="*/ 2147483647 h 245"/>
              <a:gd name="T60" fmla="*/ 2147483647 w 125"/>
              <a:gd name="T61" fmla="*/ 2147483647 h 245"/>
              <a:gd name="T62" fmla="*/ 2147483647 w 125"/>
              <a:gd name="T63" fmla="*/ 2147483647 h 245"/>
              <a:gd name="T64" fmla="*/ 2147483647 w 125"/>
              <a:gd name="T65" fmla="*/ 2147483647 h 245"/>
              <a:gd name="T66" fmla="*/ 2147483647 w 125"/>
              <a:gd name="T67" fmla="*/ 2147483647 h 245"/>
              <a:gd name="T68" fmla="*/ 2147483647 w 125"/>
              <a:gd name="T69" fmla="*/ 2147483647 h 245"/>
              <a:gd name="T70" fmla="*/ 2147483647 w 125"/>
              <a:gd name="T71" fmla="*/ 2147483647 h 245"/>
              <a:gd name="T72" fmla="*/ 2147483647 w 125"/>
              <a:gd name="T73" fmla="*/ 2147483647 h 245"/>
              <a:gd name="T74" fmla="*/ 2147483647 w 125"/>
              <a:gd name="T75" fmla="*/ 2147483647 h 245"/>
              <a:gd name="T76" fmla="*/ 2147483647 w 125"/>
              <a:gd name="T77" fmla="*/ 2147483647 h 245"/>
              <a:gd name="T78" fmla="*/ 2147483647 w 125"/>
              <a:gd name="T79" fmla="*/ 2147483647 h 245"/>
              <a:gd name="T80" fmla="*/ 2147483647 w 125"/>
              <a:gd name="T81" fmla="*/ 2147483647 h 245"/>
              <a:gd name="T82" fmla="*/ 2147483647 w 125"/>
              <a:gd name="T83" fmla="*/ 2147483647 h 245"/>
              <a:gd name="T84" fmla="*/ 2147483647 w 125"/>
              <a:gd name="T85" fmla="*/ 2147483647 h 245"/>
              <a:gd name="T86" fmla="*/ 2147483647 w 125"/>
              <a:gd name="T87" fmla="*/ 2147483647 h 245"/>
              <a:gd name="T88" fmla="*/ 2147483647 w 125"/>
              <a:gd name="T89" fmla="*/ 2147483647 h 245"/>
              <a:gd name="T90" fmla="*/ 2147483647 w 125"/>
              <a:gd name="T91" fmla="*/ 2147483647 h 245"/>
              <a:gd name="T92" fmla="*/ 2147483647 w 125"/>
              <a:gd name="T93" fmla="*/ 2147483647 h 245"/>
              <a:gd name="T94" fmla="*/ 2147483647 w 125"/>
              <a:gd name="T95" fmla="*/ 0 h 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5"/>
              <a:gd name="T146" fmla="*/ 125 w 125"/>
              <a:gd name="T147" fmla="*/ 245 h 2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5">
                <a:moveTo>
                  <a:pt x="102" y="22"/>
                </a:moveTo>
                <a:lnTo>
                  <a:pt x="103" y="32"/>
                </a:lnTo>
                <a:lnTo>
                  <a:pt x="103" y="43"/>
                </a:lnTo>
                <a:lnTo>
                  <a:pt x="105" y="49"/>
                </a:lnTo>
                <a:lnTo>
                  <a:pt x="102" y="56"/>
                </a:lnTo>
                <a:lnTo>
                  <a:pt x="94" y="62"/>
                </a:lnTo>
                <a:lnTo>
                  <a:pt x="90" y="70"/>
                </a:lnTo>
                <a:lnTo>
                  <a:pt x="94" y="80"/>
                </a:lnTo>
                <a:lnTo>
                  <a:pt x="102" y="88"/>
                </a:lnTo>
                <a:lnTo>
                  <a:pt x="111" y="89"/>
                </a:lnTo>
                <a:lnTo>
                  <a:pt x="114" y="94"/>
                </a:lnTo>
                <a:lnTo>
                  <a:pt x="119" y="99"/>
                </a:lnTo>
                <a:lnTo>
                  <a:pt x="124" y="102"/>
                </a:lnTo>
                <a:lnTo>
                  <a:pt x="125" y="119"/>
                </a:lnTo>
                <a:lnTo>
                  <a:pt x="124" y="130"/>
                </a:lnTo>
                <a:lnTo>
                  <a:pt x="122" y="140"/>
                </a:lnTo>
                <a:lnTo>
                  <a:pt x="118" y="143"/>
                </a:lnTo>
                <a:lnTo>
                  <a:pt x="114" y="150"/>
                </a:lnTo>
                <a:lnTo>
                  <a:pt x="116" y="156"/>
                </a:lnTo>
                <a:lnTo>
                  <a:pt x="116" y="161"/>
                </a:lnTo>
                <a:lnTo>
                  <a:pt x="116" y="165"/>
                </a:lnTo>
                <a:lnTo>
                  <a:pt x="119" y="170"/>
                </a:lnTo>
                <a:lnTo>
                  <a:pt x="119" y="175"/>
                </a:lnTo>
                <a:lnTo>
                  <a:pt x="116" y="180"/>
                </a:lnTo>
                <a:lnTo>
                  <a:pt x="113" y="183"/>
                </a:lnTo>
                <a:lnTo>
                  <a:pt x="110" y="194"/>
                </a:lnTo>
                <a:lnTo>
                  <a:pt x="110" y="197"/>
                </a:lnTo>
                <a:lnTo>
                  <a:pt x="102" y="211"/>
                </a:lnTo>
                <a:lnTo>
                  <a:pt x="100" y="218"/>
                </a:lnTo>
                <a:lnTo>
                  <a:pt x="97" y="226"/>
                </a:lnTo>
                <a:lnTo>
                  <a:pt x="97" y="232"/>
                </a:lnTo>
                <a:lnTo>
                  <a:pt x="90" y="238"/>
                </a:lnTo>
                <a:lnTo>
                  <a:pt x="84" y="245"/>
                </a:lnTo>
                <a:lnTo>
                  <a:pt x="75" y="245"/>
                </a:lnTo>
                <a:lnTo>
                  <a:pt x="65" y="242"/>
                </a:lnTo>
                <a:lnTo>
                  <a:pt x="54" y="237"/>
                </a:lnTo>
                <a:lnTo>
                  <a:pt x="44" y="232"/>
                </a:lnTo>
                <a:lnTo>
                  <a:pt x="35" y="229"/>
                </a:lnTo>
                <a:lnTo>
                  <a:pt x="27" y="226"/>
                </a:lnTo>
                <a:lnTo>
                  <a:pt x="21" y="223"/>
                </a:lnTo>
                <a:lnTo>
                  <a:pt x="13" y="215"/>
                </a:lnTo>
                <a:lnTo>
                  <a:pt x="5" y="210"/>
                </a:lnTo>
                <a:lnTo>
                  <a:pt x="0" y="207"/>
                </a:lnTo>
                <a:lnTo>
                  <a:pt x="5" y="200"/>
                </a:lnTo>
                <a:lnTo>
                  <a:pt x="6" y="196"/>
                </a:lnTo>
                <a:lnTo>
                  <a:pt x="8" y="189"/>
                </a:lnTo>
                <a:lnTo>
                  <a:pt x="11" y="188"/>
                </a:lnTo>
                <a:lnTo>
                  <a:pt x="13" y="183"/>
                </a:lnTo>
                <a:lnTo>
                  <a:pt x="19" y="178"/>
                </a:lnTo>
                <a:lnTo>
                  <a:pt x="24" y="173"/>
                </a:lnTo>
                <a:lnTo>
                  <a:pt x="32" y="169"/>
                </a:lnTo>
                <a:lnTo>
                  <a:pt x="35" y="165"/>
                </a:lnTo>
                <a:lnTo>
                  <a:pt x="35" y="161"/>
                </a:lnTo>
                <a:lnTo>
                  <a:pt x="38" y="156"/>
                </a:lnTo>
                <a:lnTo>
                  <a:pt x="41" y="151"/>
                </a:lnTo>
                <a:lnTo>
                  <a:pt x="44" y="146"/>
                </a:lnTo>
                <a:lnTo>
                  <a:pt x="49" y="142"/>
                </a:lnTo>
                <a:lnTo>
                  <a:pt x="52" y="137"/>
                </a:lnTo>
                <a:lnTo>
                  <a:pt x="54" y="134"/>
                </a:lnTo>
                <a:lnTo>
                  <a:pt x="54" y="129"/>
                </a:lnTo>
                <a:lnTo>
                  <a:pt x="51" y="126"/>
                </a:lnTo>
                <a:lnTo>
                  <a:pt x="44" y="121"/>
                </a:lnTo>
                <a:lnTo>
                  <a:pt x="41" y="118"/>
                </a:lnTo>
                <a:lnTo>
                  <a:pt x="36" y="113"/>
                </a:lnTo>
                <a:lnTo>
                  <a:pt x="35" y="111"/>
                </a:lnTo>
                <a:lnTo>
                  <a:pt x="30" y="108"/>
                </a:lnTo>
                <a:lnTo>
                  <a:pt x="25" y="107"/>
                </a:lnTo>
                <a:lnTo>
                  <a:pt x="24" y="100"/>
                </a:lnTo>
                <a:lnTo>
                  <a:pt x="22" y="97"/>
                </a:lnTo>
                <a:lnTo>
                  <a:pt x="21" y="96"/>
                </a:lnTo>
                <a:lnTo>
                  <a:pt x="19" y="96"/>
                </a:lnTo>
                <a:lnTo>
                  <a:pt x="17" y="94"/>
                </a:lnTo>
                <a:lnTo>
                  <a:pt x="11" y="91"/>
                </a:lnTo>
                <a:lnTo>
                  <a:pt x="6" y="86"/>
                </a:lnTo>
                <a:lnTo>
                  <a:pt x="5" y="80"/>
                </a:lnTo>
                <a:lnTo>
                  <a:pt x="6" y="72"/>
                </a:lnTo>
                <a:lnTo>
                  <a:pt x="6" y="70"/>
                </a:lnTo>
                <a:lnTo>
                  <a:pt x="9" y="70"/>
                </a:lnTo>
                <a:lnTo>
                  <a:pt x="13" y="67"/>
                </a:lnTo>
                <a:lnTo>
                  <a:pt x="14" y="65"/>
                </a:lnTo>
                <a:lnTo>
                  <a:pt x="14" y="59"/>
                </a:lnTo>
                <a:lnTo>
                  <a:pt x="11" y="57"/>
                </a:lnTo>
                <a:lnTo>
                  <a:pt x="9" y="53"/>
                </a:lnTo>
                <a:lnTo>
                  <a:pt x="6" y="46"/>
                </a:lnTo>
                <a:lnTo>
                  <a:pt x="9" y="40"/>
                </a:lnTo>
                <a:lnTo>
                  <a:pt x="11" y="38"/>
                </a:lnTo>
                <a:lnTo>
                  <a:pt x="13" y="34"/>
                </a:lnTo>
                <a:lnTo>
                  <a:pt x="16" y="30"/>
                </a:lnTo>
                <a:lnTo>
                  <a:pt x="19" y="24"/>
                </a:lnTo>
                <a:lnTo>
                  <a:pt x="19" y="19"/>
                </a:lnTo>
                <a:lnTo>
                  <a:pt x="21" y="16"/>
                </a:lnTo>
                <a:lnTo>
                  <a:pt x="22" y="8"/>
                </a:lnTo>
                <a:lnTo>
                  <a:pt x="25" y="5"/>
                </a:lnTo>
                <a:lnTo>
                  <a:pt x="29" y="0"/>
                </a:lnTo>
                <a:lnTo>
                  <a:pt x="102" y="22"/>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a:solidFill>
                <a:srgbClr val="00A9E0">
                  <a:lumMod val="20000"/>
                  <a:lumOff val="80000"/>
                </a:srgbClr>
              </a:solidFill>
              <a:ea typeface="ＭＳ Ｐゴシック" pitchFamily="34" charset="-128"/>
              <a:cs typeface="Arial" panose="020B0604020202020204" pitchFamily="34" charset="0"/>
            </a:endParaRPr>
          </a:p>
        </p:txBody>
      </p:sp>
      <p:sp>
        <p:nvSpPr>
          <p:cNvPr id="399" name="State: New Hampshire">
            <a:extLst>
              <a:ext uri="{FF2B5EF4-FFF2-40B4-BE49-F238E27FC236}">
                <a16:creationId xmlns:a16="http://schemas.microsoft.com/office/drawing/2014/main" id="{0FB4D7EA-E86D-43A3-92D4-50E29B4EDD4A}"/>
              </a:ext>
            </a:extLst>
          </p:cNvPr>
          <p:cNvSpPr>
            <a:spLocks/>
          </p:cNvSpPr>
          <p:nvPr/>
        </p:nvSpPr>
        <p:spPr bwMode="auto">
          <a:xfrm>
            <a:off x="10498247" y="3039514"/>
            <a:ext cx="245329" cy="531026"/>
          </a:xfrm>
          <a:custGeom>
            <a:avLst/>
            <a:gdLst>
              <a:gd name="T0" fmla="*/ 2147483647 w 140"/>
              <a:gd name="T1" fmla="*/ 2147483647 h 303"/>
              <a:gd name="T2" fmla="*/ 2147483647 w 140"/>
              <a:gd name="T3" fmla="*/ 2147483647 h 303"/>
              <a:gd name="T4" fmla="*/ 2147483647 w 140"/>
              <a:gd name="T5" fmla="*/ 2147483647 h 303"/>
              <a:gd name="T6" fmla="*/ 2147483647 w 140"/>
              <a:gd name="T7" fmla="*/ 2147483647 h 303"/>
              <a:gd name="T8" fmla="*/ 2147483647 w 140"/>
              <a:gd name="T9" fmla="*/ 0 h 303"/>
              <a:gd name="T10" fmla="*/ 2147483647 w 140"/>
              <a:gd name="T11" fmla="*/ 2147483647 h 303"/>
              <a:gd name="T12" fmla="*/ 2147483647 w 140"/>
              <a:gd name="T13" fmla="*/ 2147483647 h 303"/>
              <a:gd name="T14" fmla="*/ 2147483647 w 140"/>
              <a:gd name="T15" fmla="*/ 2147483647 h 303"/>
              <a:gd name="T16" fmla="*/ 2147483647 w 140"/>
              <a:gd name="T17" fmla="*/ 2147483647 h 303"/>
              <a:gd name="T18" fmla="*/ 2147483647 w 140"/>
              <a:gd name="T19" fmla="*/ 2147483647 h 303"/>
              <a:gd name="T20" fmla="*/ 2147483647 w 140"/>
              <a:gd name="T21" fmla="*/ 2147483647 h 303"/>
              <a:gd name="T22" fmla="*/ 2147483647 w 140"/>
              <a:gd name="T23" fmla="*/ 2147483647 h 303"/>
              <a:gd name="T24" fmla="*/ 2147483647 w 140"/>
              <a:gd name="T25" fmla="*/ 2147483647 h 303"/>
              <a:gd name="T26" fmla="*/ 2147483647 w 140"/>
              <a:gd name="T27" fmla="*/ 2147483647 h 303"/>
              <a:gd name="T28" fmla="*/ 2147483647 w 140"/>
              <a:gd name="T29" fmla="*/ 2147483647 h 303"/>
              <a:gd name="T30" fmla="*/ 2147483647 w 140"/>
              <a:gd name="T31" fmla="*/ 2147483647 h 303"/>
              <a:gd name="T32" fmla="*/ 2147483647 w 140"/>
              <a:gd name="T33" fmla="*/ 2147483647 h 303"/>
              <a:gd name="T34" fmla="*/ 2147483647 w 140"/>
              <a:gd name="T35" fmla="*/ 2147483647 h 303"/>
              <a:gd name="T36" fmla="*/ 2147483647 w 140"/>
              <a:gd name="T37" fmla="*/ 2147483647 h 303"/>
              <a:gd name="T38" fmla="*/ 2147483647 w 140"/>
              <a:gd name="T39" fmla="*/ 2147483647 h 303"/>
              <a:gd name="T40" fmla="*/ 2147483647 w 140"/>
              <a:gd name="T41" fmla="*/ 2147483647 h 303"/>
              <a:gd name="T42" fmla="*/ 2147483647 w 140"/>
              <a:gd name="T43" fmla="*/ 2147483647 h 303"/>
              <a:gd name="T44" fmla="*/ 2147483647 w 140"/>
              <a:gd name="T45" fmla="*/ 2147483647 h 303"/>
              <a:gd name="T46" fmla="*/ 2147483647 w 140"/>
              <a:gd name="T47" fmla="*/ 2147483647 h 303"/>
              <a:gd name="T48" fmla="*/ 2147483647 w 140"/>
              <a:gd name="T49" fmla="*/ 2147483647 h 303"/>
              <a:gd name="T50" fmla="*/ 2147483647 w 140"/>
              <a:gd name="T51" fmla="*/ 2147483647 h 303"/>
              <a:gd name="T52" fmla="*/ 2147483647 w 140"/>
              <a:gd name="T53" fmla="*/ 2147483647 h 303"/>
              <a:gd name="T54" fmla="*/ 2147483647 w 140"/>
              <a:gd name="T55" fmla="*/ 2147483647 h 303"/>
              <a:gd name="T56" fmla="*/ 2147483647 w 140"/>
              <a:gd name="T57" fmla="*/ 2147483647 h 303"/>
              <a:gd name="T58" fmla="*/ 2147483647 w 140"/>
              <a:gd name="T59" fmla="*/ 2147483647 h 303"/>
              <a:gd name="T60" fmla="*/ 0 w 140"/>
              <a:gd name="T61" fmla="*/ 2147483647 h 303"/>
              <a:gd name="T62" fmla="*/ 2147483647 w 140"/>
              <a:gd name="T63" fmla="*/ 2147483647 h 303"/>
              <a:gd name="T64" fmla="*/ 2147483647 w 140"/>
              <a:gd name="T65" fmla="*/ 2147483647 h 303"/>
              <a:gd name="T66" fmla="*/ 2147483647 w 140"/>
              <a:gd name="T67" fmla="*/ 2147483647 h 303"/>
              <a:gd name="T68" fmla="*/ 2147483647 w 140"/>
              <a:gd name="T69" fmla="*/ 2147483647 h 303"/>
              <a:gd name="T70" fmla="*/ 2147483647 w 140"/>
              <a:gd name="T71" fmla="*/ 2147483647 h 303"/>
              <a:gd name="T72" fmla="*/ 2147483647 w 140"/>
              <a:gd name="T73" fmla="*/ 2147483647 h 303"/>
              <a:gd name="T74" fmla="*/ 2147483647 w 140"/>
              <a:gd name="T75" fmla="*/ 2147483647 h 303"/>
              <a:gd name="T76" fmla="*/ 2147483647 w 140"/>
              <a:gd name="T77" fmla="*/ 2147483647 h 303"/>
              <a:gd name="T78" fmla="*/ 2147483647 w 140"/>
              <a:gd name="T79" fmla="*/ 2147483647 h 303"/>
              <a:gd name="T80" fmla="*/ 2147483647 w 140"/>
              <a:gd name="T81" fmla="*/ 2147483647 h 303"/>
              <a:gd name="T82" fmla="*/ 2147483647 w 140"/>
              <a:gd name="T83" fmla="*/ 2147483647 h 303"/>
              <a:gd name="T84" fmla="*/ 2147483647 w 140"/>
              <a:gd name="T85" fmla="*/ 2147483647 h 303"/>
              <a:gd name="T86" fmla="*/ 2147483647 w 140"/>
              <a:gd name="T87" fmla="*/ 2147483647 h 303"/>
              <a:gd name="T88" fmla="*/ 2147483647 w 140"/>
              <a:gd name="T89" fmla="*/ 2147483647 h 303"/>
              <a:gd name="T90" fmla="*/ 2147483647 w 140"/>
              <a:gd name="T91" fmla="*/ 2147483647 h 303"/>
              <a:gd name="T92" fmla="*/ 2147483647 w 140"/>
              <a:gd name="T93" fmla="*/ 2147483647 h 3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303"/>
              <a:gd name="T143" fmla="*/ 140 w 140"/>
              <a:gd name="T144" fmla="*/ 303 h 3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303">
                <a:moveTo>
                  <a:pt x="23" y="36"/>
                </a:moveTo>
                <a:lnTo>
                  <a:pt x="23" y="28"/>
                </a:lnTo>
                <a:lnTo>
                  <a:pt x="23" y="19"/>
                </a:lnTo>
                <a:lnTo>
                  <a:pt x="24" y="14"/>
                </a:lnTo>
                <a:lnTo>
                  <a:pt x="27" y="11"/>
                </a:lnTo>
                <a:lnTo>
                  <a:pt x="32" y="8"/>
                </a:lnTo>
                <a:lnTo>
                  <a:pt x="35" y="5"/>
                </a:lnTo>
                <a:lnTo>
                  <a:pt x="38" y="3"/>
                </a:lnTo>
                <a:lnTo>
                  <a:pt x="43" y="1"/>
                </a:lnTo>
                <a:lnTo>
                  <a:pt x="46" y="0"/>
                </a:lnTo>
                <a:lnTo>
                  <a:pt x="50" y="0"/>
                </a:lnTo>
                <a:lnTo>
                  <a:pt x="51" y="8"/>
                </a:lnTo>
                <a:lnTo>
                  <a:pt x="53" y="14"/>
                </a:lnTo>
                <a:lnTo>
                  <a:pt x="56" y="24"/>
                </a:lnTo>
                <a:lnTo>
                  <a:pt x="59" y="35"/>
                </a:lnTo>
                <a:lnTo>
                  <a:pt x="64" y="44"/>
                </a:lnTo>
                <a:lnTo>
                  <a:pt x="69" y="59"/>
                </a:lnTo>
                <a:lnTo>
                  <a:pt x="72" y="70"/>
                </a:lnTo>
                <a:lnTo>
                  <a:pt x="77" y="81"/>
                </a:lnTo>
                <a:lnTo>
                  <a:pt x="80" y="95"/>
                </a:lnTo>
                <a:lnTo>
                  <a:pt x="86" y="106"/>
                </a:lnTo>
                <a:lnTo>
                  <a:pt x="86" y="117"/>
                </a:lnTo>
                <a:lnTo>
                  <a:pt x="91" y="127"/>
                </a:lnTo>
                <a:lnTo>
                  <a:pt x="94" y="140"/>
                </a:lnTo>
                <a:lnTo>
                  <a:pt x="96" y="149"/>
                </a:lnTo>
                <a:lnTo>
                  <a:pt x="102" y="163"/>
                </a:lnTo>
                <a:lnTo>
                  <a:pt x="105" y="171"/>
                </a:lnTo>
                <a:lnTo>
                  <a:pt x="108" y="182"/>
                </a:lnTo>
                <a:lnTo>
                  <a:pt x="112" y="194"/>
                </a:lnTo>
                <a:lnTo>
                  <a:pt x="115" y="198"/>
                </a:lnTo>
                <a:lnTo>
                  <a:pt x="121" y="206"/>
                </a:lnTo>
                <a:lnTo>
                  <a:pt x="129" y="214"/>
                </a:lnTo>
                <a:lnTo>
                  <a:pt x="134" y="219"/>
                </a:lnTo>
                <a:lnTo>
                  <a:pt x="139" y="229"/>
                </a:lnTo>
                <a:lnTo>
                  <a:pt x="140" y="236"/>
                </a:lnTo>
                <a:lnTo>
                  <a:pt x="140" y="248"/>
                </a:lnTo>
                <a:lnTo>
                  <a:pt x="137" y="251"/>
                </a:lnTo>
                <a:lnTo>
                  <a:pt x="134" y="254"/>
                </a:lnTo>
                <a:lnTo>
                  <a:pt x="129" y="259"/>
                </a:lnTo>
                <a:lnTo>
                  <a:pt x="123" y="263"/>
                </a:lnTo>
                <a:lnTo>
                  <a:pt x="116" y="273"/>
                </a:lnTo>
                <a:lnTo>
                  <a:pt x="112" y="278"/>
                </a:lnTo>
                <a:lnTo>
                  <a:pt x="105" y="279"/>
                </a:lnTo>
                <a:lnTo>
                  <a:pt x="99" y="281"/>
                </a:lnTo>
                <a:lnTo>
                  <a:pt x="86" y="283"/>
                </a:lnTo>
                <a:lnTo>
                  <a:pt x="72" y="287"/>
                </a:lnTo>
                <a:lnTo>
                  <a:pt x="15" y="303"/>
                </a:lnTo>
                <a:lnTo>
                  <a:pt x="10" y="294"/>
                </a:lnTo>
                <a:lnTo>
                  <a:pt x="8" y="287"/>
                </a:lnTo>
                <a:lnTo>
                  <a:pt x="7" y="283"/>
                </a:lnTo>
                <a:lnTo>
                  <a:pt x="10" y="279"/>
                </a:lnTo>
                <a:lnTo>
                  <a:pt x="11" y="275"/>
                </a:lnTo>
                <a:lnTo>
                  <a:pt x="10" y="270"/>
                </a:lnTo>
                <a:lnTo>
                  <a:pt x="10" y="263"/>
                </a:lnTo>
                <a:lnTo>
                  <a:pt x="10" y="259"/>
                </a:lnTo>
                <a:lnTo>
                  <a:pt x="7" y="246"/>
                </a:lnTo>
                <a:lnTo>
                  <a:pt x="5" y="238"/>
                </a:lnTo>
                <a:lnTo>
                  <a:pt x="3" y="235"/>
                </a:lnTo>
                <a:lnTo>
                  <a:pt x="3" y="232"/>
                </a:lnTo>
                <a:lnTo>
                  <a:pt x="3" y="225"/>
                </a:lnTo>
                <a:lnTo>
                  <a:pt x="2" y="221"/>
                </a:lnTo>
                <a:lnTo>
                  <a:pt x="0" y="216"/>
                </a:lnTo>
                <a:lnTo>
                  <a:pt x="2" y="208"/>
                </a:lnTo>
                <a:lnTo>
                  <a:pt x="2" y="205"/>
                </a:lnTo>
                <a:lnTo>
                  <a:pt x="5" y="198"/>
                </a:lnTo>
                <a:lnTo>
                  <a:pt x="5" y="189"/>
                </a:lnTo>
                <a:lnTo>
                  <a:pt x="7" y="179"/>
                </a:lnTo>
                <a:lnTo>
                  <a:pt x="10" y="174"/>
                </a:lnTo>
                <a:lnTo>
                  <a:pt x="11" y="165"/>
                </a:lnTo>
                <a:lnTo>
                  <a:pt x="11" y="157"/>
                </a:lnTo>
                <a:lnTo>
                  <a:pt x="11" y="149"/>
                </a:lnTo>
                <a:lnTo>
                  <a:pt x="11" y="141"/>
                </a:lnTo>
                <a:lnTo>
                  <a:pt x="8" y="136"/>
                </a:lnTo>
                <a:lnTo>
                  <a:pt x="7" y="133"/>
                </a:lnTo>
                <a:lnTo>
                  <a:pt x="5" y="128"/>
                </a:lnTo>
                <a:lnTo>
                  <a:pt x="8" y="124"/>
                </a:lnTo>
                <a:lnTo>
                  <a:pt x="11" y="120"/>
                </a:lnTo>
                <a:lnTo>
                  <a:pt x="18" y="113"/>
                </a:lnTo>
                <a:lnTo>
                  <a:pt x="21" y="108"/>
                </a:lnTo>
                <a:lnTo>
                  <a:pt x="26" y="105"/>
                </a:lnTo>
                <a:lnTo>
                  <a:pt x="29" y="97"/>
                </a:lnTo>
                <a:lnTo>
                  <a:pt x="32" y="89"/>
                </a:lnTo>
                <a:lnTo>
                  <a:pt x="32" y="82"/>
                </a:lnTo>
                <a:lnTo>
                  <a:pt x="32" y="81"/>
                </a:lnTo>
                <a:lnTo>
                  <a:pt x="29" y="76"/>
                </a:lnTo>
                <a:lnTo>
                  <a:pt x="24" y="71"/>
                </a:lnTo>
                <a:lnTo>
                  <a:pt x="21" y="68"/>
                </a:lnTo>
                <a:lnTo>
                  <a:pt x="21" y="63"/>
                </a:lnTo>
                <a:lnTo>
                  <a:pt x="23" y="60"/>
                </a:lnTo>
                <a:lnTo>
                  <a:pt x="26" y="57"/>
                </a:lnTo>
                <a:lnTo>
                  <a:pt x="27" y="52"/>
                </a:lnTo>
                <a:lnTo>
                  <a:pt x="27" y="46"/>
                </a:lnTo>
                <a:lnTo>
                  <a:pt x="26" y="43"/>
                </a:lnTo>
                <a:lnTo>
                  <a:pt x="23" y="36"/>
                </a:lnTo>
                <a:close/>
              </a:path>
            </a:pathLst>
          </a:custGeom>
          <a:solidFill>
            <a:schemeClr val="bg1">
              <a:lumMod val="85000"/>
            </a:schemeClr>
          </a:solidFill>
          <a:ln w="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0" name="State: Nevada">
            <a:extLst>
              <a:ext uri="{FF2B5EF4-FFF2-40B4-BE49-F238E27FC236}">
                <a16:creationId xmlns:a16="http://schemas.microsoft.com/office/drawing/2014/main" id="{DBA583E3-B4EE-4881-A313-8CD29380F707}"/>
              </a:ext>
            </a:extLst>
          </p:cNvPr>
          <p:cNvSpPr>
            <a:spLocks/>
          </p:cNvSpPr>
          <p:nvPr/>
        </p:nvSpPr>
        <p:spPr bwMode="auto">
          <a:xfrm>
            <a:off x="3749927" y="3614354"/>
            <a:ext cx="983072" cy="1536996"/>
          </a:xfrm>
          <a:custGeom>
            <a:avLst/>
            <a:gdLst>
              <a:gd name="T0" fmla="*/ 0 w 561"/>
              <a:gd name="T1" fmla="*/ 2147483647 h 877"/>
              <a:gd name="T2" fmla="*/ 2147483647 w 561"/>
              <a:gd name="T3" fmla="*/ 2147483647 h 877"/>
              <a:gd name="T4" fmla="*/ 2147483647 w 561"/>
              <a:gd name="T5" fmla="*/ 2147483647 h 877"/>
              <a:gd name="T6" fmla="*/ 2147483647 w 561"/>
              <a:gd name="T7" fmla="*/ 2147483647 h 877"/>
              <a:gd name="T8" fmla="*/ 2147483647 w 561"/>
              <a:gd name="T9" fmla="*/ 2147483647 h 877"/>
              <a:gd name="T10" fmla="*/ 2147483647 w 561"/>
              <a:gd name="T11" fmla="*/ 2147483647 h 877"/>
              <a:gd name="T12" fmla="*/ 2147483647 w 561"/>
              <a:gd name="T13" fmla="*/ 2147483647 h 877"/>
              <a:gd name="T14" fmla="*/ 2147483647 w 561"/>
              <a:gd name="T15" fmla="*/ 2147483647 h 877"/>
              <a:gd name="T16" fmla="*/ 2147483647 w 561"/>
              <a:gd name="T17" fmla="*/ 2147483647 h 877"/>
              <a:gd name="T18" fmla="*/ 2147483647 w 561"/>
              <a:gd name="T19" fmla="*/ 2147483647 h 877"/>
              <a:gd name="T20" fmla="*/ 2147483647 w 561"/>
              <a:gd name="T21" fmla="*/ 2147483647 h 877"/>
              <a:gd name="T22" fmla="*/ 2147483647 w 561"/>
              <a:gd name="T23" fmla="*/ 2147483647 h 877"/>
              <a:gd name="T24" fmla="*/ 2147483647 w 561"/>
              <a:gd name="T25" fmla="*/ 2147483647 h 877"/>
              <a:gd name="T26" fmla="*/ 2147483647 w 561"/>
              <a:gd name="T27" fmla="*/ 2147483647 h 877"/>
              <a:gd name="T28" fmla="*/ 2147483647 w 561"/>
              <a:gd name="T29" fmla="*/ 2147483647 h 877"/>
              <a:gd name="T30" fmla="*/ 2147483647 w 561"/>
              <a:gd name="T31" fmla="*/ 2147483647 h 877"/>
              <a:gd name="T32" fmla="*/ 2147483647 w 561"/>
              <a:gd name="T33" fmla="*/ 2147483647 h 877"/>
              <a:gd name="T34" fmla="*/ 2147483647 w 561"/>
              <a:gd name="T35" fmla="*/ 2147483647 h 877"/>
              <a:gd name="T36" fmla="*/ 2147483647 w 561"/>
              <a:gd name="T37" fmla="*/ 2147483647 h 877"/>
              <a:gd name="T38" fmla="*/ 2147483647 w 561"/>
              <a:gd name="T39" fmla="*/ 2147483647 h 877"/>
              <a:gd name="T40" fmla="*/ 2147483647 w 561"/>
              <a:gd name="T41" fmla="*/ 2147483647 h 877"/>
              <a:gd name="T42" fmla="*/ 2147483647 w 561"/>
              <a:gd name="T43" fmla="*/ 2147483647 h 877"/>
              <a:gd name="T44" fmla="*/ 2147483647 w 561"/>
              <a:gd name="T45" fmla="*/ 2147483647 h 877"/>
              <a:gd name="T46" fmla="*/ 2147483647 w 561"/>
              <a:gd name="T47" fmla="*/ 2147483647 h 877"/>
              <a:gd name="T48" fmla="*/ 2147483647 w 561"/>
              <a:gd name="T49" fmla="*/ 2147483647 h 877"/>
              <a:gd name="T50" fmla="*/ 2147483647 w 561"/>
              <a:gd name="T51" fmla="*/ 2147483647 h 877"/>
              <a:gd name="T52" fmla="*/ 2147483647 w 561"/>
              <a:gd name="T53" fmla="*/ 2147483647 h 877"/>
              <a:gd name="T54" fmla="*/ 2147483647 w 561"/>
              <a:gd name="T55" fmla="*/ 2147483647 h 877"/>
              <a:gd name="T56" fmla="*/ 2147483647 w 561"/>
              <a:gd name="T57" fmla="*/ 2147483647 h 877"/>
              <a:gd name="T58" fmla="*/ 2147483647 w 561"/>
              <a:gd name="T59" fmla="*/ 2147483647 h 877"/>
              <a:gd name="T60" fmla="*/ 2147483647 w 561"/>
              <a:gd name="T61" fmla="*/ 2147483647 h 877"/>
              <a:gd name="T62" fmla="*/ 2147483647 w 561"/>
              <a:gd name="T63" fmla="*/ 2147483647 h 877"/>
              <a:gd name="T64" fmla="*/ 2147483647 w 561"/>
              <a:gd name="T65" fmla="*/ 2147483647 h 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1"/>
              <a:gd name="T100" fmla="*/ 0 h 877"/>
              <a:gd name="T101" fmla="*/ 561 w 561"/>
              <a:gd name="T102" fmla="*/ 877 h 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1" h="877">
                <a:moveTo>
                  <a:pt x="94" y="0"/>
                </a:moveTo>
                <a:lnTo>
                  <a:pt x="0" y="321"/>
                </a:lnTo>
                <a:lnTo>
                  <a:pt x="26" y="360"/>
                </a:lnTo>
                <a:lnTo>
                  <a:pt x="150" y="562"/>
                </a:lnTo>
                <a:lnTo>
                  <a:pt x="194" y="632"/>
                </a:lnTo>
                <a:lnTo>
                  <a:pt x="345" y="873"/>
                </a:lnTo>
                <a:lnTo>
                  <a:pt x="347" y="877"/>
                </a:lnTo>
                <a:lnTo>
                  <a:pt x="350" y="875"/>
                </a:lnTo>
                <a:lnTo>
                  <a:pt x="350" y="867"/>
                </a:lnTo>
                <a:lnTo>
                  <a:pt x="353" y="862"/>
                </a:lnTo>
                <a:lnTo>
                  <a:pt x="358" y="859"/>
                </a:lnTo>
                <a:lnTo>
                  <a:pt x="359" y="846"/>
                </a:lnTo>
                <a:lnTo>
                  <a:pt x="361" y="832"/>
                </a:lnTo>
                <a:lnTo>
                  <a:pt x="359" y="815"/>
                </a:lnTo>
                <a:lnTo>
                  <a:pt x="361" y="797"/>
                </a:lnTo>
                <a:lnTo>
                  <a:pt x="363" y="789"/>
                </a:lnTo>
                <a:lnTo>
                  <a:pt x="366" y="786"/>
                </a:lnTo>
                <a:lnTo>
                  <a:pt x="366" y="776"/>
                </a:lnTo>
                <a:lnTo>
                  <a:pt x="364" y="772"/>
                </a:lnTo>
                <a:lnTo>
                  <a:pt x="367" y="764"/>
                </a:lnTo>
                <a:lnTo>
                  <a:pt x="374" y="756"/>
                </a:lnTo>
                <a:lnTo>
                  <a:pt x="378" y="757"/>
                </a:lnTo>
                <a:lnTo>
                  <a:pt x="385" y="759"/>
                </a:lnTo>
                <a:lnTo>
                  <a:pt x="386" y="762"/>
                </a:lnTo>
                <a:lnTo>
                  <a:pt x="396" y="764"/>
                </a:lnTo>
                <a:lnTo>
                  <a:pt x="401" y="767"/>
                </a:lnTo>
                <a:lnTo>
                  <a:pt x="405" y="772"/>
                </a:lnTo>
                <a:lnTo>
                  <a:pt x="409" y="776"/>
                </a:lnTo>
                <a:lnTo>
                  <a:pt x="417" y="776"/>
                </a:lnTo>
                <a:lnTo>
                  <a:pt x="423" y="772"/>
                </a:lnTo>
                <a:lnTo>
                  <a:pt x="429" y="765"/>
                </a:lnTo>
                <a:lnTo>
                  <a:pt x="432" y="757"/>
                </a:lnTo>
                <a:lnTo>
                  <a:pt x="431" y="746"/>
                </a:lnTo>
                <a:lnTo>
                  <a:pt x="431" y="740"/>
                </a:lnTo>
                <a:lnTo>
                  <a:pt x="431" y="729"/>
                </a:lnTo>
                <a:lnTo>
                  <a:pt x="436" y="722"/>
                </a:lnTo>
                <a:lnTo>
                  <a:pt x="439" y="711"/>
                </a:lnTo>
                <a:lnTo>
                  <a:pt x="439" y="703"/>
                </a:lnTo>
                <a:lnTo>
                  <a:pt x="444" y="697"/>
                </a:lnTo>
                <a:lnTo>
                  <a:pt x="444" y="688"/>
                </a:lnTo>
                <a:lnTo>
                  <a:pt x="448" y="662"/>
                </a:lnTo>
                <a:lnTo>
                  <a:pt x="451" y="638"/>
                </a:lnTo>
                <a:lnTo>
                  <a:pt x="456" y="619"/>
                </a:lnTo>
                <a:lnTo>
                  <a:pt x="463" y="595"/>
                </a:lnTo>
                <a:lnTo>
                  <a:pt x="467" y="565"/>
                </a:lnTo>
                <a:lnTo>
                  <a:pt x="472" y="537"/>
                </a:lnTo>
                <a:lnTo>
                  <a:pt x="475" y="518"/>
                </a:lnTo>
                <a:lnTo>
                  <a:pt x="480" y="497"/>
                </a:lnTo>
                <a:lnTo>
                  <a:pt x="485" y="475"/>
                </a:lnTo>
                <a:lnTo>
                  <a:pt x="488" y="454"/>
                </a:lnTo>
                <a:lnTo>
                  <a:pt x="494" y="433"/>
                </a:lnTo>
                <a:lnTo>
                  <a:pt x="498" y="411"/>
                </a:lnTo>
                <a:lnTo>
                  <a:pt x="502" y="390"/>
                </a:lnTo>
                <a:lnTo>
                  <a:pt x="507" y="371"/>
                </a:lnTo>
                <a:lnTo>
                  <a:pt x="509" y="352"/>
                </a:lnTo>
                <a:lnTo>
                  <a:pt x="515" y="332"/>
                </a:lnTo>
                <a:lnTo>
                  <a:pt x="520" y="308"/>
                </a:lnTo>
                <a:lnTo>
                  <a:pt x="523" y="284"/>
                </a:lnTo>
                <a:lnTo>
                  <a:pt x="528" y="263"/>
                </a:lnTo>
                <a:lnTo>
                  <a:pt x="534" y="239"/>
                </a:lnTo>
                <a:lnTo>
                  <a:pt x="539" y="217"/>
                </a:lnTo>
                <a:lnTo>
                  <a:pt x="542" y="200"/>
                </a:lnTo>
                <a:lnTo>
                  <a:pt x="547" y="178"/>
                </a:lnTo>
                <a:lnTo>
                  <a:pt x="552" y="158"/>
                </a:lnTo>
                <a:lnTo>
                  <a:pt x="555" y="139"/>
                </a:lnTo>
                <a:lnTo>
                  <a:pt x="561" y="122"/>
                </a:lnTo>
                <a:lnTo>
                  <a:pt x="94"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1" name="State: Nebraska">
            <a:extLst>
              <a:ext uri="{FF2B5EF4-FFF2-40B4-BE49-F238E27FC236}">
                <a16:creationId xmlns:a16="http://schemas.microsoft.com/office/drawing/2014/main" id="{DBBCC4AD-35F7-4C89-B9DD-EB1BCA01F30F}"/>
              </a:ext>
            </a:extLst>
          </p:cNvPr>
          <p:cNvSpPr>
            <a:spLocks/>
          </p:cNvSpPr>
          <p:nvPr/>
        </p:nvSpPr>
        <p:spPr bwMode="auto">
          <a:xfrm>
            <a:off x="6105091" y="3866722"/>
            <a:ext cx="1240667" cy="634426"/>
          </a:xfrm>
          <a:custGeom>
            <a:avLst/>
            <a:gdLst>
              <a:gd name="T0" fmla="*/ 2147483647 w 708"/>
              <a:gd name="T1" fmla="*/ 2147483647 h 362"/>
              <a:gd name="T2" fmla="*/ 2147483647 w 708"/>
              <a:gd name="T3" fmla="*/ 2147483647 h 362"/>
              <a:gd name="T4" fmla="*/ 2147483647 w 708"/>
              <a:gd name="T5" fmla="*/ 2147483647 h 362"/>
              <a:gd name="T6" fmla="*/ 2147483647 w 708"/>
              <a:gd name="T7" fmla="*/ 2147483647 h 362"/>
              <a:gd name="T8" fmla="*/ 2147483647 w 708"/>
              <a:gd name="T9" fmla="*/ 2147483647 h 362"/>
              <a:gd name="T10" fmla="*/ 2147483647 w 708"/>
              <a:gd name="T11" fmla="*/ 2147483647 h 362"/>
              <a:gd name="T12" fmla="*/ 2147483647 w 708"/>
              <a:gd name="T13" fmla="*/ 2147483647 h 362"/>
              <a:gd name="T14" fmla="*/ 2147483647 w 708"/>
              <a:gd name="T15" fmla="*/ 2147483647 h 362"/>
              <a:gd name="T16" fmla="*/ 2147483647 w 708"/>
              <a:gd name="T17" fmla="*/ 2147483647 h 362"/>
              <a:gd name="T18" fmla="*/ 2147483647 w 708"/>
              <a:gd name="T19" fmla="*/ 2147483647 h 362"/>
              <a:gd name="T20" fmla="*/ 2147483647 w 708"/>
              <a:gd name="T21" fmla="*/ 2147483647 h 362"/>
              <a:gd name="T22" fmla="*/ 2147483647 w 708"/>
              <a:gd name="T23" fmla="*/ 2147483647 h 362"/>
              <a:gd name="T24" fmla="*/ 2147483647 w 708"/>
              <a:gd name="T25" fmla="*/ 2147483647 h 362"/>
              <a:gd name="T26" fmla="*/ 2147483647 w 708"/>
              <a:gd name="T27" fmla="*/ 2147483647 h 362"/>
              <a:gd name="T28" fmla="*/ 2147483647 w 708"/>
              <a:gd name="T29" fmla="*/ 2147483647 h 362"/>
              <a:gd name="T30" fmla="*/ 2147483647 w 708"/>
              <a:gd name="T31" fmla="*/ 2147483647 h 362"/>
              <a:gd name="T32" fmla="*/ 2147483647 w 708"/>
              <a:gd name="T33" fmla="*/ 2147483647 h 362"/>
              <a:gd name="T34" fmla="*/ 2147483647 w 708"/>
              <a:gd name="T35" fmla="*/ 2147483647 h 362"/>
              <a:gd name="T36" fmla="*/ 2147483647 w 708"/>
              <a:gd name="T37" fmla="*/ 2147483647 h 362"/>
              <a:gd name="T38" fmla="*/ 2147483647 w 708"/>
              <a:gd name="T39" fmla="*/ 2147483647 h 362"/>
              <a:gd name="T40" fmla="*/ 2147483647 w 708"/>
              <a:gd name="T41" fmla="*/ 2147483647 h 362"/>
              <a:gd name="T42" fmla="*/ 2147483647 w 708"/>
              <a:gd name="T43" fmla="*/ 2147483647 h 362"/>
              <a:gd name="T44" fmla="*/ 2147483647 w 708"/>
              <a:gd name="T45" fmla="*/ 2147483647 h 362"/>
              <a:gd name="T46" fmla="*/ 2147483647 w 708"/>
              <a:gd name="T47" fmla="*/ 2147483647 h 362"/>
              <a:gd name="T48" fmla="*/ 2147483647 w 708"/>
              <a:gd name="T49" fmla="*/ 2147483647 h 362"/>
              <a:gd name="T50" fmla="*/ 2147483647 w 708"/>
              <a:gd name="T51" fmla="*/ 2147483647 h 362"/>
              <a:gd name="T52" fmla="*/ 2147483647 w 708"/>
              <a:gd name="T53" fmla="*/ 2147483647 h 362"/>
              <a:gd name="T54" fmla="*/ 2147483647 w 708"/>
              <a:gd name="T55" fmla="*/ 2147483647 h 362"/>
              <a:gd name="T56" fmla="*/ 2147483647 w 708"/>
              <a:gd name="T57" fmla="*/ 2147483647 h 362"/>
              <a:gd name="T58" fmla="*/ 2147483647 w 708"/>
              <a:gd name="T59" fmla="*/ 2147483647 h 362"/>
              <a:gd name="T60" fmla="*/ 2147483647 w 708"/>
              <a:gd name="T61" fmla="*/ 2147483647 h 362"/>
              <a:gd name="T62" fmla="*/ 2147483647 w 708"/>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362"/>
              <a:gd name="T98" fmla="*/ 708 w 708"/>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362">
                <a:moveTo>
                  <a:pt x="22" y="0"/>
                </a:moveTo>
                <a:lnTo>
                  <a:pt x="464" y="29"/>
                </a:lnTo>
                <a:lnTo>
                  <a:pt x="473" y="38"/>
                </a:lnTo>
                <a:lnTo>
                  <a:pt x="486" y="49"/>
                </a:lnTo>
                <a:lnTo>
                  <a:pt x="497" y="56"/>
                </a:lnTo>
                <a:lnTo>
                  <a:pt x="505" y="56"/>
                </a:lnTo>
                <a:lnTo>
                  <a:pt x="513" y="52"/>
                </a:lnTo>
                <a:lnTo>
                  <a:pt x="514" y="49"/>
                </a:lnTo>
                <a:lnTo>
                  <a:pt x="522" y="44"/>
                </a:lnTo>
                <a:lnTo>
                  <a:pt x="535" y="44"/>
                </a:lnTo>
                <a:lnTo>
                  <a:pt x="549" y="43"/>
                </a:lnTo>
                <a:lnTo>
                  <a:pt x="562" y="48"/>
                </a:lnTo>
                <a:lnTo>
                  <a:pt x="573" y="52"/>
                </a:lnTo>
                <a:lnTo>
                  <a:pt x="584" y="60"/>
                </a:lnTo>
                <a:lnTo>
                  <a:pt x="594" y="63"/>
                </a:lnTo>
                <a:lnTo>
                  <a:pt x="602" y="67"/>
                </a:lnTo>
                <a:lnTo>
                  <a:pt x="610" y="75"/>
                </a:lnTo>
                <a:lnTo>
                  <a:pt x="610" y="81"/>
                </a:lnTo>
                <a:lnTo>
                  <a:pt x="618" y="84"/>
                </a:lnTo>
                <a:lnTo>
                  <a:pt x="624" y="87"/>
                </a:lnTo>
                <a:lnTo>
                  <a:pt x="630" y="97"/>
                </a:lnTo>
                <a:lnTo>
                  <a:pt x="630" y="105"/>
                </a:lnTo>
                <a:lnTo>
                  <a:pt x="637" y="110"/>
                </a:lnTo>
                <a:lnTo>
                  <a:pt x="635" y="121"/>
                </a:lnTo>
                <a:lnTo>
                  <a:pt x="640" y="130"/>
                </a:lnTo>
                <a:lnTo>
                  <a:pt x="642" y="138"/>
                </a:lnTo>
                <a:lnTo>
                  <a:pt x="646" y="143"/>
                </a:lnTo>
                <a:lnTo>
                  <a:pt x="648" y="148"/>
                </a:lnTo>
                <a:lnTo>
                  <a:pt x="649" y="156"/>
                </a:lnTo>
                <a:lnTo>
                  <a:pt x="654" y="160"/>
                </a:lnTo>
                <a:lnTo>
                  <a:pt x="653" y="168"/>
                </a:lnTo>
                <a:lnTo>
                  <a:pt x="653" y="184"/>
                </a:lnTo>
                <a:lnTo>
                  <a:pt x="654" y="191"/>
                </a:lnTo>
                <a:lnTo>
                  <a:pt x="656" y="195"/>
                </a:lnTo>
                <a:lnTo>
                  <a:pt x="661" y="199"/>
                </a:lnTo>
                <a:lnTo>
                  <a:pt x="665" y="203"/>
                </a:lnTo>
                <a:lnTo>
                  <a:pt x="664" y="214"/>
                </a:lnTo>
                <a:lnTo>
                  <a:pt x="665" y="229"/>
                </a:lnTo>
                <a:lnTo>
                  <a:pt x="664" y="233"/>
                </a:lnTo>
                <a:lnTo>
                  <a:pt x="665" y="243"/>
                </a:lnTo>
                <a:lnTo>
                  <a:pt x="669" y="246"/>
                </a:lnTo>
                <a:lnTo>
                  <a:pt x="672" y="256"/>
                </a:lnTo>
                <a:lnTo>
                  <a:pt x="673" y="265"/>
                </a:lnTo>
                <a:lnTo>
                  <a:pt x="672" y="272"/>
                </a:lnTo>
                <a:lnTo>
                  <a:pt x="670" y="280"/>
                </a:lnTo>
                <a:lnTo>
                  <a:pt x="670" y="286"/>
                </a:lnTo>
                <a:lnTo>
                  <a:pt x="676" y="292"/>
                </a:lnTo>
                <a:lnTo>
                  <a:pt x="680" y="299"/>
                </a:lnTo>
                <a:lnTo>
                  <a:pt x="678" y="303"/>
                </a:lnTo>
                <a:lnTo>
                  <a:pt x="681" y="308"/>
                </a:lnTo>
                <a:lnTo>
                  <a:pt x="684" y="316"/>
                </a:lnTo>
                <a:lnTo>
                  <a:pt x="684" y="324"/>
                </a:lnTo>
                <a:lnTo>
                  <a:pt x="686" y="329"/>
                </a:lnTo>
                <a:lnTo>
                  <a:pt x="689" y="332"/>
                </a:lnTo>
                <a:lnTo>
                  <a:pt x="696" y="338"/>
                </a:lnTo>
                <a:lnTo>
                  <a:pt x="700" y="345"/>
                </a:lnTo>
                <a:lnTo>
                  <a:pt x="703" y="348"/>
                </a:lnTo>
                <a:lnTo>
                  <a:pt x="707" y="354"/>
                </a:lnTo>
                <a:lnTo>
                  <a:pt x="708" y="357"/>
                </a:lnTo>
                <a:lnTo>
                  <a:pt x="708" y="362"/>
                </a:lnTo>
                <a:lnTo>
                  <a:pt x="154" y="342"/>
                </a:lnTo>
                <a:lnTo>
                  <a:pt x="163" y="233"/>
                </a:lnTo>
                <a:lnTo>
                  <a:pt x="0" y="218"/>
                </a:lnTo>
                <a:lnTo>
                  <a:pt x="22" y="0"/>
                </a:lnTo>
                <a:close/>
              </a:path>
            </a:pathLst>
          </a:custGeom>
          <a:solidFill>
            <a:schemeClr val="bg1">
              <a:lumMod val="85000"/>
            </a:schemeClr>
          </a:solidFill>
          <a:ln w="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2" name="State: Montana">
            <a:extLst>
              <a:ext uri="{FF2B5EF4-FFF2-40B4-BE49-F238E27FC236}">
                <a16:creationId xmlns:a16="http://schemas.microsoft.com/office/drawing/2014/main" id="{1F65CD64-11A2-4F45-BDBD-5A2959BB027C}"/>
              </a:ext>
            </a:extLst>
          </p:cNvPr>
          <p:cNvSpPr>
            <a:spLocks/>
          </p:cNvSpPr>
          <p:nvPr/>
        </p:nvSpPr>
        <p:spPr bwMode="auto">
          <a:xfrm>
            <a:off x="4738254" y="2436634"/>
            <a:ext cx="1533310" cy="1053289"/>
          </a:xfrm>
          <a:custGeom>
            <a:avLst/>
            <a:gdLst>
              <a:gd name="T0" fmla="*/ 2147483647 w 875"/>
              <a:gd name="T1" fmla="*/ 2147483647 h 601"/>
              <a:gd name="T2" fmla="*/ 2147483647 w 875"/>
              <a:gd name="T3" fmla="*/ 2147483647 h 601"/>
              <a:gd name="T4" fmla="*/ 2147483647 w 875"/>
              <a:gd name="T5" fmla="*/ 2147483647 h 601"/>
              <a:gd name="T6" fmla="*/ 2147483647 w 875"/>
              <a:gd name="T7" fmla="*/ 2147483647 h 601"/>
              <a:gd name="T8" fmla="*/ 2147483647 w 875"/>
              <a:gd name="T9" fmla="*/ 2147483647 h 601"/>
              <a:gd name="T10" fmla="*/ 2147483647 w 875"/>
              <a:gd name="T11" fmla="*/ 2147483647 h 601"/>
              <a:gd name="T12" fmla="*/ 2147483647 w 875"/>
              <a:gd name="T13" fmla="*/ 2147483647 h 601"/>
              <a:gd name="T14" fmla="*/ 2147483647 w 875"/>
              <a:gd name="T15" fmla="*/ 2147483647 h 601"/>
              <a:gd name="T16" fmla="*/ 2147483647 w 875"/>
              <a:gd name="T17" fmla="*/ 2147483647 h 601"/>
              <a:gd name="T18" fmla="*/ 2147483647 w 875"/>
              <a:gd name="T19" fmla="*/ 2147483647 h 601"/>
              <a:gd name="T20" fmla="*/ 2147483647 w 875"/>
              <a:gd name="T21" fmla="*/ 2147483647 h 601"/>
              <a:gd name="T22" fmla="*/ 2147483647 w 875"/>
              <a:gd name="T23" fmla="*/ 2147483647 h 601"/>
              <a:gd name="T24" fmla="*/ 2147483647 w 875"/>
              <a:gd name="T25" fmla="*/ 2147483647 h 601"/>
              <a:gd name="T26" fmla="*/ 2147483647 w 875"/>
              <a:gd name="T27" fmla="*/ 2147483647 h 601"/>
              <a:gd name="T28" fmla="*/ 2147483647 w 875"/>
              <a:gd name="T29" fmla="*/ 2147483647 h 601"/>
              <a:gd name="T30" fmla="*/ 2147483647 w 875"/>
              <a:gd name="T31" fmla="*/ 2147483647 h 601"/>
              <a:gd name="T32" fmla="*/ 2147483647 w 875"/>
              <a:gd name="T33" fmla="*/ 2147483647 h 601"/>
              <a:gd name="T34" fmla="*/ 2147483647 w 875"/>
              <a:gd name="T35" fmla="*/ 2147483647 h 601"/>
              <a:gd name="T36" fmla="*/ 2147483647 w 875"/>
              <a:gd name="T37" fmla="*/ 2147483647 h 601"/>
              <a:gd name="T38" fmla="*/ 2147483647 w 875"/>
              <a:gd name="T39" fmla="*/ 2147483647 h 601"/>
              <a:gd name="T40" fmla="*/ 2147483647 w 875"/>
              <a:gd name="T41" fmla="*/ 2147483647 h 601"/>
              <a:gd name="T42" fmla="*/ 2147483647 w 875"/>
              <a:gd name="T43" fmla="*/ 2147483647 h 601"/>
              <a:gd name="T44" fmla="*/ 2147483647 w 875"/>
              <a:gd name="T45" fmla="*/ 2147483647 h 601"/>
              <a:gd name="T46" fmla="*/ 2147483647 w 875"/>
              <a:gd name="T47" fmla="*/ 2147483647 h 601"/>
              <a:gd name="T48" fmla="*/ 2147483647 w 875"/>
              <a:gd name="T49" fmla="*/ 2147483647 h 601"/>
              <a:gd name="T50" fmla="*/ 2147483647 w 875"/>
              <a:gd name="T51" fmla="*/ 2147483647 h 601"/>
              <a:gd name="T52" fmla="*/ 2147483647 w 875"/>
              <a:gd name="T53" fmla="*/ 2147483647 h 601"/>
              <a:gd name="T54" fmla="*/ 2147483647 w 875"/>
              <a:gd name="T55" fmla="*/ 2147483647 h 601"/>
              <a:gd name="T56" fmla="*/ 2147483647 w 875"/>
              <a:gd name="T57" fmla="*/ 2147483647 h 601"/>
              <a:gd name="T58" fmla="*/ 2147483647 w 875"/>
              <a:gd name="T59" fmla="*/ 2147483647 h 601"/>
              <a:gd name="T60" fmla="*/ 2147483647 w 875"/>
              <a:gd name="T61" fmla="*/ 2147483647 h 601"/>
              <a:gd name="T62" fmla="*/ 2147483647 w 875"/>
              <a:gd name="T63" fmla="*/ 2147483647 h 601"/>
              <a:gd name="T64" fmla="*/ 2147483647 w 875"/>
              <a:gd name="T65" fmla="*/ 2147483647 h 601"/>
              <a:gd name="T66" fmla="*/ 2147483647 w 875"/>
              <a:gd name="T67" fmla="*/ 2147483647 h 601"/>
              <a:gd name="T68" fmla="*/ 2147483647 w 875"/>
              <a:gd name="T69" fmla="*/ 2147483647 h 601"/>
              <a:gd name="T70" fmla="*/ 2147483647 w 875"/>
              <a:gd name="T71" fmla="*/ 2147483647 h 601"/>
              <a:gd name="T72" fmla="*/ 2147483647 w 875"/>
              <a:gd name="T73" fmla="*/ 2147483647 h 601"/>
              <a:gd name="T74" fmla="*/ 2147483647 w 875"/>
              <a:gd name="T75" fmla="*/ 2147483647 h 601"/>
              <a:gd name="T76" fmla="*/ 2147483647 w 875"/>
              <a:gd name="T77" fmla="*/ 2147483647 h 601"/>
              <a:gd name="T78" fmla="*/ 2147483647 w 875"/>
              <a:gd name="T79" fmla="*/ 2147483647 h 601"/>
              <a:gd name="T80" fmla="*/ 2147483647 w 875"/>
              <a:gd name="T81" fmla="*/ 2147483647 h 601"/>
              <a:gd name="T82" fmla="*/ 2147483647 w 875"/>
              <a:gd name="T83" fmla="*/ 2147483647 h 601"/>
              <a:gd name="T84" fmla="*/ 2147483647 w 875"/>
              <a:gd name="T85" fmla="*/ 2147483647 h 601"/>
              <a:gd name="T86" fmla="*/ 2147483647 w 875"/>
              <a:gd name="T87" fmla="*/ 2147483647 h 601"/>
              <a:gd name="T88" fmla="*/ 2147483647 w 875"/>
              <a:gd name="T89" fmla="*/ 2147483647 h 601"/>
              <a:gd name="T90" fmla="*/ 2147483647 w 875"/>
              <a:gd name="T91" fmla="*/ 2147483647 h 601"/>
              <a:gd name="T92" fmla="*/ 2147483647 w 875"/>
              <a:gd name="T93" fmla="*/ 2147483647 h 601"/>
              <a:gd name="T94" fmla="*/ 2147483647 w 875"/>
              <a:gd name="T95" fmla="*/ 2147483647 h 601"/>
              <a:gd name="T96" fmla="*/ 2147483647 w 875"/>
              <a:gd name="T97" fmla="*/ 2147483647 h 601"/>
              <a:gd name="T98" fmla="*/ 2147483647 w 875"/>
              <a:gd name="T99" fmla="*/ 0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601"/>
              <a:gd name="T152" fmla="*/ 875 w 875"/>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601">
                <a:moveTo>
                  <a:pt x="27" y="2"/>
                </a:moveTo>
                <a:lnTo>
                  <a:pt x="25" y="19"/>
                </a:lnTo>
                <a:lnTo>
                  <a:pt x="21" y="37"/>
                </a:lnTo>
                <a:lnTo>
                  <a:pt x="16" y="51"/>
                </a:lnTo>
                <a:lnTo>
                  <a:pt x="9" y="62"/>
                </a:lnTo>
                <a:lnTo>
                  <a:pt x="8" y="69"/>
                </a:lnTo>
                <a:lnTo>
                  <a:pt x="9" y="77"/>
                </a:lnTo>
                <a:lnTo>
                  <a:pt x="8" y="86"/>
                </a:lnTo>
                <a:lnTo>
                  <a:pt x="5" y="94"/>
                </a:lnTo>
                <a:lnTo>
                  <a:pt x="1" y="99"/>
                </a:lnTo>
                <a:lnTo>
                  <a:pt x="0" y="113"/>
                </a:lnTo>
                <a:lnTo>
                  <a:pt x="6" y="121"/>
                </a:lnTo>
                <a:lnTo>
                  <a:pt x="9" y="129"/>
                </a:lnTo>
                <a:lnTo>
                  <a:pt x="16" y="139"/>
                </a:lnTo>
                <a:lnTo>
                  <a:pt x="19" y="148"/>
                </a:lnTo>
                <a:lnTo>
                  <a:pt x="17" y="156"/>
                </a:lnTo>
                <a:lnTo>
                  <a:pt x="14" y="159"/>
                </a:lnTo>
                <a:lnTo>
                  <a:pt x="14" y="164"/>
                </a:lnTo>
                <a:lnTo>
                  <a:pt x="14" y="167"/>
                </a:lnTo>
                <a:lnTo>
                  <a:pt x="9" y="174"/>
                </a:lnTo>
                <a:lnTo>
                  <a:pt x="9" y="177"/>
                </a:lnTo>
                <a:lnTo>
                  <a:pt x="14" y="185"/>
                </a:lnTo>
                <a:lnTo>
                  <a:pt x="19" y="191"/>
                </a:lnTo>
                <a:lnTo>
                  <a:pt x="21" y="196"/>
                </a:lnTo>
                <a:lnTo>
                  <a:pt x="25" y="201"/>
                </a:lnTo>
                <a:lnTo>
                  <a:pt x="33" y="207"/>
                </a:lnTo>
                <a:lnTo>
                  <a:pt x="36" y="216"/>
                </a:lnTo>
                <a:lnTo>
                  <a:pt x="41" y="229"/>
                </a:lnTo>
                <a:lnTo>
                  <a:pt x="46" y="237"/>
                </a:lnTo>
                <a:lnTo>
                  <a:pt x="51" y="245"/>
                </a:lnTo>
                <a:lnTo>
                  <a:pt x="52" y="253"/>
                </a:lnTo>
                <a:lnTo>
                  <a:pt x="57" y="261"/>
                </a:lnTo>
                <a:lnTo>
                  <a:pt x="60" y="267"/>
                </a:lnTo>
                <a:lnTo>
                  <a:pt x="65" y="274"/>
                </a:lnTo>
                <a:lnTo>
                  <a:pt x="68" y="280"/>
                </a:lnTo>
                <a:lnTo>
                  <a:pt x="71" y="285"/>
                </a:lnTo>
                <a:lnTo>
                  <a:pt x="78" y="285"/>
                </a:lnTo>
                <a:lnTo>
                  <a:pt x="81" y="280"/>
                </a:lnTo>
                <a:lnTo>
                  <a:pt x="87" y="283"/>
                </a:lnTo>
                <a:lnTo>
                  <a:pt x="87" y="290"/>
                </a:lnTo>
                <a:lnTo>
                  <a:pt x="84" y="297"/>
                </a:lnTo>
                <a:lnTo>
                  <a:pt x="81" y="301"/>
                </a:lnTo>
                <a:lnTo>
                  <a:pt x="81" y="305"/>
                </a:lnTo>
                <a:lnTo>
                  <a:pt x="79" y="312"/>
                </a:lnTo>
                <a:lnTo>
                  <a:pt x="76" y="317"/>
                </a:lnTo>
                <a:lnTo>
                  <a:pt x="73" y="321"/>
                </a:lnTo>
                <a:lnTo>
                  <a:pt x="71" y="328"/>
                </a:lnTo>
                <a:lnTo>
                  <a:pt x="68" y="334"/>
                </a:lnTo>
                <a:lnTo>
                  <a:pt x="63" y="336"/>
                </a:lnTo>
                <a:lnTo>
                  <a:pt x="63" y="342"/>
                </a:lnTo>
                <a:lnTo>
                  <a:pt x="65" y="348"/>
                </a:lnTo>
                <a:lnTo>
                  <a:pt x="65" y="356"/>
                </a:lnTo>
                <a:lnTo>
                  <a:pt x="65" y="364"/>
                </a:lnTo>
                <a:lnTo>
                  <a:pt x="63" y="367"/>
                </a:lnTo>
                <a:lnTo>
                  <a:pt x="57" y="372"/>
                </a:lnTo>
                <a:lnTo>
                  <a:pt x="54" y="374"/>
                </a:lnTo>
                <a:lnTo>
                  <a:pt x="52" y="380"/>
                </a:lnTo>
                <a:lnTo>
                  <a:pt x="52" y="386"/>
                </a:lnTo>
                <a:lnTo>
                  <a:pt x="49" y="391"/>
                </a:lnTo>
                <a:lnTo>
                  <a:pt x="48" y="394"/>
                </a:lnTo>
                <a:lnTo>
                  <a:pt x="49" y="399"/>
                </a:lnTo>
                <a:lnTo>
                  <a:pt x="54" y="404"/>
                </a:lnTo>
                <a:lnTo>
                  <a:pt x="59" y="410"/>
                </a:lnTo>
                <a:lnTo>
                  <a:pt x="63" y="412"/>
                </a:lnTo>
                <a:lnTo>
                  <a:pt x="67" y="409"/>
                </a:lnTo>
                <a:lnTo>
                  <a:pt x="71" y="407"/>
                </a:lnTo>
                <a:lnTo>
                  <a:pt x="76" y="407"/>
                </a:lnTo>
                <a:lnTo>
                  <a:pt x="81" y="402"/>
                </a:lnTo>
                <a:lnTo>
                  <a:pt x="86" y="399"/>
                </a:lnTo>
                <a:lnTo>
                  <a:pt x="90" y="396"/>
                </a:lnTo>
                <a:lnTo>
                  <a:pt x="97" y="401"/>
                </a:lnTo>
                <a:lnTo>
                  <a:pt x="100" y="407"/>
                </a:lnTo>
                <a:lnTo>
                  <a:pt x="102" y="413"/>
                </a:lnTo>
                <a:lnTo>
                  <a:pt x="100" y="445"/>
                </a:lnTo>
                <a:lnTo>
                  <a:pt x="105" y="452"/>
                </a:lnTo>
                <a:lnTo>
                  <a:pt x="105" y="456"/>
                </a:lnTo>
                <a:lnTo>
                  <a:pt x="106" y="461"/>
                </a:lnTo>
                <a:lnTo>
                  <a:pt x="110" y="464"/>
                </a:lnTo>
                <a:lnTo>
                  <a:pt x="113" y="469"/>
                </a:lnTo>
                <a:lnTo>
                  <a:pt x="114" y="477"/>
                </a:lnTo>
                <a:lnTo>
                  <a:pt x="113" y="483"/>
                </a:lnTo>
                <a:lnTo>
                  <a:pt x="110" y="490"/>
                </a:lnTo>
                <a:lnTo>
                  <a:pt x="110" y="493"/>
                </a:lnTo>
                <a:lnTo>
                  <a:pt x="113" y="498"/>
                </a:lnTo>
                <a:lnTo>
                  <a:pt x="116" y="504"/>
                </a:lnTo>
                <a:lnTo>
                  <a:pt x="121" y="506"/>
                </a:lnTo>
                <a:lnTo>
                  <a:pt x="127" y="507"/>
                </a:lnTo>
                <a:lnTo>
                  <a:pt x="130" y="512"/>
                </a:lnTo>
                <a:lnTo>
                  <a:pt x="135" y="518"/>
                </a:lnTo>
                <a:lnTo>
                  <a:pt x="135" y="526"/>
                </a:lnTo>
                <a:lnTo>
                  <a:pt x="133" y="531"/>
                </a:lnTo>
                <a:lnTo>
                  <a:pt x="130" y="534"/>
                </a:lnTo>
                <a:lnTo>
                  <a:pt x="133" y="539"/>
                </a:lnTo>
                <a:lnTo>
                  <a:pt x="135" y="542"/>
                </a:lnTo>
                <a:lnTo>
                  <a:pt x="137" y="550"/>
                </a:lnTo>
                <a:lnTo>
                  <a:pt x="138" y="553"/>
                </a:lnTo>
                <a:lnTo>
                  <a:pt x="141" y="556"/>
                </a:lnTo>
                <a:lnTo>
                  <a:pt x="143" y="560"/>
                </a:lnTo>
                <a:lnTo>
                  <a:pt x="146" y="560"/>
                </a:lnTo>
                <a:lnTo>
                  <a:pt x="148" y="556"/>
                </a:lnTo>
                <a:lnTo>
                  <a:pt x="149" y="552"/>
                </a:lnTo>
                <a:lnTo>
                  <a:pt x="154" y="549"/>
                </a:lnTo>
                <a:lnTo>
                  <a:pt x="159" y="547"/>
                </a:lnTo>
                <a:lnTo>
                  <a:pt x="164" y="549"/>
                </a:lnTo>
                <a:lnTo>
                  <a:pt x="168" y="552"/>
                </a:lnTo>
                <a:lnTo>
                  <a:pt x="171" y="556"/>
                </a:lnTo>
                <a:lnTo>
                  <a:pt x="176" y="560"/>
                </a:lnTo>
                <a:lnTo>
                  <a:pt x="184" y="555"/>
                </a:lnTo>
                <a:lnTo>
                  <a:pt x="191" y="550"/>
                </a:lnTo>
                <a:lnTo>
                  <a:pt x="192" y="547"/>
                </a:lnTo>
                <a:lnTo>
                  <a:pt x="195" y="545"/>
                </a:lnTo>
                <a:lnTo>
                  <a:pt x="200" y="552"/>
                </a:lnTo>
                <a:lnTo>
                  <a:pt x="203" y="553"/>
                </a:lnTo>
                <a:lnTo>
                  <a:pt x="208" y="555"/>
                </a:lnTo>
                <a:lnTo>
                  <a:pt x="214" y="553"/>
                </a:lnTo>
                <a:lnTo>
                  <a:pt x="219" y="552"/>
                </a:lnTo>
                <a:lnTo>
                  <a:pt x="222" y="553"/>
                </a:lnTo>
                <a:lnTo>
                  <a:pt x="224" y="558"/>
                </a:lnTo>
                <a:lnTo>
                  <a:pt x="230" y="556"/>
                </a:lnTo>
                <a:lnTo>
                  <a:pt x="237" y="558"/>
                </a:lnTo>
                <a:lnTo>
                  <a:pt x="241" y="558"/>
                </a:lnTo>
                <a:lnTo>
                  <a:pt x="246" y="558"/>
                </a:lnTo>
                <a:lnTo>
                  <a:pt x="246" y="561"/>
                </a:lnTo>
                <a:lnTo>
                  <a:pt x="249" y="561"/>
                </a:lnTo>
                <a:lnTo>
                  <a:pt x="253" y="556"/>
                </a:lnTo>
                <a:lnTo>
                  <a:pt x="256" y="552"/>
                </a:lnTo>
                <a:lnTo>
                  <a:pt x="259" y="544"/>
                </a:lnTo>
                <a:lnTo>
                  <a:pt x="262" y="541"/>
                </a:lnTo>
                <a:lnTo>
                  <a:pt x="265" y="542"/>
                </a:lnTo>
                <a:lnTo>
                  <a:pt x="268" y="547"/>
                </a:lnTo>
                <a:lnTo>
                  <a:pt x="270" y="550"/>
                </a:lnTo>
                <a:lnTo>
                  <a:pt x="272" y="556"/>
                </a:lnTo>
                <a:lnTo>
                  <a:pt x="272" y="561"/>
                </a:lnTo>
                <a:lnTo>
                  <a:pt x="273" y="564"/>
                </a:lnTo>
                <a:lnTo>
                  <a:pt x="278" y="566"/>
                </a:lnTo>
                <a:lnTo>
                  <a:pt x="283" y="566"/>
                </a:lnTo>
                <a:lnTo>
                  <a:pt x="294" y="520"/>
                </a:lnTo>
                <a:lnTo>
                  <a:pt x="828" y="601"/>
                </a:lnTo>
                <a:lnTo>
                  <a:pt x="875" y="162"/>
                </a:lnTo>
                <a:lnTo>
                  <a:pt x="723" y="140"/>
                </a:lnTo>
                <a:lnTo>
                  <a:pt x="653" y="131"/>
                </a:lnTo>
                <a:lnTo>
                  <a:pt x="566" y="118"/>
                </a:lnTo>
                <a:lnTo>
                  <a:pt x="464" y="100"/>
                </a:lnTo>
                <a:lnTo>
                  <a:pt x="397" y="86"/>
                </a:lnTo>
                <a:lnTo>
                  <a:pt x="321" y="70"/>
                </a:lnTo>
                <a:lnTo>
                  <a:pt x="248" y="54"/>
                </a:lnTo>
                <a:lnTo>
                  <a:pt x="173" y="39"/>
                </a:lnTo>
                <a:lnTo>
                  <a:pt x="116" y="23"/>
                </a:lnTo>
                <a:lnTo>
                  <a:pt x="57" y="7"/>
                </a:lnTo>
                <a:lnTo>
                  <a:pt x="27" y="0"/>
                </a:lnTo>
                <a:lnTo>
                  <a:pt x="27" y="2"/>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dirty="0">
              <a:solidFill>
                <a:srgbClr val="000000"/>
              </a:solidFill>
              <a:ea typeface="ＭＳ Ｐゴシック" pitchFamily="34" charset="-128"/>
              <a:cs typeface="Arial" panose="020B0604020202020204" pitchFamily="34" charset="0"/>
            </a:endParaRPr>
          </a:p>
        </p:txBody>
      </p:sp>
      <p:sp>
        <p:nvSpPr>
          <p:cNvPr id="403" name="State: Missouri">
            <a:extLst>
              <a:ext uri="{FF2B5EF4-FFF2-40B4-BE49-F238E27FC236}">
                <a16:creationId xmlns:a16="http://schemas.microsoft.com/office/drawing/2014/main" id="{EE1DB637-3270-4560-808E-C66F901E1B2D}"/>
              </a:ext>
            </a:extLst>
          </p:cNvPr>
          <p:cNvSpPr>
            <a:spLocks/>
          </p:cNvSpPr>
          <p:nvPr/>
        </p:nvSpPr>
        <p:spPr bwMode="auto">
          <a:xfrm>
            <a:off x="7303701" y="4403006"/>
            <a:ext cx="1011110" cy="893806"/>
          </a:xfrm>
          <a:custGeom>
            <a:avLst/>
            <a:gdLst>
              <a:gd name="T0" fmla="*/ 2147483647 w 577"/>
              <a:gd name="T1" fmla="*/ 2147483647 h 510"/>
              <a:gd name="T2" fmla="*/ 2147483647 w 577"/>
              <a:gd name="T3" fmla="*/ 2147483647 h 510"/>
              <a:gd name="T4" fmla="*/ 2147483647 w 577"/>
              <a:gd name="T5" fmla="*/ 2147483647 h 510"/>
              <a:gd name="T6" fmla="*/ 2147483647 w 577"/>
              <a:gd name="T7" fmla="*/ 2147483647 h 510"/>
              <a:gd name="T8" fmla="*/ 2147483647 w 577"/>
              <a:gd name="T9" fmla="*/ 2147483647 h 510"/>
              <a:gd name="T10" fmla="*/ 2147483647 w 577"/>
              <a:gd name="T11" fmla="*/ 2147483647 h 510"/>
              <a:gd name="T12" fmla="*/ 2147483647 w 577"/>
              <a:gd name="T13" fmla="*/ 2147483647 h 510"/>
              <a:gd name="T14" fmla="*/ 2147483647 w 577"/>
              <a:gd name="T15" fmla="*/ 2147483647 h 510"/>
              <a:gd name="T16" fmla="*/ 2147483647 w 577"/>
              <a:gd name="T17" fmla="*/ 2147483647 h 510"/>
              <a:gd name="T18" fmla="*/ 2147483647 w 577"/>
              <a:gd name="T19" fmla="*/ 2147483647 h 510"/>
              <a:gd name="T20" fmla="*/ 2147483647 w 577"/>
              <a:gd name="T21" fmla="*/ 2147483647 h 510"/>
              <a:gd name="T22" fmla="*/ 2147483647 w 577"/>
              <a:gd name="T23" fmla="*/ 2147483647 h 510"/>
              <a:gd name="T24" fmla="*/ 2147483647 w 577"/>
              <a:gd name="T25" fmla="*/ 2147483647 h 510"/>
              <a:gd name="T26" fmla="*/ 2147483647 w 577"/>
              <a:gd name="T27" fmla="*/ 2147483647 h 510"/>
              <a:gd name="T28" fmla="*/ 2147483647 w 577"/>
              <a:gd name="T29" fmla="*/ 2147483647 h 510"/>
              <a:gd name="T30" fmla="*/ 2147483647 w 577"/>
              <a:gd name="T31" fmla="*/ 2147483647 h 510"/>
              <a:gd name="T32" fmla="*/ 2147483647 w 577"/>
              <a:gd name="T33" fmla="*/ 2147483647 h 510"/>
              <a:gd name="T34" fmla="*/ 2147483647 w 577"/>
              <a:gd name="T35" fmla="*/ 2147483647 h 510"/>
              <a:gd name="T36" fmla="*/ 2147483647 w 577"/>
              <a:gd name="T37" fmla="*/ 2147483647 h 510"/>
              <a:gd name="T38" fmla="*/ 2147483647 w 577"/>
              <a:gd name="T39" fmla="*/ 2147483647 h 510"/>
              <a:gd name="T40" fmla="*/ 2147483647 w 577"/>
              <a:gd name="T41" fmla="*/ 2147483647 h 510"/>
              <a:gd name="T42" fmla="*/ 2147483647 w 577"/>
              <a:gd name="T43" fmla="*/ 2147483647 h 510"/>
              <a:gd name="T44" fmla="*/ 2147483647 w 577"/>
              <a:gd name="T45" fmla="*/ 2147483647 h 510"/>
              <a:gd name="T46" fmla="*/ 2147483647 w 577"/>
              <a:gd name="T47" fmla="*/ 2147483647 h 510"/>
              <a:gd name="T48" fmla="*/ 2147483647 w 577"/>
              <a:gd name="T49" fmla="*/ 2147483647 h 510"/>
              <a:gd name="T50" fmla="*/ 2147483647 w 577"/>
              <a:gd name="T51" fmla="*/ 2147483647 h 510"/>
              <a:gd name="T52" fmla="*/ 2147483647 w 577"/>
              <a:gd name="T53" fmla="*/ 2147483647 h 510"/>
              <a:gd name="T54" fmla="*/ 2147483647 w 577"/>
              <a:gd name="T55" fmla="*/ 2147483647 h 510"/>
              <a:gd name="T56" fmla="*/ 2147483647 w 577"/>
              <a:gd name="T57" fmla="*/ 2147483647 h 510"/>
              <a:gd name="T58" fmla="*/ 2147483647 w 577"/>
              <a:gd name="T59" fmla="*/ 2147483647 h 510"/>
              <a:gd name="T60" fmla="*/ 2147483647 w 577"/>
              <a:gd name="T61" fmla="*/ 2147483647 h 510"/>
              <a:gd name="T62" fmla="*/ 2147483647 w 577"/>
              <a:gd name="T63" fmla="*/ 2147483647 h 510"/>
              <a:gd name="T64" fmla="*/ 2147483647 w 577"/>
              <a:gd name="T65" fmla="*/ 2147483647 h 510"/>
              <a:gd name="T66" fmla="*/ 2147483647 w 577"/>
              <a:gd name="T67" fmla="*/ 2147483647 h 510"/>
              <a:gd name="T68" fmla="*/ 2147483647 w 577"/>
              <a:gd name="T69" fmla="*/ 2147483647 h 510"/>
              <a:gd name="T70" fmla="*/ 2147483647 w 577"/>
              <a:gd name="T71" fmla="*/ 2147483647 h 510"/>
              <a:gd name="T72" fmla="*/ 2147483647 w 577"/>
              <a:gd name="T73" fmla="*/ 2147483647 h 510"/>
              <a:gd name="T74" fmla="*/ 2147483647 w 577"/>
              <a:gd name="T75" fmla="*/ 2147483647 h 510"/>
              <a:gd name="T76" fmla="*/ 2147483647 w 577"/>
              <a:gd name="T77" fmla="*/ 2147483647 h 510"/>
              <a:gd name="T78" fmla="*/ 2147483647 w 577"/>
              <a:gd name="T79" fmla="*/ 2147483647 h 510"/>
              <a:gd name="T80" fmla="*/ 2147483647 w 577"/>
              <a:gd name="T81" fmla="*/ 2147483647 h 510"/>
              <a:gd name="T82" fmla="*/ 2147483647 w 577"/>
              <a:gd name="T83" fmla="*/ 2147483647 h 510"/>
              <a:gd name="T84" fmla="*/ 2147483647 w 577"/>
              <a:gd name="T85" fmla="*/ 2147483647 h 510"/>
              <a:gd name="T86" fmla="*/ 2147483647 w 577"/>
              <a:gd name="T87" fmla="*/ 2147483647 h 510"/>
              <a:gd name="T88" fmla="*/ 2147483647 w 577"/>
              <a:gd name="T89" fmla="*/ 2147483647 h 510"/>
              <a:gd name="T90" fmla="*/ 2147483647 w 577"/>
              <a:gd name="T91" fmla="*/ 2147483647 h 510"/>
              <a:gd name="T92" fmla="*/ 2147483647 w 577"/>
              <a:gd name="T93" fmla="*/ 2147483647 h 510"/>
              <a:gd name="T94" fmla="*/ 2147483647 w 577"/>
              <a:gd name="T95" fmla="*/ 2147483647 h 510"/>
              <a:gd name="T96" fmla="*/ 2147483647 w 577"/>
              <a:gd name="T97" fmla="*/ 2147483647 h 510"/>
              <a:gd name="T98" fmla="*/ 2147483647 w 577"/>
              <a:gd name="T99" fmla="*/ 2147483647 h 510"/>
              <a:gd name="T100" fmla="*/ 2147483647 w 577"/>
              <a:gd name="T101" fmla="*/ 2147483647 h 510"/>
              <a:gd name="T102" fmla="*/ 2147483647 w 577"/>
              <a:gd name="T103" fmla="*/ 2147483647 h 510"/>
              <a:gd name="T104" fmla="*/ 2147483647 w 577"/>
              <a:gd name="T105" fmla="*/ 2147483647 h 5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7"/>
              <a:gd name="T160" fmla="*/ 0 h 510"/>
              <a:gd name="T161" fmla="*/ 577 w 577"/>
              <a:gd name="T162" fmla="*/ 510 h 5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7" h="510">
                <a:moveTo>
                  <a:pt x="0" y="6"/>
                </a:moveTo>
                <a:lnTo>
                  <a:pt x="334" y="0"/>
                </a:lnTo>
                <a:lnTo>
                  <a:pt x="337" y="5"/>
                </a:lnTo>
                <a:lnTo>
                  <a:pt x="340" y="9"/>
                </a:lnTo>
                <a:lnTo>
                  <a:pt x="342" y="11"/>
                </a:lnTo>
                <a:lnTo>
                  <a:pt x="345" y="14"/>
                </a:lnTo>
                <a:lnTo>
                  <a:pt x="350" y="19"/>
                </a:lnTo>
                <a:lnTo>
                  <a:pt x="353" y="21"/>
                </a:lnTo>
                <a:lnTo>
                  <a:pt x="354" y="27"/>
                </a:lnTo>
                <a:lnTo>
                  <a:pt x="358" y="25"/>
                </a:lnTo>
                <a:lnTo>
                  <a:pt x="356" y="32"/>
                </a:lnTo>
                <a:lnTo>
                  <a:pt x="353" y="36"/>
                </a:lnTo>
                <a:lnTo>
                  <a:pt x="354" y="44"/>
                </a:lnTo>
                <a:lnTo>
                  <a:pt x="354" y="51"/>
                </a:lnTo>
                <a:lnTo>
                  <a:pt x="353" y="55"/>
                </a:lnTo>
                <a:lnTo>
                  <a:pt x="356" y="60"/>
                </a:lnTo>
                <a:lnTo>
                  <a:pt x="358" y="67"/>
                </a:lnTo>
                <a:lnTo>
                  <a:pt x="359" y="75"/>
                </a:lnTo>
                <a:lnTo>
                  <a:pt x="362" y="81"/>
                </a:lnTo>
                <a:lnTo>
                  <a:pt x="364" y="87"/>
                </a:lnTo>
                <a:lnTo>
                  <a:pt x="367" y="94"/>
                </a:lnTo>
                <a:lnTo>
                  <a:pt x="367" y="97"/>
                </a:lnTo>
                <a:lnTo>
                  <a:pt x="377" y="108"/>
                </a:lnTo>
                <a:lnTo>
                  <a:pt x="383" y="113"/>
                </a:lnTo>
                <a:lnTo>
                  <a:pt x="389" y="117"/>
                </a:lnTo>
                <a:lnTo>
                  <a:pt x="394" y="122"/>
                </a:lnTo>
                <a:lnTo>
                  <a:pt x="399" y="129"/>
                </a:lnTo>
                <a:lnTo>
                  <a:pt x="408" y="135"/>
                </a:lnTo>
                <a:lnTo>
                  <a:pt x="413" y="140"/>
                </a:lnTo>
                <a:lnTo>
                  <a:pt x="421" y="146"/>
                </a:lnTo>
                <a:lnTo>
                  <a:pt x="423" y="154"/>
                </a:lnTo>
                <a:lnTo>
                  <a:pt x="424" y="160"/>
                </a:lnTo>
                <a:lnTo>
                  <a:pt x="424" y="167"/>
                </a:lnTo>
                <a:lnTo>
                  <a:pt x="426" y="173"/>
                </a:lnTo>
                <a:lnTo>
                  <a:pt x="427" y="178"/>
                </a:lnTo>
                <a:lnTo>
                  <a:pt x="432" y="183"/>
                </a:lnTo>
                <a:lnTo>
                  <a:pt x="437" y="186"/>
                </a:lnTo>
                <a:lnTo>
                  <a:pt x="443" y="183"/>
                </a:lnTo>
                <a:lnTo>
                  <a:pt x="450" y="178"/>
                </a:lnTo>
                <a:lnTo>
                  <a:pt x="456" y="175"/>
                </a:lnTo>
                <a:lnTo>
                  <a:pt x="462" y="178"/>
                </a:lnTo>
                <a:lnTo>
                  <a:pt x="467" y="181"/>
                </a:lnTo>
                <a:lnTo>
                  <a:pt x="472" y="184"/>
                </a:lnTo>
                <a:lnTo>
                  <a:pt x="477" y="190"/>
                </a:lnTo>
                <a:lnTo>
                  <a:pt x="475" y="197"/>
                </a:lnTo>
                <a:lnTo>
                  <a:pt x="472" y="203"/>
                </a:lnTo>
                <a:lnTo>
                  <a:pt x="470" y="211"/>
                </a:lnTo>
                <a:lnTo>
                  <a:pt x="469" y="218"/>
                </a:lnTo>
                <a:lnTo>
                  <a:pt x="466" y="224"/>
                </a:lnTo>
                <a:lnTo>
                  <a:pt x="462" y="229"/>
                </a:lnTo>
                <a:lnTo>
                  <a:pt x="459" y="237"/>
                </a:lnTo>
                <a:lnTo>
                  <a:pt x="458" y="241"/>
                </a:lnTo>
                <a:lnTo>
                  <a:pt x="458" y="248"/>
                </a:lnTo>
                <a:lnTo>
                  <a:pt x="458" y="252"/>
                </a:lnTo>
                <a:lnTo>
                  <a:pt x="459" y="257"/>
                </a:lnTo>
                <a:lnTo>
                  <a:pt x="462" y="260"/>
                </a:lnTo>
                <a:lnTo>
                  <a:pt x="470" y="267"/>
                </a:lnTo>
                <a:lnTo>
                  <a:pt x="477" y="276"/>
                </a:lnTo>
                <a:lnTo>
                  <a:pt x="489" y="283"/>
                </a:lnTo>
                <a:lnTo>
                  <a:pt x="497" y="287"/>
                </a:lnTo>
                <a:lnTo>
                  <a:pt x="505" y="292"/>
                </a:lnTo>
                <a:lnTo>
                  <a:pt x="513" y="299"/>
                </a:lnTo>
                <a:lnTo>
                  <a:pt x="523" y="305"/>
                </a:lnTo>
                <a:lnTo>
                  <a:pt x="531" y="311"/>
                </a:lnTo>
                <a:lnTo>
                  <a:pt x="536" y="318"/>
                </a:lnTo>
                <a:lnTo>
                  <a:pt x="536" y="326"/>
                </a:lnTo>
                <a:lnTo>
                  <a:pt x="536" y="330"/>
                </a:lnTo>
                <a:lnTo>
                  <a:pt x="539" y="335"/>
                </a:lnTo>
                <a:lnTo>
                  <a:pt x="542" y="338"/>
                </a:lnTo>
                <a:lnTo>
                  <a:pt x="545" y="343"/>
                </a:lnTo>
                <a:lnTo>
                  <a:pt x="543" y="348"/>
                </a:lnTo>
                <a:lnTo>
                  <a:pt x="540" y="353"/>
                </a:lnTo>
                <a:lnTo>
                  <a:pt x="537" y="359"/>
                </a:lnTo>
                <a:lnTo>
                  <a:pt x="540" y="364"/>
                </a:lnTo>
                <a:lnTo>
                  <a:pt x="543" y="368"/>
                </a:lnTo>
                <a:lnTo>
                  <a:pt x="548" y="375"/>
                </a:lnTo>
                <a:lnTo>
                  <a:pt x="551" y="381"/>
                </a:lnTo>
                <a:lnTo>
                  <a:pt x="559" y="384"/>
                </a:lnTo>
                <a:lnTo>
                  <a:pt x="569" y="386"/>
                </a:lnTo>
                <a:lnTo>
                  <a:pt x="574" y="392"/>
                </a:lnTo>
                <a:lnTo>
                  <a:pt x="577" y="400"/>
                </a:lnTo>
                <a:lnTo>
                  <a:pt x="575" y="410"/>
                </a:lnTo>
                <a:lnTo>
                  <a:pt x="574" y="416"/>
                </a:lnTo>
                <a:lnTo>
                  <a:pt x="570" y="422"/>
                </a:lnTo>
                <a:lnTo>
                  <a:pt x="567" y="429"/>
                </a:lnTo>
                <a:lnTo>
                  <a:pt x="558" y="435"/>
                </a:lnTo>
                <a:lnTo>
                  <a:pt x="551" y="437"/>
                </a:lnTo>
                <a:lnTo>
                  <a:pt x="550" y="443"/>
                </a:lnTo>
                <a:lnTo>
                  <a:pt x="545" y="451"/>
                </a:lnTo>
                <a:lnTo>
                  <a:pt x="543" y="457"/>
                </a:lnTo>
                <a:lnTo>
                  <a:pt x="540" y="462"/>
                </a:lnTo>
                <a:lnTo>
                  <a:pt x="539" y="476"/>
                </a:lnTo>
                <a:lnTo>
                  <a:pt x="537" y="486"/>
                </a:lnTo>
                <a:lnTo>
                  <a:pt x="534" y="492"/>
                </a:lnTo>
                <a:lnTo>
                  <a:pt x="531" y="499"/>
                </a:lnTo>
                <a:lnTo>
                  <a:pt x="531" y="503"/>
                </a:lnTo>
                <a:lnTo>
                  <a:pt x="531" y="510"/>
                </a:lnTo>
                <a:lnTo>
                  <a:pt x="524" y="502"/>
                </a:lnTo>
                <a:lnTo>
                  <a:pt x="521" y="502"/>
                </a:lnTo>
                <a:lnTo>
                  <a:pt x="512" y="502"/>
                </a:lnTo>
                <a:lnTo>
                  <a:pt x="469" y="502"/>
                </a:lnTo>
                <a:lnTo>
                  <a:pt x="475" y="494"/>
                </a:lnTo>
                <a:lnTo>
                  <a:pt x="483" y="484"/>
                </a:lnTo>
                <a:lnTo>
                  <a:pt x="489" y="481"/>
                </a:lnTo>
                <a:lnTo>
                  <a:pt x="496" y="469"/>
                </a:lnTo>
                <a:lnTo>
                  <a:pt x="497" y="462"/>
                </a:lnTo>
                <a:lnTo>
                  <a:pt x="494" y="457"/>
                </a:lnTo>
                <a:lnTo>
                  <a:pt x="489" y="453"/>
                </a:lnTo>
                <a:lnTo>
                  <a:pt x="488" y="449"/>
                </a:lnTo>
                <a:lnTo>
                  <a:pt x="486" y="446"/>
                </a:lnTo>
                <a:lnTo>
                  <a:pt x="94" y="459"/>
                </a:lnTo>
                <a:lnTo>
                  <a:pt x="99" y="170"/>
                </a:lnTo>
                <a:lnTo>
                  <a:pt x="94" y="168"/>
                </a:lnTo>
                <a:lnTo>
                  <a:pt x="87" y="167"/>
                </a:lnTo>
                <a:lnTo>
                  <a:pt x="80" y="162"/>
                </a:lnTo>
                <a:lnTo>
                  <a:pt x="75" y="159"/>
                </a:lnTo>
                <a:lnTo>
                  <a:pt x="73" y="154"/>
                </a:lnTo>
                <a:lnTo>
                  <a:pt x="75" y="149"/>
                </a:lnTo>
                <a:lnTo>
                  <a:pt x="72" y="148"/>
                </a:lnTo>
                <a:lnTo>
                  <a:pt x="70" y="141"/>
                </a:lnTo>
                <a:lnTo>
                  <a:pt x="68" y="138"/>
                </a:lnTo>
                <a:lnTo>
                  <a:pt x="62" y="135"/>
                </a:lnTo>
                <a:lnTo>
                  <a:pt x="60" y="130"/>
                </a:lnTo>
                <a:lnTo>
                  <a:pt x="57" y="127"/>
                </a:lnTo>
                <a:lnTo>
                  <a:pt x="51" y="125"/>
                </a:lnTo>
                <a:lnTo>
                  <a:pt x="51" y="121"/>
                </a:lnTo>
                <a:lnTo>
                  <a:pt x="54" y="117"/>
                </a:lnTo>
                <a:lnTo>
                  <a:pt x="57" y="114"/>
                </a:lnTo>
                <a:lnTo>
                  <a:pt x="60" y="109"/>
                </a:lnTo>
                <a:lnTo>
                  <a:pt x="60" y="105"/>
                </a:lnTo>
                <a:lnTo>
                  <a:pt x="64" y="102"/>
                </a:lnTo>
                <a:lnTo>
                  <a:pt x="70" y="100"/>
                </a:lnTo>
                <a:lnTo>
                  <a:pt x="72" y="102"/>
                </a:lnTo>
                <a:lnTo>
                  <a:pt x="73" y="98"/>
                </a:lnTo>
                <a:lnTo>
                  <a:pt x="75" y="94"/>
                </a:lnTo>
                <a:lnTo>
                  <a:pt x="73" y="90"/>
                </a:lnTo>
                <a:lnTo>
                  <a:pt x="70" y="89"/>
                </a:lnTo>
                <a:lnTo>
                  <a:pt x="68" y="86"/>
                </a:lnTo>
                <a:lnTo>
                  <a:pt x="68" y="82"/>
                </a:lnTo>
                <a:lnTo>
                  <a:pt x="65" y="79"/>
                </a:lnTo>
                <a:lnTo>
                  <a:pt x="62" y="82"/>
                </a:lnTo>
                <a:lnTo>
                  <a:pt x="59" y="87"/>
                </a:lnTo>
                <a:lnTo>
                  <a:pt x="54" y="87"/>
                </a:lnTo>
                <a:lnTo>
                  <a:pt x="49" y="87"/>
                </a:lnTo>
                <a:lnTo>
                  <a:pt x="45" y="84"/>
                </a:lnTo>
                <a:lnTo>
                  <a:pt x="40" y="81"/>
                </a:lnTo>
                <a:lnTo>
                  <a:pt x="32" y="71"/>
                </a:lnTo>
                <a:lnTo>
                  <a:pt x="30" y="68"/>
                </a:lnTo>
                <a:lnTo>
                  <a:pt x="29" y="63"/>
                </a:lnTo>
                <a:lnTo>
                  <a:pt x="30" y="60"/>
                </a:lnTo>
                <a:lnTo>
                  <a:pt x="25" y="54"/>
                </a:lnTo>
                <a:lnTo>
                  <a:pt x="21" y="49"/>
                </a:lnTo>
                <a:lnTo>
                  <a:pt x="18" y="43"/>
                </a:lnTo>
                <a:lnTo>
                  <a:pt x="11" y="40"/>
                </a:lnTo>
                <a:lnTo>
                  <a:pt x="6" y="36"/>
                </a:lnTo>
                <a:lnTo>
                  <a:pt x="6" y="32"/>
                </a:lnTo>
                <a:lnTo>
                  <a:pt x="6" y="25"/>
                </a:lnTo>
                <a:lnTo>
                  <a:pt x="3" y="19"/>
                </a:lnTo>
                <a:lnTo>
                  <a:pt x="2" y="13"/>
                </a:lnTo>
                <a:lnTo>
                  <a:pt x="0" y="9"/>
                </a:lnTo>
                <a:lnTo>
                  <a:pt x="0" y="6"/>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4" name="State: Mississippi">
            <a:extLst>
              <a:ext uri="{FF2B5EF4-FFF2-40B4-BE49-F238E27FC236}">
                <a16:creationId xmlns:a16="http://schemas.microsoft.com/office/drawing/2014/main" id="{02E0A151-F807-4C46-9386-7C63DD8277D9}"/>
              </a:ext>
            </a:extLst>
          </p:cNvPr>
          <p:cNvSpPr>
            <a:spLocks/>
          </p:cNvSpPr>
          <p:nvPr/>
        </p:nvSpPr>
        <p:spPr bwMode="auto">
          <a:xfrm>
            <a:off x="7955579" y="5447530"/>
            <a:ext cx="539725" cy="935867"/>
          </a:xfrm>
          <a:custGeom>
            <a:avLst/>
            <a:gdLst>
              <a:gd name="T0" fmla="*/ 2147483647 w 308"/>
              <a:gd name="T1" fmla="*/ 2147483647 h 534"/>
              <a:gd name="T2" fmla="*/ 2147483647 w 308"/>
              <a:gd name="T3" fmla="*/ 2147483647 h 534"/>
              <a:gd name="T4" fmla="*/ 2147483647 w 308"/>
              <a:gd name="T5" fmla="*/ 2147483647 h 534"/>
              <a:gd name="T6" fmla="*/ 2147483647 w 308"/>
              <a:gd name="T7" fmla="*/ 2147483647 h 534"/>
              <a:gd name="T8" fmla="*/ 2147483647 w 308"/>
              <a:gd name="T9" fmla="*/ 2147483647 h 534"/>
              <a:gd name="T10" fmla="*/ 2147483647 w 308"/>
              <a:gd name="T11" fmla="*/ 2147483647 h 534"/>
              <a:gd name="T12" fmla="*/ 2147483647 w 308"/>
              <a:gd name="T13" fmla="*/ 2147483647 h 534"/>
              <a:gd name="T14" fmla="*/ 2147483647 w 308"/>
              <a:gd name="T15" fmla="*/ 2147483647 h 534"/>
              <a:gd name="T16" fmla="*/ 2147483647 w 308"/>
              <a:gd name="T17" fmla="*/ 2147483647 h 534"/>
              <a:gd name="T18" fmla="*/ 2147483647 w 308"/>
              <a:gd name="T19" fmla="*/ 2147483647 h 534"/>
              <a:gd name="T20" fmla="*/ 2147483647 w 308"/>
              <a:gd name="T21" fmla="*/ 2147483647 h 534"/>
              <a:gd name="T22" fmla="*/ 2147483647 w 308"/>
              <a:gd name="T23" fmla="*/ 2147483647 h 534"/>
              <a:gd name="T24" fmla="*/ 2147483647 w 308"/>
              <a:gd name="T25" fmla="*/ 2147483647 h 534"/>
              <a:gd name="T26" fmla="*/ 2147483647 w 308"/>
              <a:gd name="T27" fmla="*/ 2147483647 h 534"/>
              <a:gd name="T28" fmla="*/ 0 w 308"/>
              <a:gd name="T29" fmla="*/ 2147483647 h 534"/>
              <a:gd name="T30" fmla="*/ 2147483647 w 308"/>
              <a:gd name="T31" fmla="*/ 2147483647 h 534"/>
              <a:gd name="T32" fmla="*/ 2147483647 w 308"/>
              <a:gd name="T33" fmla="*/ 2147483647 h 534"/>
              <a:gd name="T34" fmla="*/ 2147483647 w 308"/>
              <a:gd name="T35" fmla="*/ 2147483647 h 534"/>
              <a:gd name="T36" fmla="*/ 2147483647 w 308"/>
              <a:gd name="T37" fmla="*/ 2147483647 h 534"/>
              <a:gd name="T38" fmla="*/ 2147483647 w 308"/>
              <a:gd name="T39" fmla="*/ 2147483647 h 534"/>
              <a:gd name="T40" fmla="*/ 2147483647 w 308"/>
              <a:gd name="T41" fmla="*/ 2147483647 h 534"/>
              <a:gd name="T42" fmla="*/ 2147483647 w 308"/>
              <a:gd name="T43" fmla="*/ 2147483647 h 534"/>
              <a:gd name="T44" fmla="*/ 2147483647 w 308"/>
              <a:gd name="T45" fmla="*/ 2147483647 h 534"/>
              <a:gd name="T46" fmla="*/ 2147483647 w 308"/>
              <a:gd name="T47" fmla="*/ 2147483647 h 534"/>
              <a:gd name="T48" fmla="*/ 2147483647 w 308"/>
              <a:gd name="T49" fmla="*/ 2147483647 h 534"/>
              <a:gd name="T50" fmla="*/ 2147483647 w 308"/>
              <a:gd name="T51" fmla="*/ 2147483647 h 534"/>
              <a:gd name="T52" fmla="*/ 2147483647 w 308"/>
              <a:gd name="T53" fmla="*/ 2147483647 h 534"/>
              <a:gd name="T54" fmla="*/ 2147483647 w 308"/>
              <a:gd name="T55" fmla="*/ 2147483647 h 534"/>
              <a:gd name="T56" fmla="*/ 2147483647 w 308"/>
              <a:gd name="T57" fmla="*/ 2147483647 h 534"/>
              <a:gd name="T58" fmla="*/ 2147483647 w 308"/>
              <a:gd name="T59" fmla="*/ 2147483647 h 534"/>
              <a:gd name="T60" fmla="*/ 2147483647 w 308"/>
              <a:gd name="T61" fmla="*/ 2147483647 h 534"/>
              <a:gd name="T62" fmla="*/ 2147483647 w 308"/>
              <a:gd name="T63" fmla="*/ 2147483647 h 534"/>
              <a:gd name="T64" fmla="*/ 2147483647 w 308"/>
              <a:gd name="T65" fmla="*/ 2147483647 h 534"/>
              <a:gd name="T66" fmla="*/ 2147483647 w 308"/>
              <a:gd name="T67" fmla="*/ 2147483647 h 534"/>
              <a:gd name="T68" fmla="*/ 2147483647 w 308"/>
              <a:gd name="T69" fmla="*/ 2147483647 h 534"/>
              <a:gd name="T70" fmla="*/ 2147483647 w 308"/>
              <a:gd name="T71" fmla="*/ 2147483647 h 534"/>
              <a:gd name="T72" fmla="*/ 2147483647 w 308"/>
              <a:gd name="T73" fmla="*/ 2147483647 h 534"/>
              <a:gd name="T74" fmla="*/ 2147483647 w 308"/>
              <a:gd name="T75" fmla="*/ 2147483647 h 534"/>
              <a:gd name="T76" fmla="*/ 2147483647 w 308"/>
              <a:gd name="T77" fmla="*/ 2147483647 h 534"/>
              <a:gd name="T78" fmla="*/ 2147483647 w 308"/>
              <a:gd name="T79" fmla="*/ 2147483647 h 534"/>
              <a:gd name="T80" fmla="*/ 2147483647 w 308"/>
              <a:gd name="T81" fmla="*/ 2147483647 h 534"/>
              <a:gd name="T82" fmla="*/ 2147483647 w 308"/>
              <a:gd name="T83" fmla="*/ 2147483647 h 534"/>
              <a:gd name="T84" fmla="*/ 2147483647 w 308"/>
              <a:gd name="T85" fmla="*/ 2147483647 h 534"/>
              <a:gd name="T86" fmla="*/ 2147483647 w 308"/>
              <a:gd name="T87" fmla="*/ 2147483647 h 534"/>
              <a:gd name="T88" fmla="*/ 2147483647 w 308"/>
              <a:gd name="T89" fmla="*/ 2147483647 h 534"/>
              <a:gd name="T90" fmla="*/ 2147483647 w 30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8"/>
              <a:gd name="T139" fmla="*/ 0 h 534"/>
              <a:gd name="T140" fmla="*/ 308 w 30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8" h="534">
                <a:moveTo>
                  <a:pt x="110" y="10"/>
                </a:moveTo>
                <a:lnTo>
                  <a:pt x="140" y="8"/>
                </a:lnTo>
                <a:lnTo>
                  <a:pt x="175" y="8"/>
                </a:lnTo>
                <a:lnTo>
                  <a:pt x="197" y="6"/>
                </a:lnTo>
                <a:lnTo>
                  <a:pt x="234" y="3"/>
                </a:lnTo>
                <a:lnTo>
                  <a:pt x="264" y="2"/>
                </a:lnTo>
                <a:lnTo>
                  <a:pt x="288" y="0"/>
                </a:lnTo>
                <a:lnTo>
                  <a:pt x="296" y="3"/>
                </a:lnTo>
                <a:lnTo>
                  <a:pt x="299" y="8"/>
                </a:lnTo>
                <a:lnTo>
                  <a:pt x="302" y="13"/>
                </a:lnTo>
                <a:lnTo>
                  <a:pt x="307" y="16"/>
                </a:lnTo>
                <a:lnTo>
                  <a:pt x="308" y="512"/>
                </a:lnTo>
                <a:lnTo>
                  <a:pt x="253" y="513"/>
                </a:lnTo>
                <a:lnTo>
                  <a:pt x="246" y="516"/>
                </a:lnTo>
                <a:lnTo>
                  <a:pt x="245" y="518"/>
                </a:lnTo>
                <a:lnTo>
                  <a:pt x="240" y="523"/>
                </a:lnTo>
                <a:lnTo>
                  <a:pt x="235" y="526"/>
                </a:lnTo>
                <a:lnTo>
                  <a:pt x="230" y="526"/>
                </a:lnTo>
                <a:lnTo>
                  <a:pt x="227" y="523"/>
                </a:lnTo>
                <a:lnTo>
                  <a:pt x="221" y="521"/>
                </a:lnTo>
                <a:lnTo>
                  <a:pt x="218" y="521"/>
                </a:lnTo>
                <a:lnTo>
                  <a:pt x="215" y="523"/>
                </a:lnTo>
                <a:lnTo>
                  <a:pt x="211" y="527"/>
                </a:lnTo>
                <a:lnTo>
                  <a:pt x="205" y="531"/>
                </a:lnTo>
                <a:lnTo>
                  <a:pt x="202" y="534"/>
                </a:lnTo>
                <a:lnTo>
                  <a:pt x="194" y="534"/>
                </a:lnTo>
                <a:lnTo>
                  <a:pt x="191" y="529"/>
                </a:lnTo>
                <a:lnTo>
                  <a:pt x="191" y="523"/>
                </a:lnTo>
                <a:lnTo>
                  <a:pt x="192" y="516"/>
                </a:lnTo>
                <a:lnTo>
                  <a:pt x="189" y="510"/>
                </a:lnTo>
                <a:lnTo>
                  <a:pt x="184" y="504"/>
                </a:lnTo>
                <a:lnTo>
                  <a:pt x="176" y="497"/>
                </a:lnTo>
                <a:lnTo>
                  <a:pt x="173" y="492"/>
                </a:lnTo>
                <a:lnTo>
                  <a:pt x="172" y="485"/>
                </a:lnTo>
                <a:lnTo>
                  <a:pt x="173" y="480"/>
                </a:lnTo>
                <a:lnTo>
                  <a:pt x="173" y="473"/>
                </a:lnTo>
                <a:lnTo>
                  <a:pt x="178" y="469"/>
                </a:lnTo>
                <a:lnTo>
                  <a:pt x="181" y="461"/>
                </a:lnTo>
                <a:lnTo>
                  <a:pt x="183" y="454"/>
                </a:lnTo>
                <a:lnTo>
                  <a:pt x="11" y="458"/>
                </a:lnTo>
                <a:lnTo>
                  <a:pt x="11" y="451"/>
                </a:lnTo>
                <a:lnTo>
                  <a:pt x="8" y="446"/>
                </a:lnTo>
                <a:lnTo>
                  <a:pt x="3" y="443"/>
                </a:lnTo>
                <a:lnTo>
                  <a:pt x="0" y="440"/>
                </a:lnTo>
                <a:lnTo>
                  <a:pt x="0" y="437"/>
                </a:lnTo>
                <a:lnTo>
                  <a:pt x="2" y="434"/>
                </a:lnTo>
                <a:lnTo>
                  <a:pt x="5" y="431"/>
                </a:lnTo>
                <a:lnTo>
                  <a:pt x="10" y="427"/>
                </a:lnTo>
                <a:lnTo>
                  <a:pt x="13" y="423"/>
                </a:lnTo>
                <a:lnTo>
                  <a:pt x="14" y="418"/>
                </a:lnTo>
                <a:lnTo>
                  <a:pt x="16" y="413"/>
                </a:lnTo>
                <a:lnTo>
                  <a:pt x="13" y="408"/>
                </a:lnTo>
                <a:lnTo>
                  <a:pt x="11" y="405"/>
                </a:lnTo>
                <a:lnTo>
                  <a:pt x="11" y="402"/>
                </a:lnTo>
                <a:lnTo>
                  <a:pt x="16" y="399"/>
                </a:lnTo>
                <a:lnTo>
                  <a:pt x="19" y="397"/>
                </a:lnTo>
                <a:lnTo>
                  <a:pt x="22" y="391"/>
                </a:lnTo>
                <a:lnTo>
                  <a:pt x="22" y="388"/>
                </a:lnTo>
                <a:lnTo>
                  <a:pt x="22" y="381"/>
                </a:lnTo>
                <a:lnTo>
                  <a:pt x="24" y="372"/>
                </a:lnTo>
                <a:lnTo>
                  <a:pt x="27" y="367"/>
                </a:lnTo>
                <a:lnTo>
                  <a:pt x="29" y="362"/>
                </a:lnTo>
                <a:lnTo>
                  <a:pt x="33" y="361"/>
                </a:lnTo>
                <a:lnTo>
                  <a:pt x="38" y="357"/>
                </a:lnTo>
                <a:lnTo>
                  <a:pt x="43" y="351"/>
                </a:lnTo>
                <a:lnTo>
                  <a:pt x="48" y="346"/>
                </a:lnTo>
                <a:lnTo>
                  <a:pt x="51" y="340"/>
                </a:lnTo>
                <a:lnTo>
                  <a:pt x="51" y="335"/>
                </a:lnTo>
                <a:lnTo>
                  <a:pt x="52" y="332"/>
                </a:lnTo>
                <a:lnTo>
                  <a:pt x="56" y="327"/>
                </a:lnTo>
                <a:lnTo>
                  <a:pt x="62" y="319"/>
                </a:lnTo>
                <a:lnTo>
                  <a:pt x="65" y="313"/>
                </a:lnTo>
                <a:lnTo>
                  <a:pt x="65" y="310"/>
                </a:lnTo>
                <a:lnTo>
                  <a:pt x="62" y="307"/>
                </a:lnTo>
                <a:lnTo>
                  <a:pt x="57" y="302"/>
                </a:lnTo>
                <a:lnTo>
                  <a:pt x="52" y="300"/>
                </a:lnTo>
                <a:lnTo>
                  <a:pt x="48" y="292"/>
                </a:lnTo>
                <a:lnTo>
                  <a:pt x="45" y="292"/>
                </a:lnTo>
                <a:lnTo>
                  <a:pt x="43" y="283"/>
                </a:lnTo>
                <a:lnTo>
                  <a:pt x="40" y="278"/>
                </a:lnTo>
                <a:lnTo>
                  <a:pt x="40" y="273"/>
                </a:lnTo>
                <a:lnTo>
                  <a:pt x="46" y="272"/>
                </a:lnTo>
                <a:lnTo>
                  <a:pt x="48" y="268"/>
                </a:lnTo>
                <a:lnTo>
                  <a:pt x="43" y="267"/>
                </a:lnTo>
                <a:lnTo>
                  <a:pt x="40" y="264"/>
                </a:lnTo>
                <a:lnTo>
                  <a:pt x="41" y="257"/>
                </a:lnTo>
                <a:lnTo>
                  <a:pt x="41" y="254"/>
                </a:lnTo>
                <a:lnTo>
                  <a:pt x="41" y="249"/>
                </a:lnTo>
                <a:lnTo>
                  <a:pt x="48" y="246"/>
                </a:lnTo>
                <a:lnTo>
                  <a:pt x="46" y="243"/>
                </a:lnTo>
                <a:lnTo>
                  <a:pt x="41" y="240"/>
                </a:lnTo>
                <a:lnTo>
                  <a:pt x="40" y="234"/>
                </a:lnTo>
                <a:lnTo>
                  <a:pt x="40" y="230"/>
                </a:lnTo>
                <a:lnTo>
                  <a:pt x="40" y="227"/>
                </a:lnTo>
                <a:lnTo>
                  <a:pt x="43" y="222"/>
                </a:lnTo>
                <a:lnTo>
                  <a:pt x="45" y="219"/>
                </a:lnTo>
                <a:lnTo>
                  <a:pt x="45" y="214"/>
                </a:lnTo>
                <a:lnTo>
                  <a:pt x="46" y="207"/>
                </a:lnTo>
                <a:lnTo>
                  <a:pt x="41" y="205"/>
                </a:lnTo>
                <a:lnTo>
                  <a:pt x="38" y="202"/>
                </a:lnTo>
                <a:lnTo>
                  <a:pt x="38" y="195"/>
                </a:lnTo>
                <a:lnTo>
                  <a:pt x="40" y="192"/>
                </a:lnTo>
                <a:lnTo>
                  <a:pt x="41" y="187"/>
                </a:lnTo>
                <a:lnTo>
                  <a:pt x="38" y="184"/>
                </a:lnTo>
                <a:lnTo>
                  <a:pt x="35" y="180"/>
                </a:lnTo>
                <a:lnTo>
                  <a:pt x="33" y="175"/>
                </a:lnTo>
                <a:lnTo>
                  <a:pt x="33" y="168"/>
                </a:lnTo>
                <a:lnTo>
                  <a:pt x="33" y="162"/>
                </a:lnTo>
                <a:lnTo>
                  <a:pt x="38" y="152"/>
                </a:lnTo>
                <a:lnTo>
                  <a:pt x="43" y="146"/>
                </a:lnTo>
                <a:lnTo>
                  <a:pt x="46" y="140"/>
                </a:lnTo>
                <a:lnTo>
                  <a:pt x="48" y="133"/>
                </a:lnTo>
                <a:lnTo>
                  <a:pt x="48" y="127"/>
                </a:lnTo>
                <a:lnTo>
                  <a:pt x="51" y="121"/>
                </a:lnTo>
                <a:lnTo>
                  <a:pt x="54" y="116"/>
                </a:lnTo>
                <a:lnTo>
                  <a:pt x="59" y="106"/>
                </a:lnTo>
                <a:lnTo>
                  <a:pt x="62" y="102"/>
                </a:lnTo>
                <a:lnTo>
                  <a:pt x="67" y="94"/>
                </a:lnTo>
                <a:lnTo>
                  <a:pt x="68" y="86"/>
                </a:lnTo>
                <a:lnTo>
                  <a:pt x="72" y="81"/>
                </a:lnTo>
                <a:lnTo>
                  <a:pt x="78" y="79"/>
                </a:lnTo>
                <a:lnTo>
                  <a:pt x="84" y="76"/>
                </a:lnTo>
                <a:lnTo>
                  <a:pt x="86" y="70"/>
                </a:lnTo>
                <a:lnTo>
                  <a:pt x="86" y="64"/>
                </a:lnTo>
                <a:lnTo>
                  <a:pt x="83" y="57"/>
                </a:lnTo>
                <a:lnTo>
                  <a:pt x="83" y="51"/>
                </a:lnTo>
                <a:lnTo>
                  <a:pt x="86" y="46"/>
                </a:lnTo>
                <a:lnTo>
                  <a:pt x="89" y="43"/>
                </a:lnTo>
                <a:lnTo>
                  <a:pt x="94" y="40"/>
                </a:lnTo>
                <a:lnTo>
                  <a:pt x="95" y="37"/>
                </a:lnTo>
                <a:lnTo>
                  <a:pt x="97" y="30"/>
                </a:lnTo>
                <a:lnTo>
                  <a:pt x="103" y="27"/>
                </a:lnTo>
                <a:lnTo>
                  <a:pt x="108" y="25"/>
                </a:lnTo>
                <a:lnTo>
                  <a:pt x="110" y="21"/>
                </a:lnTo>
                <a:lnTo>
                  <a:pt x="110" y="17"/>
                </a:lnTo>
                <a:lnTo>
                  <a:pt x="110" y="13"/>
                </a:lnTo>
                <a:lnTo>
                  <a:pt x="110" y="8"/>
                </a:lnTo>
                <a:lnTo>
                  <a:pt x="110" y="1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5" name="State: Minnesota">
            <a:extLst>
              <a:ext uri="{FF2B5EF4-FFF2-40B4-BE49-F238E27FC236}">
                <a16:creationId xmlns:a16="http://schemas.microsoft.com/office/drawing/2014/main" id="{4A74CF99-CEFC-48C4-8525-097FB765EE01}"/>
              </a:ext>
            </a:extLst>
          </p:cNvPr>
          <p:cNvSpPr>
            <a:spLocks/>
          </p:cNvSpPr>
          <p:nvPr/>
        </p:nvSpPr>
        <p:spPr bwMode="auto">
          <a:xfrm>
            <a:off x="7117952" y="2703022"/>
            <a:ext cx="949776" cy="1135658"/>
          </a:xfrm>
          <a:custGeom>
            <a:avLst/>
            <a:gdLst>
              <a:gd name="T0" fmla="*/ 2147483647 w 542"/>
              <a:gd name="T1" fmla="*/ 2147483647 h 648"/>
              <a:gd name="T2" fmla="*/ 2147483647 w 542"/>
              <a:gd name="T3" fmla="*/ 2147483647 h 648"/>
              <a:gd name="T4" fmla="*/ 2147483647 w 542"/>
              <a:gd name="T5" fmla="*/ 2147483647 h 648"/>
              <a:gd name="T6" fmla="*/ 2147483647 w 542"/>
              <a:gd name="T7" fmla="*/ 2147483647 h 648"/>
              <a:gd name="T8" fmla="*/ 2147483647 w 542"/>
              <a:gd name="T9" fmla="*/ 2147483647 h 648"/>
              <a:gd name="T10" fmla="*/ 2147483647 w 542"/>
              <a:gd name="T11" fmla="*/ 2147483647 h 648"/>
              <a:gd name="T12" fmla="*/ 2147483647 w 542"/>
              <a:gd name="T13" fmla="*/ 2147483647 h 648"/>
              <a:gd name="T14" fmla="*/ 2147483647 w 542"/>
              <a:gd name="T15" fmla="*/ 2147483647 h 648"/>
              <a:gd name="T16" fmla="*/ 2147483647 w 542"/>
              <a:gd name="T17" fmla="*/ 2147483647 h 648"/>
              <a:gd name="T18" fmla="*/ 2147483647 w 542"/>
              <a:gd name="T19" fmla="*/ 2147483647 h 648"/>
              <a:gd name="T20" fmla="*/ 2147483647 w 542"/>
              <a:gd name="T21" fmla="*/ 2147483647 h 648"/>
              <a:gd name="T22" fmla="*/ 2147483647 w 542"/>
              <a:gd name="T23" fmla="*/ 2147483647 h 648"/>
              <a:gd name="T24" fmla="*/ 2147483647 w 542"/>
              <a:gd name="T25" fmla="*/ 2147483647 h 648"/>
              <a:gd name="T26" fmla="*/ 2147483647 w 542"/>
              <a:gd name="T27" fmla="*/ 2147483647 h 648"/>
              <a:gd name="T28" fmla="*/ 2147483647 w 542"/>
              <a:gd name="T29" fmla="*/ 2147483647 h 648"/>
              <a:gd name="T30" fmla="*/ 2147483647 w 542"/>
              <a:gd name="T31" fmla="*/ 2147483647 h 648"/>
              <a:gd name="T32" fmla="*/ 2147483647 w 542"/>
              <a:gd name="T33" fmla="*/ 2147483647 h 648"/>
              <a:gd name="T34" fmla="*/ 2147483647 w 542"/>
              <a:gd name="T35" fmla="*/ 2147483647 h 648"/>
              <a:gd name="T36" fmla="*/ 2147483647 w 542"/>
              <a:gd name="T37" fmla="*/ 2147483647 h 648"/>
              <a:gd name="T38" fmla="*/ 2147483647 w 542"/>
              <a:gd name="T39" fmla="*/ 2147483647 h 648"/>
              <a:gd name="T40" fmla="*/ 2147483647 w 542"/>
              <a:gd name="T41" fmla="*/ 2147483647 h 648"/>
              <a:gd name="T42" fmla="*/ 2147483647 w 542"/>
              <a:gd name="T43" fmla="*/ 2147483647 h 648"/>
              <a:gd name="T44" fmla="*/ 2147483647 w 542"/>
              <a:gd name="T45" fmla="*/ 2147483647 h 648"/>
              <a:gd name="T46" fmla="*/ 2147483647 w 542"/>
              <a:gd name="T47" fmla="*/ 2147483647 h 648"/>
              <a:gd name="T48" fmla="*/ 2147483647 w 542"/>
              <a:gd name="T49" fmla="*/ 2147483647 h 648"/>
              <a:gd name="T50" fmla="*/ 2147483647 w 542"/>
              <a:gd name="T51" fmla="*/ 2147483647 h 648"/>
              <a:gd name="T52" fmla="*/ 2147483647 w 542"/>
              <a:gd name="T53" fmla="*/ 2147483647 h 648"/>
              <a:gd name="T54" fmla="*/ 2147483647 w 542"/>
              <a:gd name="T55" fmla="*/ 2147483647 h 648"/>
              <a:gd name="T56" fmla="*/ 2147483647 w 542"/>
              <a:gd name="T57" fmla="*/ 2147483647 h 648"/>
              <a:gd name="T58" fmla="*/ 2147483647 w 542"/>
              <a:gd name="T59" fmla="*/ 2147483647 h 648"/>
              <a:gd name="T60" fmla="*/ 2147483647 w 542"/>
              <a:gd name="T61" fmla="*/ 2147483647 h 648"/>
              <a:gd name="T62" fmla="*/ 2147483647 w 542"/>
              <a:gd name="T63" fmla="*/ 2147483647 h 648"/>
              <a:gd name="T64" fmla="*/ 2147483647 w 542"/>
              <a:gd name="T65" fmla="*/ 2147483647 h 648"/>
              <a:gd name="T66" fmla="*/ 2147483647 w 542"/>
              <a:gd name="T67" fmla="*/ 2147483647 h 648"/>
              <a:gd name="T68" fmla="*/ 2147483647 w 542"/>
              <a:gd name="T69" fmla="*/ 2147483647 h 648"/>
              <a:gd name="T70" fmla="*/ 2147483647 w 542"/>
              <a:gd name="T71" fmla="*/ 2147483647 h 648"/>
              <a:gd name="T72" fmla="*/ 2147483647 w 542"/>
              <a:gd name="T73" fmla="*/ 2147483647 h 648"/>
              <a:gd name="T74" fmla="*/ 2147483647 w 542"/>
              <a:gd name="T75" fmla="*/ 2147483647 h 648"/>
              <a:gd name="T76" fmla="*/ 2147483647 w 542"/>
              <a:gd name="T77" fmla="*/ 2147483647 h 648"/>
              <a:gd name="T78" fmla="*/ 2147483647 w 542"/>
              <a:gd name="T79" fmla="*/ 2147483647 h 648"/>
              <a:gd name="T80" fmla="*/ 2147483647 w 542"/>
              <a:gd name="T81" fmla="*/ 2147483647 h 648"/>
              <a:gd name="T82" fmla="*/ 2147483647 w 542"/>
              <a:gd name="T83" fmla="*/ 2147483647 h 648"/>
              <a:gd name="T84" fmla="*/ 2147483647 w 542"/>
              <a:gd name="T85" fmla="*/ 2147483647 h 648"/>
              <a:gd name="T86" fmla="*/ 2147483647 w 542"/>
              <a:gd name="T87" fmla="*/ 2147483647 h 648"/>
              <a:gd name="T88" fmla="*/ 2147483647 w 542"/>
              <a:gd name="T89" fmla="*/ 2147483647 h 648"/>
              <a:gd name="T90" fmla="*/ 2147483647 w 542"/>
              <a:gd name="T91" fmla="*/ 2147483647 h 648"/>
              <a:gd name="T92" fmla="*/ 2147483647 w 542"/>
              <a:gd name="T93" fmla="*/ 2147483647 h 648"/>
              <a:gd name="T94" fmla="*/ 2147483647 w 542"/>
              <a:gd name="T95" fmla="*/ 2147483647 h 648"/>
              <a:gd name="T96" fmla="*/ 2147483647 w 542"/>
              <a:gd name="T97" fmla="*/ 2147483647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2"/>
              <a:gd name="T148" fmla="*/ 0 h 648"/>
              <a:gd name="T149" fmla="*/ 542 w 542"/>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2" h="648">
                <a:moveTo>
                  <a:pt x="150" y="47"/>
                </a:moveTo>
                <a:lnTo>
                  <a:pt x="151" y="0"/>
                </a:lnTo>
                <a:lnTo>
                  <a:pt x="157" y="1"/>
                </a:lnTo>
                <a:lnTo>
                  <a:pt x="164" y="1"/>
                </a:lnTo>
                <a:lnTo>
                  <a:pt x="167" y="5"/>
                </a:lnTo>
                <a:lnTo>
                  <a:pt x="170" y="11"/>
                </a:lnTo>
                <a:lnTo>
                  <a:pt x="172" y="17"/>
                </a:lnTo>
                <a:lnTo>
                  <a:pt x="173" y="24"/>
                </a:lnTo>
                <a:lnTo>
                  <a:pt x="175" y="32"/>
                </a:lnTo>
                <a:lnTo>
                  <a:pt x="178" y="38"/>
                </a:lnTo>
                <a:lnTo>
                  <a:pt x="180" y="44"/>
                </a:lnTo>
                <a:lnTo>
                  <a:pt x="186" y="52"/>
                </a:lnTo>
                <a:lnTo>
                  <a:pt x="188" y="62"/>
                </a:lnTo>
                <a:lnTo>
                  <a:pt x="192" y="66"/>
                </a:lnTo>
                <a:lnTo>
                  <a:pt x="192" y="73"/>
                </a:lnTo>
                <a:lnTo>
                  <a:pt x="205" y="74"/>
                </a:lnTo>
                <a:lnTo>
                  <a:pt x="210" y="78"/>
                </a:lnTo>
                <a:lnTo>
                  <a:pt x="218" y="74"/>
                </a:lnTo>
                <a:lnTo>
                  <a:pt x="224" y="73"/>
                </a:lnTo>
                <a:lnTo>
                  <a:pt x="229" y="74"/>
                </a:lnTo>
                <a:lnTo>
                  <a:pt x="235" y="76"/>
                </a:lnTo>
                <a:lnTo>
                  <a:pt x="242" y="79"/>
                </a:lnTo>
                <a:lnTo>
                  <a:pt x="246" y="81"/>
                </a:lnTo>
                <a:lnTo>
                  <a:pt x="253" y="84"/>
                </a:lnTo>
                <a:lnTo>
                  <a:pt x="256" y="87"/>
                </a:lnTo>
                <a:lnTo>
                  <a:pt x="261" y="90"/>
                </a:lnTo>
                <a:lnTo>
                  <a:pt x="265" y="90"/>
                </a:lnTo>
                <a:lnTo>
                  <a:pt x="273" y="89"/>
                </a:lnTo>
                <a:lnTo>
                  <a:pt x="280" y="87"/>
                </a:lnTo>
                <a:lnTo>
                  <a:pt x="285" y="82"/>
                </a:lnTo>
                <a:lnTo>
                  <a:pt x="289" y="79"/>
                </a:lnTo>
                <a:lnTo>
                  <a:pt x="293" y="82"/>
                </a:lnTo>
                <a:lnTo>
                  <a:pt x="296" y="84"/>
                </a:lnTo>
                <a:lnTo>
                  <a:pt x="305" y="82"/>
                </a:lnTo>
                <a:lnTo>
                  <a:pt x="315" y="84"/>
                </a:lnTo>
                <a:lnTo>
                  <a:pt x="324" y="82"/>
                </a:lnTo>
                <a:lnTo>
                  <a:pt x="332" y="87"/>
                </a:lnTo>
                <a:lnTo>
                  <a:pt x="343" y="93"/>
                </a:lnTo>
                <a:lnTo>
                  <a:pt x="351" y="98"/>
                </a:lnTo>
                <a:lnTo>
                  <a:pt x="353" y="103"/>
                </a:lnTo>
                <a:lnTo>
                  <a:pt x="361" y="106"/>
                </a:lnTo>
                <a:lnTo>
                  <a:pt x="367" y="109"/>
                </a:lnTo>
                <a:lnTo>
                  <a:pt x="374" y="111"/>
                </a:lnTo>
                <a:lnTo>
                  <a:pt x="380" y="116"/>
                </a:lnTo>
                <a:lnTo>
                  <a:pt x="383" y="119"/>
                </a:lnTo>
                <a:lnTo>
                  <a:pt x="389" y="122"/>
                </a:lnTo>
                <a:lnTo>
                  <a:pt x="399" y="122"/>
                </a:lnTo>
                <a:lnTo>
                  <a:pt x="404" y="128"/>
                </a:lnTo>
                <a:lnTo>
                  <a:pt x="408" y="135"/>
                </a:lnTo>
                <a:lnTo>
                  <a:pt x="416" y="138"/>
                </a:lnTo>
                <a:lnTo>
                  <a:pt x="426" y="141"/>
                </a:lnTo>
                <a:lnTo>
                  <a:pt x="429" y="144"/>
                </a:lnTo>
                <a:lnTo>
                  <a:pt x="434" y="143"/>
                </a:lnTo>
                <a:lnTo>
                  <a:pt x="440" y="140"/>
                </a:lnTo>
                <a:lnTo>
                  <a:pt x="445" y="136"/>
                </a:lnTo>
                <a:lnTo>
                  <a:pt x="450" y="132"/>
                </a:lnTo>
                <a:lnTo>
                  <a:pt x="458" y="128"/>
                </a:lnTo>
                <a:lnTo>
                  <a:pt x="463" y="128"/>
                </a:lnTo>
                <a:lnTo>
                  <a:pt x="467" y="130"/>
                </a:lnTo>
                <a:lnTo>
                  <a:pt x="472" y="133"/>
                </a:lnTo>
                <a:lnTo>
                  <a:pt x="477" y="136"/>
                </a:lnTo>
                <a:lnTo>
                  <a:pt x="485" y="140"/>
                </a:lnTo>
                <a:lnTo>
                  <a:pt x="490" y="141"/>
                </a:lnTo>
                <a:lnTo>
                  <a:pt x="497" y="141"/>
                </a:lnTo>
                <a:lnTo>
                  <a:pt x="507" y="140"/>
                </a:lnTo>
                <a:lnTo>
                  <a:pt x="513" y="136"/>
                </a:lnTo>
                <a:lnTo>
                  <a:pt x="518" y="136"/>
                </a:lnTo>
                <a:lnTo>
                  <a:pt x="520" y="138"/>
                </a:lnTo>
                <a:lnTo>
                  <a:pt x="523" y="141"/>
                </a:lnTo>
                <a:lnTo>
                  <a:pt x="528" y="141"/>
                </a:lnTo>
                <a:lnTo>
                  <a:pt x="536" y="144"/>
                </a:lnTo>
                <a:lnTo>
                  <a:pt x="540" y="146"/>
                </a:lnTo>
                <a:lnTo>
                  <a:pt x="542" y="147"/>
                </a:lnTo>
                <a:lnTo>
                  <a:pt x="536" y="155"/>
                </a:lnTo>
                <a:lnTo>
                  <a:pt x="531" y="160"/>
                </a:lnTo>
                <a:lnTo>
                  <a:pt x="523" y="167"/>
                </a:lnTo>
                <a:lnTo>
                  <a:pt x="515" y="174"/>
                </a:lnTo>
                <a:lnTo>
                  <a:pt x="502" y="179"/>
                </a:lnTo>
                <a:lnTo>
                  <a:pt x="491" y="186"/>
                </a:lnTo>
                <a:lnTo>
                  <a:pt x="480" y="198"/>
                </a:lnTo>
                <a:lnTo>
                  <a:pt x="467" y="209"/>
                </a:lnTo>
                <a:lnTo>
                  <a:pt x="455" y="222"/>
                </a:lnTo>
                <a:lnTo>
                  <a:pt x="442" y="233"/>
                </a:lnTo>
                <a:lnTo>
                  <a:pt x="429" y="244"/>
                </a:lnTo>
                <a:lnTo>
                  <a:pt x="410" y="262"/>
                </a:lnTo>
                <a:lnTo>
                  <a:pt x="399" y="275"/>
                </a:lnTo>
                <a:lnTo>
                  <a:pt x="388" y="284"/>
                </a:lnTo>
                <a:lnTo>
                  <a:pt x="377" y="294"/>
                </a:lnTo>
                <a:lnTo>
                  <a:pt x="370" y="297"/>
                </a:lnTo>
                <a:lnTo>
                  <a:pt x="364" y="300"/>
                </a:lnTo>
                <a:lnTo>
                  <a:pt x="366" y="362"/>
                </a:lnTo>
                <a:lnTo>
                  <a:pt x="358" y="368"/>
                </a:lnTo>
                <a:lnTo>
                  <a:pt x="351" y="373"/>
                </a:lnTo>
                <a:lnTo>
                  <a:pt x="342" y="379"/>
                </a:lnTo>
                <a:lnTo>
                  <a:pt x="334" y="384"/>
                </a:lnTo>
                <a:lnTo>
                  <a:pt x="329" y="394"/>
                </a:lnTo>
                <a:lnTo>
                  <a:pt x="324" y="399"/>
                </a:lnTo>
                <a:lnTo>
                  <a:pt x="323" y="405"/>
                </a:lnTo>
                <a:lnTo>
                  <a:pt x="320" y="413"/>
                </a:lnTo>
                <a:lnTo>
                  <a:pt x="320" y="421"/>
                </a:lnTo>
                <a:lnTo>
                  <a:pt x="324" y="424"/>
                </a:lnTo>
                <a:lnTo>
                  <a:pt x="331" y="427"/>
                </a:lnTo>
                <a:lnTo>
                  <a:pt x="335" y="437"/>
                </a:lnTo>
                <a:lnTo>
                  <a:pt x="335" y="445"/>
                </a:lnTo>
                <a:lnTo>
                  <a:pt x="332" y="454"/>
                </a:lnTo>
                <a:lnTo>
                  <a:pt x="332" y="464"/>
                </a:lnTo>
                <a:lnTo>
                  <a:pt x="335" y="470"/>
                </a:lnTo>
                <a:lnTo>
                  <a:pt x="334" y="475"/>
                </a:lnTo>
                <a:lnTo>
                  <a:pt x="329" y="480"/>
                </a:lnTo>
                <a:lnTo>
                  <a:pt x="329" y="486"/>
                </a:lnTo>
                <a:lnTo>
                  <a:pt x="334" y="489"/>
                </a:lnTo>
                <a:lnTo>
                  <a:pt x="335" y="494"/>
                </a:lnTo>
                <a:lnTo>
                  <a:pt x="332" y="502"/>
                </a:lnTo>
                <a:lnTo>
                  <a:pt x="331" y="507"/>
                </a:lnTo>
                <a:lnTo>
                  <a:pt x="331" y="513"/>
                </a:lnTo>
                <a:lnTo>
                  <a:pt x="334" y="518"/>
                </a:lnTo>
                <a:lnTo>
                  <a:pt x="340" y="524"/>
                </a:lnTo>
                <a:lnTo>
                  <a:pt x="347" y="526"/>
                </a:lnTo>
                <a:lnTo>
                  <a:pt x="351" y="529"/>
                </a:lnTo>
                <a:lnTo>
                  <a:pt x="356" y="530"/>
                </a:lnTo>
                <a:lnTo>
                  <a:pt x="358" y="535"/>
                </a:lnTo>
                <a:lnTo>
                  <a:pt x="362" y="538"/>
                </a:lnTo>
                <a:lnTo>
                  <a:pt x="369" y="538"/>
                </a:lnTo>
                <a:lnTo>
                  <a:pt x="377" y="540"/>
                </a:lnTo>
                <a:lnTo>
                  <a:pt x="385" y="545"/>
                </a:lnTo>
                <a:lnTo>
                  <a:pt x="393" y="549"/>
                </a:lnTo>
                <a:lnTo>
                  <a:pt x="399" y="556"/>
                </a:lnTo>
                <a:lnTo>
                  <a:pt x="402" y="561"/>
                </a:lnTo>
                <a:lnTo>
                  <a:pt x="407" y="570"/>
                </a:lnTo>
                <a:lnTo>
                  <a:pt x="413" y="578"/>
                </a:lnTo>
                <a:lnTo>
                  <a:pt x="418" y="583"/>
                </a:lnTo>
                <a:lnTo>
                  <a:pt x="421" y="583"/>
                </a:lnTo>
                <a:lnTo>
                  <a:pt x="432" y="589"/>
                </a:lnTo>
                <a:lnTo>
                  <a:pt x="436" y="592"/>
                </a:lnTo>
                <a:lnTo>
                  <a:pt x="442" y="599"/>
                </a:lnTo>
                <a:lnTo>
                  <a:pt x="448" y="605"/>
                </a:lnTo>
                <a:lnTo>
                  <a:pt x="451" y="610"/>
                </a:lnTo>
                <a:lnTo>
                  <a:pt x="456" y="616"/>
                </a:lnTo>
                <a:lnTo>
                  <a:pt x="459" y="623"/>
                </a:lnTo>
                <a:lnTo>
                  <a:pt x="461" y="632"/>
                </a:lnTo>
                <a:lnTo>
                  <a:pt x="461" y="640"/>
                </a:lnTo>
                <a:lnTo>
                  <a:pt x="461" y="646"/>
                </a:lnTo>
                <a:lnTo>
                  <a:pt x="46" y="648"/>
                </a:lnTo>
                <a:lnTo>
                  <a:pt x="49" y="454"/>
                </a:lnTo>
                <a:lnTo>
                  <a:pt x="46" y="449"/>
                </a:lnTo>
                <a:lnTo>
                  <a:pt x="41" y="445"/>
                </a:lnTo>
                <a:lnTo>
                  <a:pt x="35" y="440"/>
                </a:lnTo>
                <a:lnTo>
                  <a:pt x="29" y="437"/>
                </a:lnTo>
                <a:lnTo>
                  <a:pt x="24" y="432"/>
                </a:lnTo>
                <a:lnTo>
                  <a:pt x="19" y="426"/>
                </a:lnTo>
                <a:lnTo>
                  <a:pt x="18" y="421"/>
                </a:lnTo>
                <a:lnTo>
                  <a:pt x="16" y="416"/>
                </a:lnTo>
                <a:lnTo>
                  <a:pt x="19" y="413"/>
                </a:lnTo>
                <a:lnTo>
                  <a:pt x="22" y="410"/>
                </a:lnTo>
                <a:lnTo>
                  <a:pt x="27" y="405"/>
                </a:lnTo>
                <a:lnTo>
                  <a:pt x="32" y="402"/>
                </a:lnTo>
                <a:lnTo>
                  <a:pt x="38" y="399"/>
                </a:lnTo>
                <a:lnTo>
                  <a:pt x="43" y="391"/>
                </a:lnTo>
                <a:lnTo>
                  <a:pt x="43" y="384"/>
                </a:lnTo>
                <a:lnTo>
                  <a:pt x="41" y="340"/>
                </a:lnTo>
                <a:lnTo>
                  <a:pt x="38" y="332"/>
                </a:lnTo>
                <a:lnTo>
                  <a:pt x="32" y="325"/>
                </a:lnTo>
                <a:lnTo>
                  <a:pt x="29" y="319"/>
                </a:lnTo>
                <a:lnTo>
                  <a:pt x="26" y="313"/>
                </a:lnTo>
                <a:lnTo>
                  <a:pt x="22" y="306"/>
                </a:lnTo>
                <a:lnTo>
                  <a:pt x="22" y="297"/>
                </a:lnTo>
                <a:lnTo>
                  <a:pt x="24" y="292"/>
                </a:lnTo>
                <a:lnTo>
                  <a:pt x="29" y="286"/>
                </a:lnTo>
                <a:lnTo>
                  <a:pt x="34" y="279"/>
                </a:lnTo>
                <a:lnTo>
                  <a:pt x="30" y="270"/>
                </a:lnTo>
                <a:lnTo>
                  <a:pt x="26" y="256"/>
                </a:lnTo>
                <a:lnTo>
                  <a:pt x="24" y="244"/>
                </a:lnTo>
                <a:lnTo>
                  <a:pt x="21" y="232"/>
                </a:lnTo>
                <a:lnTo>
                  <a:pt x="19" y="211"/>
                </a:lnTo>
                <a:lnTo>
                  <a:pt x="16" y="194"/>
                </a:lnTo>
                <a:lnTo>
                  <a:pt x="13" y="186"/>
                </a:lnTo>
                <a:lnTo>
                  <a:pt x="10" y="178"/>
                </a:lnTo>
                <a:lnTo>
                  <a:pt x="10" y="173"/>
                </a:lnTo>
                <a:lnTo>
                  <a:pt x="11" y="167"/>
                </a:lnTo>
                <a:lnTo>
                  <a:pt x="13" y="159"/>
                </a:lnTo>
                <a:lnTo>
                  <a:pt x="13" y="149"/>
                </a:lnTo>
                <a:lnTo>
                  <a:pt x="8" y="138"/>
                </a:lnTo>
                <a:lnTo>
                  <a:pt x="8" y="130"/>
                </a:lnTo>
                <a:lnTo>
                  <a:pt x="10" y="124"/>
                </a:lnTo>
                <a:lnTo>
                  <a:pt x="10" y="116"/>
                </a:lnTo>
                <a:lnTo>
                  <a:pt x="10" y="113"/>
                </a:lnTo>
                <a:lnTo>
                  <a:pt x="7" y="109"/>
                </a:lnTo>
                <a:lnTo>
                  <a:pt x="3" y="105"/>
                </a:lnTo>
                <a:lnTo>
                  <a:pt x="3" y="100"/>
                </a:lnTo>
                <a:lnTo>
                  <a:pt x="2" y="93"/>
                </a:lnTo>
                <a:lnTo>
                  <a:pt x="3" y="87"/>
                </a:lnTo>
                <a:lnTo>
                  <a:pt x="8" y="82"/>
                </a:lnTo>
                <a:lnTo>
                  <a:pt x="11" y="78"/>
                </a:lnTo>
                <a:lnTo>
                  <a:pt x="10" y="70"/>
                </a:lnTo>
                <a:lnTo>
                  <a:pt x="8" y="63"/>
                </a:lnTo>
                <a:lnTo>
                  <a:pt x="7" y="60"/>
                </a:lnTo>
                <a:lnTo>
                  <a:pt x="3" y="54"/>
                </a:lnTo>
                <a:lnTo>
                  <a:pt x="0" y="47"/>
                </a:lnTo>
                <a:lnTo>
                  <a:pt x="150" y="47"/>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6" name="State: Massachusetts">
            <a:extLst>
              <a:ext uri="{FF2B5EF4-FFF2-40B4-BE49-F238E27FC236}">
                <a16:creationId xmlns:a16="http://schemas.microsoft.com/office/drawing/2014/main" id="{21E78A38-654D-44DF-8C8F-A376C49F7591}"/>
              </a:ext>
            </a:extLst>
          </p:cNvPr>
          <p:cNvSpPr>
            <a:spLocks/>
          </p:cNvSpPr>
          <p:nvPr/>
        </p:nvSpPr>
        <p:spPr bwMode="auto">
          <a:xfrm>
            <a:off x="10421143" y="3481159"/>
            <a:ext cx="520449" cy="264638"/>
          </a:xfrm>
          <a:custGeom>
            <a:avLst/>
            <a:gdLst>
              <a:gd name="T0" fmla="*/ 2147483647 w 297"/>
              <a:gd name="T1" fmla="*/ 2147483647 h 151"/>
              <a:gd name="T2" fmla="*/ 2147483647 w 297"/>
              <a:gd name="T3" fmla="*/ 2147483647 h 151"/>
              <a:gd name="T4" fmla="*/ 2147483647 w 297"/>
              <a:gd name="T5" fmla="*/ 2147483647 h 151"/>
              <a:gd name="T6" fmla="*/ 2147483647 w 297"/>
              <a:gd name="T7" fmla="*/ 2147483647 h 151"/>
              <a:gd name="T8" fmla="*/ 2147483647 w 297"/>
              <a:gd name="T9" fmla="*/ 2147483647 h 151"/>
              <a:gd name="T10" fmla="*/ 2147483647 w 297"/>
              <a:gd name="T11" fmla="*/ 2147483647 h 151"/>
              <a:gd name="T12" fmla="*/ 2147483647 w 297"/>
              <a:gd name="T13" fmla="*/ 2147483647 h 151"/>
              <a:gd name="T14" fmla="*/ 2147483647 w 297"/>
              <a:gd name="T15" fmla="*/ 2147483647 h 151"/>
              <a:gd name="T16" fmla="*/ 2147483647 w 297"/>
              <a:gd name="T17" fmla="*/ 2147483647 h 151"/>
              <a:gd name="T18" fmla="*/ 2147483647 w 297"/>
              <a:gd name="T19" fmla="*/ 2147483647 h 151"/>
              <a:gd name="T20" fmla="*/ 2147483647 w 297"/>
              <a:gd name="T21" fmla="*/ 2147483647 h 151"/>
              <a:gd name="T22" fmla="*/ 2147483647 w 297"/>
              <a:gd name="T23" fmla="*/ 2147483647 h 151"/>
              <a:gd name="T24" fmla="*/ 2147483647 w 297"/>
              <a:gd name="T25" fmla="*/ 2147483647 h 151"/>
              <a:gd name="T26" fmla="*/ 2147483647 w 297"/>
              <a:gd name="T27" fmla="*/ 2147483647 h 151"/>
              <a:gd name="T28" fmla="*/ 2147483647 w 297"/>
              <a:gd name="T29" fmla="*/ 2147483647 h 151"/>
              <a:gd name="T30" fmla="*/ 2147483647 w 297"/>
              <a:gd name="T31" fmla="*/ 2147483647 h 151"/>
              <a:gd name="T32" fmla="*/ 2147483647 w 297"/>
              <a:gd name="T33" fmla="*/ 2147483647 h 151"/>
              <a:gd name="T34" fmla="*/ 2147483647 w 297"/>
              <a:gd name="T35" fmla="*/ 2147483647 h 151"/>
              <a:gd name="T36" fmla="*/ 2147483647 w 297"/>
              <a:gd name="T37" fmla="*/ 2147483647 h 151"/>
              <a:gd name="T38" fmla="*/ 2147483647 w 297"/>
              <a:gd name="T39" fmla="*/ 2147483647 h 151"/>
              <a:gd name="T40" fmla="*/ 2147483647 w 297"/>
              <a:gd name="T41" fmla="*/ 2147483647 h 151"/>
              <a:gd name="T42" fmla="*/ 2147483647 w 297"/>
              <a:gd name="T43" fmla="*/ 2147483647 h 151"/>
              <a:gd name="T44" fmla="*/ 2147483647 w 297"/>
              <a:gd name="T45" fmla="*/ 2147483647 h 151"/>
              <a:gd name="T46" fmla="*/ 2147483647 w 297"/>
              <a:gd name="T47" fmla="*/ 2147483647 h 151"/>
              <a:gd name="T48" fmla="*/ 2147483647 w 297"/>
              <a:gd name="T49" fmla="*/ 2147483647 h 151"/>
              <a:gd name="T50" fmla="*/ 2147483647 w 297"/>
              <a:gd name="T51" fmla="*/ 2147483647 h 151"/>
              <a:gd name="T52" fmla="*/ 2147483647 w 297"/>
              <a:gd name="T53" fmla="*/ 2147483647 h 151"/>
              <a:gd name="T54" fmla="*/ 2147483647 w 297"/>
              <a:gd name="T55" fmla="*/ 2147483647 h 151"/>
              <a:gd name="T56" fmla="*/ 2147483647 w 297"/>
              <a:gd name="T57" fmla="*/ 2147483647 h 151"/>
              <a:gd name="T58" fmla="*/ 2147483647 w 297"/>
              <a:gd name="T59" fmla="*/ 2147483647 h 151"/>
              <a:gd name="T60" fmla="*/ 2147483647 w 297"/>
              <a:gd name="T61" fmla="*/ 2147483647 h 151"/>
              <a:gd name="T62" fmla="*/ 2147483647 w 297"/>
              <a:gd name="T63" fmla="*/ 2147483647 h 151"/>
              <a:gd name="T64" fmla="*/ 2147483647 w 297"/>
              <a:gd name="T65" fmla="*/ 2147483647 h 151"/>
              <a:gd name="T66" fmla="*/ 2147483647 w 297"/>
              <a:gd name="T67" fmla="*/ 2147483647 h 151"/>
              <a:gd name="T68" fmla="*/ 2147483647 w 297"/>
              <a:gd name="T69" fmla="*/ 2147483647 h 151"/>
              <a:gd name="T70" fmla="*/ 2147483647 w 297"/>
              <a:gd name="T71" fmla="*/ 2147483647 h 151"/>
              <a:gd name="T72" fmla="*/ 2147483647 w 297"/>
              <a:gd name="T73" fmla="*/ 2147483647 h 151"/>
              <a:gd name="T74" fmla="*/ 2147483647 w 297"/>
              <a:gd name="T75" fmla="*/ 2147483647 h 151"/>
              <a:gd name="T76" fmla="*/ 2147483647 w 297"/>
              <a:gd name="T77" fmla="*/ 2147483647 h 151"/>
              <a:gd name="T78" fmla="*/ 2147483647 w 297"/>
              <a:gd name="T79" fmla="*/ 2147483647 h 151"/>
              <a:gd name="T80" fmla="*/ 2147483647 w 297"/>
              <a:gd name="T81" fmla="*/ 2147483647 h 151"/>
              <a:gd name="T82" fmla="*/ 2147483647 w 297"/>
              <a:gd name="T83" fmla="*/ 2147483647 h 151"/>
              <a:gd name="T84" fmla="*/ 2147483647 w 297"/>
              <a:gd name="T85" fmla="*/ 2147483647 h 151"/>
              <a:gd name="T86" fmla="*/ 2147483647 w 297"/>
              <a:gd name="T87" fmla="*/ 2147483647 h 151"/>
              <a:gd name="T88" fmla="*/ 0 w 297"/>
              <a:gd name="T89" fmla="*/ 2147483647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151"/>
              <a:gd name="T137" fmla="*/ 297 w 29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151">
                <a:moveTo>
                  <a:pt x="0" y="69"/>
                </a:moveTo>
                <a:lnTo>
                  <a:pt x="25" y="61"/>
                </a:lnTo>
                <a:lnTo>
                  <a:pt x="47" y="54"/>
                </a:lnTo>
                <a:lnTo>
                  <a:pt x="71" y="50"/>
                </a:lnTo>
                <a:lnTo>
                  <a:pt x="89" y="45"/>
                </a:lnTo>
                <a:lnTo>
                  <a:pt x="103" y="38"/>
                </a:lnTo>
                <a:lnTo>
                  <a:pt x="121" y="35"/>
                </a:lnTo>
                <a:lnTo>
                  <a:pt x="135" y="31"/>
                </a:lnTo>
                <a:lnTo>
                  <a:pt x="144" y="31"/>
                </a:lnTo>
                <a:lnTo>
                  <a:pt x="151" y="27"/>
                </a:lnTo>
                <a:lnTo>
                  <a:pt x="159" y="23"/>
                </a:lnTo>
                <a:lnTo>
                  <a:pt x="173" y="7"/>
                </a:lnTo>
                <a:lnTo>
                  <a:pt x="179" y="0"/>
                </a:lnTo>
                <a:lnTo>
                  <a:pt x="186" y="5"/>
                </a:lnTo>
                <a:lnTo>
                  <a:pt x="192" y="10"/>
                </a:lnTo>
                <a:lnTo>
                  <a:pt x="200" y="16"/>
                </a:lnTo>
                <a:lnTo>
                  <a:pt x="205" y="21"/>
                </a:lnTo>
                <a:lnTo>
                  <a:pt x="211" y="24"/>
                </a:lnTo>
                <a:lnTo>
                  <a:pt x="210" y="27"/>
                </a:lnTo>
                <a:lnTo>
                  <a:pt x="206" y="32"/>
                </a:lnTo>
                <a:lnTo>
                  <a:pt x="203" y="35"/>
                </a:lnTo>
                <a:lnTo>
                  <a:pt x="202" y="40"/>
                </a:lnTo>
                <a:lnTo>
                  <a:pt x="200" y="46"/>
                </a:lnTo>
                <a:lnTo>
                  <a:pt x="198" y="50"/>
                </a:lnTo>
                <a:lnTo>
                  <a:pt x="195" y="50"/>
                </a:lnTo>
                <a:lnTo>
                  <a:pt x="194" y="64"/>
                </a:lnTo>
                <a:lnTo>
                  <a:pt x="197" y="65"/>
                </a:lnTo>
                <a:lnTo>
                  <a:pt x="203" y="65"/>
                </a:lnTo>
                <a:lnTo>
                  <a:pt x="210" y="67"/>
                </a:lnTo>
                <a:lnTo>
                  <a:pt x="214" y="67"/>
                </a:lnTo>
                <a:lnTo>
                  <a:pt x="219" y="72"/>
                </a:lnTo>
                <a:lnTo>
                  <a:pt x="224" y="78"/>
                </a:lnTo>
                <a:lnTo>
                  <a:pt x="224" y="86"/>
                </a:lnTo>
                <a:lnTo>
                  <a:pt x="230" y="89"/>
                </a:lnTo>
                <a:lnTo>
                  <a:pt x="235" y="91"/>
                </a:lnTo>
                <a:lnTo>
                  <a:pt x="240" y="99"/>
                </a:lnTo>
                <a:lnTo>
                  <a:pt x="241" y="104"/>
                </a:lnTo>
                <a:lnTo>
                  <a:pt x="246" y="107"/>
                </a:lnTo>
                <a:lnTo>
                  <a:pt x="251" y="107"/>
                </a:lnTo>
                <a:lnTo>
                  <a:pt x="260" y="107"/>
                </a:lnTo>
                <a:lnTo>
                  <a:pt x="268" y="108"/>
                </a:lnTo>
                <a:lnTo>
                  <a:pt x="273" y="107"/>
                </a:lnTo>
                <a:lnTo>
                  <a:pt x="279" y="104"/>
                </a:lnTo>
                <a:lnTo>
                  <a:pt x="286" y="97"/>
                </a:lnTo>
                <a:lnTo>
                  <a:pt x="287" y="89"/>
                </a:lnTo>
                <a:lnTo>
                  <a:pt x="287" y="85"/>
                </a:lnTo>
                <a:lnTo>
                  <a:pt x="289" y="83"/>
                </a:lnTo>
                <a:lnTo>
                  <a:pt x="292" y="86"/>
                </a:lnTo>
                <a:lnTo>
                  <a:pt x="295" y="91"/>
                </a:lnTo>
                <a:lnTo>
                  <a:pt x="297" y="97"/>
                </a:lnTo>
                <a:lnTo>
                  <a:pt x="297" y="104"/>
                </a:lnTo>
                <a:lnTo>
                  <a:pt x="292" y="112"/>
                </a:lnTo>
                <a:lnTo>
                  <a:pt x="287" y="116"/>
                </a:lnTo>
                <a:lnTo>
                  <a:pt x="281" y="121"/>
                </a:lnTo>
                <a:lnTo>
                  <a:pt x="275" y="123"/>
                </a:lnTo>
                <a:lnTo>
                  <a:pt x="268" y="126"/>
                </a:lnTo>
                <a:lnTo>
                  <a:pt x="260" y="129"/>
                </a:lnTo>
                <a:lnTo>
                  <a:pt x="256" y="132"/>
                </a:lnTo>
                <a:lnTo>
                  <a:pt x="249" y="132"/>
                </a:lnTo>
                <a:lnTo>
                  <a:pt x="244" y="129"/>
                </a:lnTo>
                <a:lnTo>
                  <a:pt x="240" y="129"/>
                </a:lnTo>
                <a:lnTo>
                  <a:pt x="238" y="127"/>
                </a:lnTo>
                <a:lnTo>
                  <a:pt x="233" y="131"/>
                </a:lnTo>
                <a:lnTo>
                  <a:pt x="230" y="135"/>
                </a:lnTo>
                <a:lnTo>
                  <a:pt x="227" y="140"/>
                </a:lnTo>
                <a:lnTo>
                  <a:pt x="221" y="145"/>
                </a:lnTo>
                <a:lnTo>
                  <a:pt x="219" y="147"/>
                </a:lnTo>
                <a:lnTo>
                  <a:pt x="214" y="150"/>
                </a:lnTo>
                <a:lnTo>
                  <a:pt x="213" y="151"/>
                </a:lnTo>
                <a:lnTo>
                  <a:pt x="206" y="151"/>
                </a:lnTo>
                <a:lnTo>
                  <a:pt x="203" y="148"/>
                </a:lnTo>
                <a:lnTo>
                  <a:pt x="203" y="145"/>
                </a:lnTo>
                <a:lnTo>
                  <a:pt x="202" y="142"/>
                </a:lnTo>
                <a:lnTo>
                  <a:pt x="198" y="139"/>
                </a:lnTo>
                <a:lnTo>
                  <a:pt x="194" y="139"/>
                </a:lnTo>
                <a:lnTo>
                  <a:pt x="190" y="137"/>
                </a:lnTo>
                <a:lnTo>
                  <a:pt x="189" y="132"/>
                </a:lnTo>
                <a:lnTo>
                  <a:pt x="183" y="131"/>
                </a:lnTo>
                <a:lnTo>
                  <a:pt x="178" y="129"/>
                </a:lnTo>
                <a:lnTo>
                  <a:pt x="173" y="123"/>
                </a:lnTo>
                <a:lnTo>
                  <a:pt x="171" y="119"/>
                </a:lnTo>
                <a:lnTo>
                  <a:pt x="170" y="113"/>
                </a:lnTo>
                <a:lnTo>
                  <a:pt x="167" y="107"/>
                </a:lnTo>
                <a:lnTo>
                  <a:pt x="165" y="104"/>
                </a:lnTo>
                <a:lnTo>
                  <a:pt x="162" y="104"/>
                </a:lnTo>
                <a:lnTo>
                  <a:pt x="133" y="113"/>
                </a:lnTo>
                <a:lnTo>
                  <a:pt x="97" y="126"/>
                </a:lnTo>
                <a:lnTo>
                  <a:pt x="57" y="135"/>
                </a:lnTo>
                <a:lnTo>
                  <a:pt x="0" y="151"/>
                </a:lnTo>
                <a:lnTo>
                  <a:pt x="0" y="69"/>
                </a:lnTo>
                <a:close/>
              </a:path>
            </a:pathLst>
          </a:custGeom>
          <a:solidFill>
            <a:srgbClr val="F0AB00"/>
          </a:solidFill>
          <a:ln w="0">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7" name="State: Maryland">
            <a:extLst>
              <a:ext uri="{FF2B5EF4-FFF2-40B4-BE49-F238E27FC236}">
                <a16:creationId xmlns:a16="http://schemas.microsoft.com/office/drawing/2014/main" id="{CC0F2CE0-1B8A-4381-A7E3-6A24CF6E968D}"/>
              </a:ext>
            </a:extLst>
          </p:cNvPr>
          <p:cNvSpPr>
            <a:spLocks/>
          </p:cNvSpPr>
          <p:nvPr/>
        </p:nvSpPr>
        <p:spPr bwMode="auto">
          <a:xfrm>
            <a:off x="9669382" y="4266306"/>
            <a:ext cx="699190" cy="331233"/>
          </a:xfrm>
          <a:custGeom>
            <a:avLst/>
            <a:gdLst>
              <a:gd name="T0" fmla="*/ 2147483647 w 399"/>
              <a:gd name="T1" fmla="*/ 2147483647 h 189"/>
              <a:gd name="T2" fmla="*/ 2147483647 w 399"/>
              <a:gd name="T3" fmla="*/ 2147483647 h 189"/>
              <a:gd name="T4" fmla="*/ 2147483647 w 399"/>
              <a:gd name="T5" fmla="*/ 2147483647 h 189"/>
              <a:gd name="T6" fmla="*/ 2147483647 w 399"/>
              <a:gd name="T7" fmla="*/ 2147483647 h 189"/>
              <a:gd name="T8" fmla="*/ 2147483647 w 399"/>
              <a:gd name="T9" fmla="*/ 2147483647 h 189"/>
              <a:gd name="T10" fmla="*/ 2147483647 w 399"/>
              <a:gd name="T11" fmla="*/ 2147483647 h 189"/>
              <a:gd name="T12" fmla="*/ 2147483647 w 399"/>
              <a:gd name="T13" fmla="*/ 2147483647 h 189"/>
              <a:gd name="T14" fmla="*/ 2147483647 w 399"/>
              <a:gd name="T15" fmla="*/ 2147483647 h 189"/>
              <a:gd name="T16" fmla="*/ 2147483647 w 399"/>
              <a:gd name="T17" fmla="*/ 2147483647 h 189"/>
              <a:gd name="T18" fmla="*/ 2147483647 w 399"/>
              <a:gd name="T19" fmla="*/ 2147483647 h 189"/>
              <a:gd name="T20" fmla="*/ 2147483647 w 399"/>
              <a:gd name="T21" fmla="*/ 2147483647 h 189"/>
              <a:gd name="T22" fmla="*/ 2147483647 w 399"/>
              <a:gd name="T23" fmla="*/ 2147483647 h 189"/>
              <a:gd name="T24" fmla="*/ 2147483647 w 399"/>
              <a:gd name="T25" fmla="*/ 2147483647 h 189"/>
              <a:gd name="T26" fmla="*/ 2147483647 w 399"/>
              <a:gd name="T27" fmla="*/ 2147483647 h 189"/>
              <a:gd name="T28" fmla="*/ 2147483647 w 399"/>
              <a:gd name="T29" fmla="*/ 2147483647 h 189"/>
              <a:gd name="T30" fmla="*/ 2147483647 w 399"/>
              <a:gd name="T31" fmla="*/ 2147483647 h 189"/>
              <a:gd name="T32" fmla="*/ 2147483647 w 399"/>
              <a:gd name="T33" fmla="*/ 2147483647 h 189"/>
              <a:gd name="T34" fmla="*/ 2147483647 w 399"/>
              <a:gd name="T35" fmla="*/ 2147483647 h 189"/>
              <a:gd name="T36" fmla="*/ 2147483647 w 399"/>
              <a:gd name="T37" fmla="*/ 2147483647 h 189"/>
              <a:gd name="T38" fmla="*/ 2147483647 w 399"/>
              <a:gd name="T39" fmla="*/ 2147483647 h 189"/>
              <a:gd name="T40" fmla="*/ 2147483647 w 399"/>
              <a:gd name="T41" fmla="*/ 2147483647 h 189"/>
              <a:gd name="T42" fmla="*/ 2147483647 w 399"/>
              <a:gd name="T43" fmla="*/ 2147483647 h 189"/>
              <a:gd name="T44" fmla="*/ 2147483647 w 399"/>
              <a:gd name="T45" fmla="*/ 2147483647 h 189"/>
              <a:gd name="T46" fmla="*/ 2147483647 w 399"/>
              <a:gd name="T47" fmla="*/ 2147483647 h 189"/>
              <a:gd name="T48" fmla="*/ 2147483647 w 399"/>
              <a:gd name="T49" fmla="*/ 2147483647 h 189"/>
              <a:gd name="T50" fmla="*/ 2147483647 w 399"/>
              <a:gd name="T51" fmla="*/ 2147483647 h 189"/>
              <a:gd name="T52" fmla="*/ 2147483647 w 399"/>
              <a:gd name="T53" fmla="*/ 2147483647 h 189"/>
              <a:gd name="T54" fmla="*/ 2147483647 w 399"/>
              <a:gd name="T55" fmla="*/ 2147483647 h 189"/>
              <a:gd name="T56" fmla="*/ 2147483647 w 399"/>
              <a:gd name="T57" fmla="*/ 2147483647 h 189"/>
              <a:gd name="T58" fmla="*/ 2147483647 w 399"/>
              <a:gd name="T59" fmla="*/ 2147483647 h 189"/>
              <a:gd name="T60" fmla="*/ 2147483647 w 399"/>
              <a:gd name="T61" fmla="*/ 2147483647 h 189"/>
              <a:gd name="T62" fmla="*/ 2147483647 w 399"/>
              <a:gd name="T63" fmla="*/ 2147483647 h 189"/>
              <a:gd name="T64" fmla="*/ 2147483647 w 399"/>
              <a:gd name="T65" fmla="*/ 2147483647 h 189"/>
              <a:gd name="T66" fmla="*/ 2147483647 w 399"/>
              <a:gd name="T67" fmla="*/ 2147483647 h 189"/>
              <a:gd name="T68" fmla="*/ 2147483647 w 399"/>
              <a:gd name="T69" fmla="*/ 2147483647 h 189"/>
              <a:gd name="T70" fmla="*/ 2147483647 w 399"/>
              <a:gd name="T71" fmla="*/ 2147483647 h 189"/>
              <a:gd name="T72" fmla="*/ 2147483647 w 399"/>
              <a:gd name="T73" fmla="*/ 2147483647 h 189"/>
              <a:gd name="T74" fmla="*/ 2147483647 w 399"/>
              <a:gd name="T75" fmla="*/ 2147483647 h 189"/>
              <a:gd name="T76" fmla="*/ 2147483647 w 399"/>
              <a:gd name="T77" fmla="*/ 2147483647 h 189"/>
              <a:gd name="T78" fmla="*/ 2147483647 w 399"/>
              <a:gd name="T79" fmla="*/ 2147483647 h 189"/>
              <a:gd name="T80" fmla="*/ 2147483647 w 399"/>
              <a:gd name="T81" fmla="*/ 2147483647 h 189"/>
              <a:gd name="T82" fmla="*/ 2147483647 w 399"/>
              <a:gd name="T83" fmla="*/ 2147483647 h 189"/>
              <a:gd name="T84" fmla="*/ 2147483647 w 399"/>
              <a:gd name="T85" fmla="*/ 2147483647 h 189"/>
              <a:gd name="T86" fmla="*/ 2147483647 w 399"/>
              <a:gd name="T87" fmla="*/ 2147483647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189"/>
              <a:gd name="T134" fmla="*/ 399 w 399"/>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189">
                <a:moveTo>
                  <a:pt x="0" y="59"/>
                </a:moveTo>
                <a:lnTo>
                  <a:pt x="306" y="0"/>
                </a:lnTo>
                <a:lnTo>
                  <a:pt x="310" y="24"/>
                </a:lnTo>
                <a:lnTo>
                  <a:pt x="318" y="46"/>
                </a:lnTo>
                <a:lnTo>
                  <a:pt x="324" y="70"/>
                </a:lnTo>
                <a:lnTo>
                  <a:pt x="330" y="96"/>
                </a:lnTo>
                <a:lnTo>
                  <a:pt x="338" y="120"/>
                </a:lnTo>
                <a:lnTo>
                  <a:pt x="341" y="135"/>
                </a:lnTo>
                <a:lnTo>
                  <a:pt x="399" y="126"/>
                </a:lnTo>
                <a:lnTo>
                  <a:pt x="397" y="143"/>
                </a:lnTo>
                <a:lnTo>
                  <a:pt x="395" y="166"/>
                </a:lnTo>
                <a:lnTo>
                  <a:pt x="392" y="177"/>
                </a:lnTo>
                <a:lnTo>
                  <a:pt x="373" y="180"/>
                </a:lnTo>
                <a:lnTo>
                  <a:pt x="362" y="183"/>
                </a:lnTo>
                <a:lnTo>
                  <a:pt x="356" y="189"/>
                </a:lnTo>
                <a:lnTo>
                  <a:pt x="348" y="188"/>
                </a:lnTo>
                <a:lnTo>
                  <a:pt x="345" y="180"/>
                </a:lnTo>
                <a:lnTo>
                  <a:pt x="343" y="170"/>
                </a:lnTo>
                <a:lnTo>
                  <a:pt x="338" y="166"/>
                </a:lnTo>
                <a:lnTo>
                  <a:pt x="330" y="161"/>
                </a:lnTo>
                <a:lnTo>
                  <a:pt x="322" y="158"/>
                </a:lnTo>
                <a:lnTo>
                  <a:pt x="313" y="158"/>
                </a:lnTo>
                <a:lnTo>
                  <a:pt x="308" y="153"/>
                </a:lnTo>
                <a:lnTo>
                  <a:pt x="308" y="143"/>
                </a:lnTo>
                <a:lnTo>
                  <a:pt x="305" y="129"/>
                </a:lnTo>
                <a:lnTo>
                  <a:pt x="306" y="118"/>
                </a:lnTo>
                <a:lnTo>
                  <a:pt x="306" y="112"/>
                </a:lnTo>
                <a:lnTo>
                  <a:pt x="303" y="105"/>
                </a:lnTo>
                <a:lnTo>
                  <a:pt x="300" y="97"/>
                </a:lnTo>
                <a:lnTo>
                  <a:pt x="292" y="96"/>
                </a:lnTo>
                <a:lnTo>
                  <a:pt x="287" y="94"/>
                </a:lnTo>
                <a:lnTo>
                  <a:pt x="289" y="88"/>
                </a:lnTo>
                <a:lnTo>
                  <a:pt x="292" y="85"/>
                </a:lnTo>
                <a:lnTo>
                  <a:pt x="295" y="78"/>
                </a:lnTo>
                <a:lnTo>
                  <a:pt x="295" y="72"/>
                </a:lnTo>
                <a:lnTo>
                  <a:pt x="295" y="61"/>
                </a:lnTo>
                <a:lnTo>
                  <a:pt x="292" y="54"/>
                </a:lnTo>
                <a:lnTo>
                  <a:pt x="294" y="48"/>
                </a:lnTo>
                <a:lnTo>
                  <a:pt x="297" y="43"/>
                </a:lnTo>
                <a:lnTo>
                  <a:pt x="300" y="38"/>
                </a:lnTo>
                <a:lnTo>
                  <a:pt x="303" y="31"/>
                </a:lnTo>
                <a:lnTo>
                  <a:pt x="300" y="21"/>
                </a:lnTo>
                <a:lnTo>
                  <a:pt x="295" y="21"/>
                </a:lnTo>
                <a:lnTo>
                  <a:pt x="294" y="24"/>
                </a:lnTo>
                <a:lnTo>
                  <a:pt x="291" y="32"/>
                </a:lnTo>
                <a:lnTo>
                  <a:pt x="287" y="38"/>
                </a:lnTo>
                <a:lnTo>
                  <a:pt x="283" y="46"/>
                </a:lnTo>
                <a:lnTo>
                  <a:pt x="279" y="50"/>
                </a:lnTo>
                <a:lnTo>
                  <a:pt x="275" y="54"/>
                </a:lnTo>
                <a:lnTo>
                  <a:pt x="270" y="59"/>
                </a:lnTo>
                <a:lnTo>
                  <a:pt x="267" y="62"/>
                </a:lnTo>
                <a:lnTo>
                  <a:pt x="264" y="65"/>
                </a:lnTo>
                <a:lnTo>
                  <a:pt x="260" y="67"/>
                </a:lnTo>
                <a:lnTo>
                  <a:pt x="260" y="70"/>
                </a:lnTo>
                <a:lnTo>
                  <a:pt x="264" y="72"/>
                </a:lnTo>
                <a:lnTo>
                  <a:pt x="265" y="75"/>
                </a:lnTo>
                <a:lnTo>
                  <a:pt x="268" y="80"/>
                </a:lnTo>
                <a:lnTo>
                  <a:pt x="270" y="86"/>
                </a:lnTo>
                <a:lnTo>
                  <a:pt x="271" y="99"/>
                </a:lnTo>
                <a:lnTo>
                  <a:pt x="271" y="110"/>
                </a:lnTo>
                <a:lnTo>
                  <a:pt x="271" y="118"/>
                </a:lnTo>
                <a:lnTo>
                  <a:pt x="273" y="126"/>
                </a:lnTo>
                <a:lnTo>
                  <a:pt x="275" y="131"/>
                </a:lnTo>
                <a:lnTo>
                  <a:pt x="278" y="139"/>
                </a:lnTo>
                <a:lnTo>
                  <a:pt x="281" y="142"/>
                </a:lnTo>
                <a:lnTo>
                  <a:pt x="283" y="148"/>
                </a:lnTo>
                <a:lnTo>
                  <a:pt x="289" y="153"/>
                </a:lnTo>
                <a:lnTo>
                  <a:pt x="294" y="159"/>
                </a:lnTo>
                <a:lnTo>
                  <a:pt x="294" y="166"/>
                </a:lnTo>
                <a:lnTo>
                  <a:pt x="297" y="177"/>
                </a:lnTo>
                <a:lnTo>
                  <a:pt x="299" y="181"/>
                </a:lnTo>
                <a:lnTo>
                  <a:pt x="295" y="185"/>
                </a:lnTo>
                <a:lnTo>
                  <a:pt x="287" y="180"/>
                </a:lnTo>
                <a:lnTo>
                  <a:pt x="278" y="178"/>
                </a:lnTo>
                <a:lnTo>
                  <a:pt x="273" y="175"/>
                </a:lnTo>
                <a:lnTo>
                  <a:pt x="270" y="172"/>
                </a:lnTo>
                <a:lnTo>
                  <a:pt x="265" y="170"/>
                </a:lnTo>
                <a:lnTo>
                  <a:pt x="257" y="170"/>
                </a:lnTo>
                <a:lnTo>
                  <a:pt x="251" y="167"/>
                </a:lnTo>
                <a:lnTo>
                  <a:pt x="243" y="169"/>
                </a:lnTo>
                <a:lnTo>
                  <a:pt x="237" y="166"/>
                </a:lnTo>
                <a:lnTo>
                  <a:pt x="227" y="164"/>
                </a:lnTo>
                <a:lnTo>
                  <a:pt x="222" y="162"/>
                </a:lnTo>
                <a:lnTo>
                  <a:pt x="216" y="158"/>
                </a:lnTo>
                <a:lnTo>
                  <a:pt x="214" y="151"/>
                </a:lnTo>
                <a:lnTo>
                  <a:pt x="216" y="143"/>
                </a:lnTo>
                <a:lnTo>
                  <a:pt x="219" y="137"/>
                </a:lnTo>
                <a:lnTo>
                  <a:pt x="221" y="127"/>
                </a:lnTo>
                <a:lnTo>
                  <a:pt x="219" y="120"/>
                </a:lnTo>
                <a:lnTo>
                  <a:pt x="216" y="113"/>
                </a:lnTo>
                <a:lnTo>
                  <a:pt x="211" y="105"/>
                </a:lnTo>
                <a:lnTo>
                  <a:pt x="200" y="100"/>
                </a:lnTo>
                <a:lnTo>
                  <a:pt x="190" y="99"/>
                </a:lnTo>
                <a:lnTo>
                  <a:pt x="183" y="97"/>
                </a:lnTo>
                <a:lnTo>
                  <a:pt x="178" y="93"/>
                </a:lnTo>
                <a:lnTo>
                  <a:pt x="178" y="86"/>
                </a:lnTo>
                <a:lnTo>
                  <a:pt x="176" y="81"/>
                </a:lnTo>
                <a:lnTo>
                  <a:pt x="171" y="77"/>
                </a:lnTo>
                <a:lnTo>
                  <a:pt x="163" y="77"/>
                </a:lnTo>
                <a:lnTo>
                  <a:pt x="157" y="77"/>
                </a:lnTo>
                <a:lnTo>
                  <a:pt x="152" y="77"/>
                </a:lnTo>
                <a:lnTo>
                  <a:pt x="152" y="72"/>
                </a:lnTo>
                <a:lnTo>
                  <a:pt x="148" y="65"/>
                </a:lnTo>
                <a:lnTo>
                  <a:pt x="144" y="58"/>
                </a:lnTo>
                <a:lnTo>
                  <a:pt x="140" y="51"/>
                </a:lnTo>
                <a:lnTo>
                  <a:pt x="135" y="46"/>
                </a:lnTo>
                <a:lnTo>
                  <a:pt x="127" y="43"/>
                </a:lnTo>
                <a:lnTo>
                  <a:pt x="121" y="43"/>
                </a:lnTo>
                <a:lnTo>
                  <a:pt x="114" y="45"/>
                </a:lnTo>
                <a:lnTo>
                  <a:pt x="108" y="46"/>
                </a:lnTo>
                <a:lnTo>
                  <a:pt x="103" y="50"/>
                </a:lnTo>
                <a:lnTo>
                  <a:pt x="95" y="54"/>
                </a:lnTo>
                <a:lnTo>
                  <a:pt x="90" y="61"/>
                </a:lnTo>
                <a:lnTo>
                  <a:pt x="86" y="65"/>
                </a:lnTo>
                <a:lnTo>
                  <a:pt x="79" y="67"/>
                </a:lnTo>
                <a:lnTo>
                  <a:pt x="73" y="69"/>
                </a:lnTo>
                <a:lnTo>
                  <a:pt x="70" y="65"/>
                </a:lnTo>
                <a:lnTo>
                  <a:pt x="68" y="62"/>
                </a:lnTo>
                <a:lnTo>
                  <a:pt x="65" y="61"/>
                </a:lnTo>
                <a:lnTo>
                  <a:pt x="62" y="62"/>
                </a:lnTo>
                <a:lnTo>
                  <a:pt x="60" y="65"/>
                </a:lnTo>
                <a:lnTo>
                  <a:pt x="59" y="70"/>
                </a:lnTo>
                <a:lnTo>
                  <a:pt x="57" y="72"/>
                </a:lnTo>
                <a:lnTo>
                  <a:pt x="54" y="75"/>
                </a:lnTo>
                <a:lnTo>
                  <a:pt x="52" y="78"/>
                </a:lnTo>
                <a:lnTo>
                  <a:pt x="51" y="80"/>
                </a:lnTo>
                <a:lnTo>
                  <a:pt x="49" y="81"/>
                </a:lnTo>
                <a:lnTo>
                  <a:pt x="46" y="80"/>
                </a:lnTo>
                <a:lnTo>
                  <a:pt x="41" y="80"/>
                </a:lnTo>
                <a:lnTo>
                  <a:pt x="38" y="83"/>
                </a:lnTo>
                <a:lnTo>
                  <a:pt x="33" y="89"/>
                </a:lnTo>
                <a:lnTo>
                  <a:pt x="13" y="116"/>
                </a:lnTo>
                <a:lnTo>
                  <a:pt x="9" y="116"/>
                </a:lnTo>
                <a:lnTo>
                  <a:pt x="0" y="59"/>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8" name="State: Louisiana">
            <a:extLst>
              <a:ext uri="{FF2B5EF4-FFF2-40B4-BE49-F238E27FC236}">
                <a16:creationId xmlns:a16="http://schemas.microsoft.com/office/drawing/2014/main" id="{06154FB4-C660-4DEA-AA9E-DFE92D3B4AC3}"/>
              </a:ext>
            </a:extLst>
          </p:cNvPr>
          <p:cNvSpPr>
            <a:spLocks/>
          </p:cNvSpPr>
          <p:nvPr/>
        </p:nvSpPr>
        <p:spPr bwMode="auto">
          <a:xfrm>
            <a:off x="7557795" y="5862889"/>
            <a:ext cx="827112" cy="751848"/>
          </a:xfrm>
          <a:custGeom>
            <a:avLst/>
            <a:gdLst>
              <a:gd name="T0" fmla="*/ 2147483647 w 472"/>
              <a:gd name="T1" fmla="*/ 2147483647 h 429"/>
              <a:gd name="T2" fmla="*/ 2147483647 w 472"/>
              <a:gd name="T3" fmla="*/ 2147483647 h 429"/>
              <a:gd name="T4" fmla="*/ 2147483647 w 472"/>
              <a:gd name="T5" fmla="*/ 2147483647 h 429"/>
              <a:gd name="T6" fmla="*/ 2147483647 w 472"/>
              <a:gd name="T7" fmla="*/ 2147483647 h 429"/>
              <a:gd name="T8" fmla="*/ 2147483647 w 472"/>
              <a:gd name="T9" fmla="*/ 2147483647 h 429"/>
              <a:gd name="T10" fmla="*/ 2147483647 w 472"/>
              <a:gd name="T11" fmla="*/ 2147483647 h 429"/>
              <a:gd name="T12" fmla="*/ 2147483647 w 472"/>
              <a:gd name="T13" fmla="*/ 2147483647 h 429"/>
              <a:gd name="T14" fmla="*/ 2147483647 w 472"/>
              <a:gd name="T15" fmla="*/ 2147483647 h 429"/>
              <a:gd name="T16" fmla="*/ 2147483647 w 472"/>
              <a:gd name="T17" fmla="*/ 2147483647 h 429"/>
              <a:gd name="T18" fmla="*/ 2147483647 w 472"/>
              <a:gd name="T19" fmla="*/ 2147483647 h 429"/>
              <a:gd name="T20" fmla="*/ 2147483647 w 472"/>
              <a:gd name="T21" fmla="*/ 2147483647 h 429"/>
              <a:gd name="T22" fmla="*/ 2147483647 w 472"/>
              <a:gd name="T23" fmla="*/ 2147483647 h 429"/>
              <a:gd name="T24" fmla="*/ 2147483647 w 472"/>
              <a:gd name="T25" fmla="*/ 2147483647 h 429"/>
              <a:gd name="T26" fmla="*/ 2147483647 w 472"/>
              <a:gd name="T27" fmla="*/ 2147483647 h 429"/>
              <a:gd name="T28" fmla="*/ 2147483647 w 472"/>
              <a:gd name="T29" fmla="*/ 2147483647 h 429"/>
              <a:gd name="T30" fmla="*/ 2147483647 w 472"/>
              <a:gd name="T31" fmla="*/ 2147483647 h 429"/>
              <a:gd name="T32" fmla="*/ 2147483647 w 472"/>
              <a:gd name="T33" fmla="*/ 2147483647 h 429"/>
              <a:gd name="T34" fmla="*/ 2147483647 w 472"/>
              <a:gd name="T35" fmla="*/ 2147483647 h 429"/>
              <a:gd name="T36" fmla="*/ 2147483647 w 472"/>
              <a:gd name="T37" fmla="*/ 2147483647 h 429"/>
              <a:gd name="T38" fmla="*/ 2147483647 w 472"/>
              <a:gd name="T39" fmla="*/ 2147483647 h 429"/>
              <a:gd name="T40" fmla="*/ 2147483647 w 472"/>
              <a:gd name="T41" fmla="*/ 2147483647 h 429"/>
              <a:gd name="T42" fmla="*/ 2147483647 w 472"/>
              <a:gd name="T43" fmla="*/ 2147483647 h 429"/>
              <a:gd name="T44" fmla="*/ 2147483647 w 472"/>
              <a:gd name="T45" fmla="*/ 2147483647 h 429"/>
              <a:gd name="T46" fmla="*/ 2147483647 w 472"/>
              <a:gd name="T47" fmla="*/ 2147483647 h 429"/>
              <a:gd name="T48" fmla="*/ 2147483647 w 472"/>
              <a:gd name="T49" fmla="*/ 2147483647 h 429"/>
              <a:gd name="T50" fmla="*/ 2147483647 w 472"/>
              <a:gd name="T51" fmla="*/ 2147483647 h 429"/>
              <a:gd name="T52" fmla="*/ 2147483647 w 472"/>
              <a:gd name="T53" fmla="*/ 2147483647 h 429"/>
              <a:gd name="T54" fmla="*/ 2147483647 w 472"/>
              <a:gd name="T55" fmla="*/ 2147483647 h 429"/>
              <a:gd name="T56" fmla="*/ 2147483647 w 472"/>
              <a:gd name="T57" fmla="*/ 2147483647 h 429"/>
              <a:gd name="T58" fmla="*/ 2147483647 w 472"/>
              <a:gd name="T59" fmla="*/ 2147483647 h 429"/>
              <a:gd name="T60" fmla="*/ 2147483647 w 472"/>
              <a:gd name="T61" fmla="*/ 2147483647 h 429"/>
              <a:gd name="T62" fmla="*/ 2147483647 w 472"/>
              <a:gd name="T63" fmla="*/ 2147483647 h 429"/>
              <a:gd name="T64" fmla="*/ 2147483647 w 472"/>
              <a:gd name="T65" fmla="*/ 2147483647 h 429"/>
              <a:gd name="T66" fmla="*/ 2147483647 w 472"/>
              <a:gd name="T67" fmla="*/ 2147483647 h 429"/>
              <a:gd name="T68" fmla="*/ 2147483647 w 472"/>
              <a:gd name="T69" fmla="*/ 2147483647 h 429"/>
              <a:gd name="T70" fmla="*/ 2147483647 w 472"/>
              <a:gd name="T71" fmla="*/ 2147483647 h 429"/>
              <a:gd name="T72" fmla="*/ 2147483647 w 472"/>
              <a:gd name="T73" fmla="*/ 2147483647 h 429"/>
              <a:gd name="T74" fmla="*/ 2147483647 w 472"/>
              <a:gd name="T75" fmla="*/ 2147483647 h 429"/>
              <a:gd name="T76" fmla="*/ 2147483647 w 472"/>
              <a:gd name="T77" fmla="*/ 2147483647 h 429"/>
              <a:gd name="T78" fmla="*/ 2147483647 w 472"/>
              <a:gd name="T79" fmla="*/ 2147483647 h 429"/>
              <a:gd name="T80" fmla="*/ 2147483647 w 472"/>
              <a:gd name="T81" fmla="*/ 2147483647 h 429"/>
              <a:gd name="T82" fmla="*/ 2147483647 w 472"/>
              <a:gd name="T83" fmla="*/ 2147483647 h 429"/>
              <a:gd name="T84" fmla="*/ 2147483647 w 472"/>
              <a:gd name="T85" fmla="*/ 2147483647 h 429"/>
              <a:gd name="T86" fmla="*/ 2147483647 w 472"/>
              <a:gd name="T87" fmla="*/ 2147483647 h 429"/>
              <a:gd name="T88" fmla="*/ 2147483647 w 472"/>
              <a:gd name="T89" fmla="*/ 2147483647 h 429"/>
              <a:gd name="T90" fmla="*/ 2147483647 w 472"/>
              <a:gd name="T91" fmla="*/ 2147483647 h 429"/>
              <a:gd name="T92" fmla="*/ 2147483647 w 472"/>
              <a:gd name="T93" fmla="*/ 2147483647 h 429"/>
              <a:gd name="T94" fmla="*/ 2147483647 w 472"/>
              <a:gd name="T95" fmla="*/ 2147483647 h 429"/>
              <a:gd name="T96" fmla="*/ 2147483647 w 472"/>
              <a:gd name="T97" fmla="*/ 2147483647 h 429"/>
              <a:gd name="T98" fmla="*/ 2147483647 w 472"/>
              <a:gd name="T99" fmla="*/ 2147483647 h 429"/>
              <a:gd name="T100" fmla="*/ 2147483647 w 472"/>
              <a:gd name="T101" fmla="*/ 2147483647 h 429"/>
              <a:gd name="T102" fmla="*/ 2147483647 w 472"/>
              <a:gd name="T103" fmla="*/ 2147483647 h 429"/>
              <a:gd name="T104" fmla="*/ 2147483647 w 472"/>
              <a:gd name="T105" fmla="*/ 2147483647 h 429"/>
              <a:gd name="T106" fmla="*/ 2147483647 w 472"/>
              <a:gd name="T107" fmla="*/ 2147483647 h 429"/>
              <a:gd name="T108" fmla="*/ 2147483647 w 472"/>
              <a:gd name="T109" fmla="*/ 2147483647 h 429"/>
              <a:gd name="T110" fmla="*/ 2147483647 w 472"/>
              <a:gd name="T111" fmla="*/ 2147483647 h 429"/>
              <a:gd name="T112" fmla="*/ 2147483647 w 472"/>
              <a:gd name="T113" fmla="*/ 2147483647 h 429"/>
              <a:gd name="T114" fmla="*/ 2147483647 w 472"/>
              <a:gd name="T115" fmla="*/ 2147483647 h 429"/>
              <a:gd name="T116" fmla="*/ 2147483647 w 472"/>
              <a:gd name="T117" fmla="*/ 2147483647 h 429"/>
              <a:gd name="T118" fmla="*/ 2147483647 w 472"/>
              <a:gd name="T119" fmla="*/ 2147483647 h 429"/>
              <a:gd name="T120" fmla="*/ 2147483647 w 472"/>
              <a:gd name="T121" fmla="*/ 2147483647 h 429"/>
              <a:gd name="T122" fmla="*/ 2147483647 w 472"/>
              <a:gd name="T123" fmla="*/ 2147483647 h 429"/>
              <a:gd name="T124" fmla="*/ 2147483647 w 472"/>
              <a:gd name="T125" fmla="*/ 2147483647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
              <a:gd name="T190" fmla="*/ 0 h 429"/>
              <a:gd name="T191" fmla="*/ 472 w 472"/>
              <a:gd name="T192" fmla="*/ 429 h 4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 h="429">
                <a:moveTo>
                  <a:pt x="0" y="6"/>
                </a:moveTo>
                <a:lnTo>
                  <a:pt x="266" y="0"/>
                </a:lnTo>
                <a:lnTo>
                  <a:pt x="267" y="3"/>
                </a:lnTo>
                <a:lnTo>
                  <a:pt x="271" y="6"/>
                </a:lnTo>
                <a:lnTo>
                  <a:pt x="274" y="9"/>
                </a:lnTo>
                <a:lnTo>
                  <a:pt x="271" y="12"/>
                </a:lnTo>
                <a:lnTo>
                  <a:pt x="267" y="14"/>
                </a:lnTo>
                <a:lnTo>
                  <a:pt x="269" y="17"/>
                </a:lnTo>
                <a:lnTo>
                  <a:pt x="267" y="22"/>
                </a:lnTo>
                <a:lnTo>
                  <a:pt x="266" y="25"/>
                </a:lnTo>
                <a:lnTo>
                  <a:pt x="267" y="28"/>
                </a:lnTo>
                <a:lnTo>
                  <a:pt x="272" y="31"/>
                </a:lnTo>
                <a:lnTo>
                  <a:pt x="275" y="33"/>
                </a:lnTo>
                <a:lnTo>
                  <a:pt x="272" y="36"/>
                </a:lnTo>
                <a:lnTo>
                  <a:pt x="269" y="38"/>
                </a:lnTo>
                <a:lnTo>
                  <a:pt x="267" y="41"/>
                </a:lnTo>
                <a:lnTo>
                  <a:pt x="269" y="44"/>
                </a:lnTo>
                <a:lnTo>
                  <a:pt x="271" y="47"/>
                </a:lnTo>
                <a:lnTo>
                  <a:pt x="272" y="55"/>
                </a:lnTo>
                <a:lnTo>
                  <a:pt x="275" y="55"/>
                </a:lnTo>
                <a:lnTo>
                  <a:pt x="274" y="60"/>
                </a:lnTo>
                <a:lnTo>
                  <a:pt x="278" y="63"/>
                </a:lnTo>
                <a:lnTo>
                  <a:pt x="280" y="66"/>
                </a:lnTo>
                <a:lnTo>
                  <a:pt x="285" y="66"/>
                </a:lnTo>
                <a:lnTo>
                  <a:pt x="286" y="70"/>
                </a:lnTo>
                <a:lnTo>
                  <a:pt x="291" y="71"/>
                </a:lnTo>
                <a:lnTo>
                  <a:pt x="293" y="74"/>
                </a:lnTo>
                <a:lnTo>
                  <a:pt x="291" y="78"/>
                </a:lnTo>
                <a:lnTo>
                  <a:pt x="288" y="82"/>
                </a:lnTo>
                <a:lnTo>
                  <a:pt x="285" y="85"/>
                </a:lnTo>
                <a:lnTo>
                  <a:pt x="282" y="92"/>
                </a:lnTo>
                <a:lnTo>
                  <a:pt x="280" y="97"/>
                </a:lnTo>
                <a:lnTo>
                  <a:pt x="277" y="100"/>
                </a:lnTo>
                <a:lnTo>
                  <a:pt x="277" y="106"/>
                </a:lnTo>
                <a:lnTo>
                  <a:pt x="274" y="111"/>
                </a:lnTo>
                <a:lnTo>
                  <a:pt x="271" y="114"/>
                </a:lnTo>
                <a:lnTo>
                  <a:pt x="264" y="119"/>
                </a:lnTo>
                <a:lnTo>
                  <a:pt x="261" y="125"/>
                </a:lnTo>
                <a:lnTo>
                  <a:pt x="261" y="127"/>
                </a:lnTo>
                <a:lnTo>
                  <a:pt x="256" y="127"/>
                </a:lnTo>
                <a:lnTo>
                  <a:pt x="253" y="132"/>
                </a:lnTo>
                <a:lnTo>
                  <a:pt x="250" y="136"/>
                </a:lnTo>
                <a:lnTo>
                  <a:pt x="250" y="143"/>
                </a:lnTo>
                <a:lnTo>
                  <a:pt x="250" y="149"/>
                </a:lnTo>
                <a:lnTo>
                  <a:pt x="248" y="154"/>
                </a:lnTo>
                <a:lnTo>
                  <a:pt x="247" y="159"/>
                </a:lnTo>
                <a:lnTo>
                  <a:pt x="244" y="162"/>
                </a:lnTo>
                <a:lnTo>
                  <a:pt x="240" y="165"/>
                </a:lnTo>
                <a:lnTo>
                  <a:pt x="237" y="167"/>
                </a:lnTo>
                <a:lnTo>
                  <a:pt x="239" y="171"/>
                </a:lnTo>
                <a:lnTo>
                  <a:pt x="240" y="176"/>
                </a:lnTo>
                <a:lnTo>
                  <a:pt x="240" y="182"/>
                </a:lnTo>
                <a:lnTo>
                  <a:pt x="239" y="186"/>
                </a:lnTo>
                <a:lnTo>
                  <a:pt x="237" y="190"/>
                </a:lnTo>
                <a:lnTo>
                  <a:pt x="234" y="194"/>
                </a:lnTo>
                <a:lnTo>
                  <a:pt x="229" y="195"/>
                </a:lnTo>
                <a:lnTo>
                  <a:pt x="226" y="200"/>
                </a:lnTo>
                <a:lnTo>
                  <a:pt x="229" y="206"/>
                </a:lnTo>
                <a:lnTo>
                  <a:pt x="232" y="208"/>
                </a:lnTo>
                <a:lnTo>
                  <a:pt x="236" y="213"/>
                </a:lnTo>
                <a:lnTo>
                  <a:pt x="237" y="219"/>
                </a:lnTo>
                <a:lnTo>
                  <a:pt x="239" y="222"/>
                </a:lnTo>
                <a:lnTo>
                  <a:pt x="406" y="214"/>
                </a:lnTo>
                <a:lnTo>
                  <a:pt x="406" y="225"/>
                </a:lnTo>
                <a:lnTo>
                  <a:pt x="402" y="230"/>
                </a:lnTo>
                <a:lnTo>
                  <a:pt x="401" y="236"/>
                </a:lnTo>
                <a:lnTo>
                  <a:pt x="401" y="241"/>
                </a:lnTo>
                <a:lnTo>
                  <a:pt x="401" y="249"/>
                </a:lnTo>
                <a:lnTo>
                  <a:pt x="401" y="254"/>
                </a:lnTo>
                <a:lnTo>
                  <a:pt x="402" y="260"/>
                </a:lnTo>
                <a:lnTo>
                  <a:pt x="406" y="263"/>
                </a:lnTo>
                <a:lnTo>
                  <a:pt x="410" y="267"/>
                </a:lnTo>
                <a:lnTo>
                  <a:pt x="415" y="273"/>
                </a:lnTo>
                <a:lnTo>
                  <a:pt x="417" y="279"/>
                </a:lnTo>
                <a:lnTo>
                  <a:pt x="418" y="286"/>
                </a:lnTo>
                <a:lnTo>
                  <a:pt x="418" y="292"/>
                </a:lnTo>
                <a:lnTo>
                  <a:pt x="417" y="297"/>
                </a:lnTo>
                <a:lnTo>
                  <a:pt x="412" y="295"/>
                </a:lnTo>
                <a:lnTo>
                  <a:pt x="404" y="292"/>
                </a:lnTo>
                <a:lnTo>
                  <a:pt x="399" y="289"/>
                </a:lnTo>
                <a:lnTo>
                  <a:pt x="388" y="286"/>
                </a:lnTo>
                <a:lnTo>
                  <a:pt x="380" y="284"/>
                </a:lnTo>
                <a:lnTo>
                  <a:pt x="372" y="282"/>
                </a:lnTo>
                <a:lnTo>
                  <a:pt x="366" y="284"/>
                </a:lnTo>
                <a:lnTo>
                  <a:pt x="358" y="287"/>
                </a:lnTo>
                <a:lnTo>
                  <a:pt x="353" y="290"/>
                </a:lnTo>
                <a:lnTo>
                  <a:pt x="348" y="295"/>
                </a:lnTo>
                <a:lnTo>
                  <a:pt x="347" y="302"/>
                </a:lnTo>
                <a:lnTo>
                  <a:pt x="347" y="308"/>
                </a:lnTo>
                <a:lnTo>
                  <a:pt x="350" y="311"/>
                </a:lnTo>
                <a:lnTo>
                  <a:pt x="353" y="317"/>
                </a:lnTo>
                <a:lnTo>
                  <a:pt x="358" y="319"/>
                </a:lnTo>
                <a:lnTo>
                  <a:pt x="367" y="321"/>
                </a:lnTo>
                <a:lnTo>
                  <a:pt x="377" y="319"/>
                </a:lnTo>
                <a:lnTo>
                  <a:pt x="383" y="314"/>
                </a:lnTo>
                <a:lnTo>
                  <a:pt x="390" y="308"/>
                </a:lnTo>
                <a:lnTo>
                  <a:pt x="396" y="305"/>
                </a:lnTo>
                <a:lnTo>
                  <a:pt x="401" y="305"/>
                </a:lnTo>
                <a:lnTo>
                  <a:pt x="404" y="308"/>
                </a:lnTo>
                <a:lnTo>
                  <a:pt x="406" y="313"/>
                </a:lnTo>
                <a:lnTo>
                  <a:pt x="406" y="317"/>
                </a:lnTo>
                <a:lnTo>
                  <a:pt x="406" y="322"/>
                </a:lnTo>
                <a:lnTo>
                  <a:pt x="406" y="329"/>
                </a:lnTo>
                <a:lnTo>
                  <a:pt x="410" y="330"/>
                </a:lnTo>
                <a:lnTo>
                  <a:pt x="415" y="330"/>
                </a:lnTo>
                <a:lnTo>
                  <a:pt x="420" y="324"/>
                </a:lnTo>
                <a:lnTo>
                  <a:pt x="421" y="321"/>
                </a:lnTo>
                <a:lnTo>
                  <a:pt x="428" y="316"/>
                </a:lnTo>
                <a:lnTo>
                  <a:pt x="431" y="314"/>
                </a:lnTo>
                <a:lnTo>
                  <a:pt x="437" y="311"/>
                </a:lnTo>
                <a:lnTo>
                  <a:pt x="441" y="308"/>
                </a:lnTo>
                <a:lnTo>
                  <a:pt x="448" y="306"/>
                </a:lnTo>
                <a:lnTo>
                  <a:pt x="452" y="309"/>
                </a:lnTo>
                <a:lnTo>
                  <a:pt x="452" y="313"/>
                </a:lnTo>
                <a:lnTo>
                  <a:pt x="455" y="321"/>
                </a:lnTo>
                <a:lnTo>
                  <a:pt x="453" y="327"/>
                </a:lnTo>
                <a:lnTo>
                  <a:pt x="452" y="335"/>
                </a:lnTo>
                <a:lnTo>
                  <a:pt x="450" y="340"/>
                </a:lnTo>
                <a:lnTo>
                  <a:pt x="445" y="341"/>
                </a:lnTo>
                <a:lnTo>
                  <a:pt x="441" y="346"/>
                </a:lnTo>
                <a:lnTo>
                  <a:pt x="437" y="349"/>
                </a:lnTo>
                <a:lnTo>
                  <a:pt x="433" y="351"/>
                </a:lnTo>
                <a:lnTo>
                  <a:pt x="428" y="356"/>
                </a:lnTo>
                <a:lnTo>
                  <a:pt x="425" y="360"/>
                </a:lnTo>
                <a:lnTo>
                  <a:pt x="421" y="362"/>
                </a:lnTo>
                <a:lnTo>
                  <a:pt x="418" y="364"/>
                </a:lnTo>
                <a:lnTo>
                  <a:pt x="417" y="368"/>
                </a:lnTo>
                <a:lnTo>
                  <a:pt x="421" y="370"/>
                </a:lnTo>
                <a:lnTo>
                  <a:pt x="423" y="373"/>
                </a:lnTo>
                <a:lnTo>
                  <a:pt x="425" y="378"/>
                </a:lnTo>
                <a:lnTo>
                  <a:pt x="426" y="381"/>
                </a:lnTo>
                <a:lnTo>
                  <a:pt x="434" y="386"/>
                </a:lnTo>
                <a:lnTo>
                  <a:pt x="441" y="389"/>
                </a:lnTo>
                <a:lnTo>
                  <a:pt x="447" y="392"/>
                </a:lnTo>
                <a:lnTo>
                  <a:pt x="456" y="397"/>
                </a:lnTo>
                <a:lnTo>
                  <a:pt x="463" y="400"/>
                </a:lnTo>
                <a:lnTo>
                  <a:pt x="469" y="403"/>
                </a:lnTo>
                <a:lnTo>
                  <a:pt x="472" y="408"/>
                </a:lnTo>
                <a:lnTo>
                  <a:pt x="472" y="414"/>
                </a:lnTo>
                <a:lnTo>
                  <a:pt x="471" y="421"/>
                </a:lnTo>
                <a:lnTo>
                  <a:pt x="466" y="424"/>
                </a:lnTo>
                <a:lnTo>
                  <a:pt x="461" y="427"/>
                </a:lnTo>
                <a:lnTo>
                  <a:pt x="456" y="429"/>
                </a:lnTo>
                <a:lnTo>
                  <a:pt x="447" y="429"/>
                </a:lnTo>
                <a:lnTo>
                  <a:pt x="444" y="422"/>
                </a:lnTo>
                <a:lnTo>
                  <a:pt x="441" y="418"/>
                </a:lnTo>
                <a:lnTo>
                  <a:pt x="436" y="411"/>
                </a:lnTo>
                <a:lnTo>
                  <a:pt x="431" y="408"/>
                </a:lnTo>
                <a:lnTo>
                  <a:pt x="423" y="405"/>
                </a:lnTo>
                <a:lnTo>
                  <a:pt x="418" y="403"/>
                </a:lnTo>
                <a:lnTo>
                  <a:pt x="415" y="398"/>
                </a:lnTo>
                <a:lnTo>
                  <a:pt x="410" y="397"/>
                </a:lnTo>
                <a:lnTo>
                  <a:pt x="404" y="392"/>
                </a:lnTo>
                <a:lnTo>
                  <a:pt x="401" y="387"/>
                </a:lnTo>
                <a:lnTo>
                  <a:pt x="394" y="386"/>
                </a:lnTo>
                <a:lnTo>
                  <a:pt x="390" y="387"/>
                </a:lnTo>
                <a:lnTo>
                  <a:pt x="388" y="392"/>
                </a:lnTo>
                <a:lnTo>
                  <a:pt x="388" y="397"/>
                </a:lnTo>
                <a:lnTo>
                  <a:pt x="387" y="402"/>
                </a:lnTo>
                <a:lnTo>
                  <a:pt x="383" y="410"/>
                </a:lnTo>
                <a:lnTo>
                  <a:pt x="380" y="413"/>
                </a:lnTo>
                <a:lnTo>
                  <a:pt x="375" y="416"/>
                </a:lnTo>
                <a:lnTo>
                  <a:pt x="366" y="418"/>
                </a:lnTo>
                <a:lnTo>
                  <a:pt x="361" y="416"/>
                </a:lnTo>
                <a:lnTo>
                  <a:pt x="355" y="414"/>
                </a:lnTo>
                <a:lnTo>
                  <a:pt x="348" y="418"/>
                </a:lnTo>
                <a:lnTo>
                  <a:pt x="344" y="419"/>
                </a:lnTo>
                <a:lnTo>
                  <a:pt x="339" y="422"/>
                </a:lnTo>
                <a:lnTo>
                  <a:pt x="333" y="419"/>
                </a:lnTo>
                <a:lnTo>
                  <a:pt x="328" y="414"/>
                </a:lnTo>
                <a:lnTo>
                  <a:pt x="325" y="414"/>
                </a:lnTo>
                <a:lnTo>
                  <a:pt x="321" y="419"/>
                </a:lnTo>
                <a:lnTo>
                  <a:pt x="320" y="422"/>
                </a:lnTo>
                <a:lnTo>
                  <a:pt x="317" y="424"/>
                </a:lnTo>
                <a:lnTo>
                  <a:pt x="312" y="422"/>
                </a:lnTo>
                <a:lnTo>
                  <a:pt x="304" y="419"/>
                </a:lnTo>
                <a:lnTo>
                  <a:pt x="298" y="416"/>
                </a:lnTo>
                <a:lnTo>
                  <a:pt x="291" y="414"/>
                </a:lnTo>
                <a:lnTo>
                  <a:pt x="283" y="414"/>
                </a:lnTo>
                <a:lnTo>
                  <a:pt x="275" y="413"/>
                </a:lnTo>
                <a:lnTo>
                  <a:pt x="272" y="408"/>
                </a:lnTo>
                <a:lnTo>
                  <a:pt x="266" y="402"/>
                </a:lnTo>
                <a:lnTo>
                  <a:pt x="263" y="397"/>
                </a:lnTo>
                <a:lnTo>
                  <a:pt x="259" y="392"/>
                </a:lnTo>
                <a:lnTo>
                  <a:pt x="256" y="386"/>
                </a:lnTo>
                <a:lnTo>
                  <a:pt x="248" y="384"/>
                </a:lnTo>
                <a:lnTo>
                  <a:pt x="244" y="381"/>
                </a:lnTo>
                <a:lnTo>
                  <a:pt x="237" y="375"/>
                </a:lnTo>
                <a:lnTo>
                  <a:pt x="231" y="370"/>
                </a:lnTo>
                <a:lnTo>
                  <a:pt x="226" y="367"/>
                </a:lnTo>
                <a:lnTo>
                  <a:pt x="218" y="365"/>
                </a:lnTo>
                <a:lnTo>
                  <a:pt x="215" y="360"/>
                </a:lnTo>
                <a:lnTo>
                  <a:pt x="209" y="357"/>
                </a:lnTo>
                <a:lnTo>
                  <a:pt x="190" y="356"/>
                </a:lnTo>
                <a:lnTo>
                  <a:pt x="186" y="360"/>
                </a:lnTo>
                <a:lnTo>
                  <a:pt x="185" y="367"/>
                </a:lnTo>
                <a:lnTo>
                  <a:pt x="186" y="371"/>
                </a:lnTo>
                <a:lnTo>
                  <a:pt x="183" y="378"/>
                </a:lnTo>
                <a:lnTo>
                  <a:pt x="178" y="383"/>
                </a:lnTo>
                <a:lnTo>
                  <a:pt x="175" y="386"/>
                </a:lnTo>
                <a:lnTo>
                  <a:pt x="166" y="383"/>
                </a:lnTo>
                <a:lnTo>
                  <a:pt x="156" y="379"/>
                </a:lnTo>
                <a:lnTo>
                  <a:pt x="143" y="379"/>
                </a:lnTo>
                <a:lnTo>
                  <a:pt x="131" y="375"/>
                </a:lnTo>
                <a:lnTo>
                  <a:pt x="118" y="371"/>
                </a:lnTo>
                <a:lnTo>
                  <a:pt x="104" y="370"/>
                </a:lnTo>
                <a:lnTo>
                  <a:pt x="88" y="367"/>
                </a:lnTo>
                <a:lnTo>
                  <a:pt x="78" y="364"/>
                </a:lnTo>
                <a:lnTo>
                  <a:pt x="69" y="365"/>
                </a:lnTo>
                <a:lnTo>
                  <a:pt x="59" y="367"/>
                </a:lnTo>
                <a:lnTo>
                  <a:pt x="45" y="368"/>
                </a:lnTo>
                <a:lnTo>
                  <a:pt x="39" y="370"/>
                </a:lnTo>
                <a:lnTo>
                  <a:pt x="21" y="370"/>
                </a:lnTo>
                <a:lnTo>
                  <a:pt x="18" y="365"/>
                </a:lnTo>
                <a:lnTo>
                  <a:pt x="12" y="360"/>
                </a:lnTo>
                <a:lnTo>
                  <a:pt x="19" y="356"/>
                </a:lnTo>
                <a:lnTo>
                  <a:pt x="23" y="351"/>
                </a:lnTo>
                <a:lnTo>
                  <a:pt x="26" y="346"/>
                </a:lnTo>
                <a:lnTo>
                  <a:pt x="31" y="338"/>
                </a:lnTo>
                <a:lnTo>
                  <a:pt x="37" y="330"/>
                </a:lnTo>
                <a:lnTo>
                  <a:pt x="39" y="322"/>
                </a:lnTo>
                <a:lnTo>
                  <a:pt x="39" y="314"/>
                </a:lnTo>
                <a:lnTo>
                  <a:pt x="35" y="305"/>
                </a:lnTo>
                <a:lnTo>
                  <a:pt x="34" y="295"/>
                </a:lnTo>
                <a:lnTo>
                  <a:pt x="34" y="290"/>
                </a:lnTo>
                <a:lnTo>
                  <a:pt x="34" y="281"/>
                </a:lnTo>
                <a:lnTo>
                  <a:pt x="35" y="275"/>
                </a:lnTo>
                <a:lnTo>
                  <a:pt x="39" y="268"/>
                </a:lnTo>
                <a:lnTo>
                  <a:pt x="43" y="262"/>
                </a:lnTo>
                <a:lnTo>
                  <a:pt x="47" y="251"/>
                </a:lnTo>
                <a:lnTo>
                  <a:pt x="48" y="243"/>
                </a:lnTo>
                <a:lnTo>
                  <a:pt x="50" y="233"/>
                </a:lnTo>
                <a:lnTo>
                  <a:pt x="50" y="228"/>
                </a:lnTo>
                <a:lnTo>
                  <a:pt x="51" y="222"/>
                </a:lnTo>
                <a:lnTo>
                  <a:pt x="53" y="214"/>
                </a:lnTo>
                <a:lnTo>
                  <a:pt x="48" y="209"/>
                </a:lnTo>
                <a:lnTo>
                  <a:pt x="45" y="205"/>
                </a:lnTo>
                <a:lnTo>
                  <a:pt x="42" y="198"/>
                </a:lnTo>
                <a:lnTo>
                  <a:pt x="39" y="192"/>
                </a:lnTo>
                <a:lnTo>
                  <a:pt x="39" y="187"/>
                </a:lnTo>
                <a:lnTo>
                  <a:pt x="37" y="181"/>
                </a:lnTo>
                <a:lnTo>
                  <a:pt x="34" y="178"/>
                </a:lnTo>
                <a:lnTo>
                  <a:pt x="32" y="173"/>
                </a:lnTo>
                <a:lnTo>
                  <a:pt x="29" y="168"/>
                </a:lnTo>
                <a:lnTo>
                  <a:pt x="26" y="167"/>
                </a:lnTo>
                <a:lnTo>
                  <a:pt x="21" y="162"/>
                </a:lnTo>
                <a:lnTo>
                  <a:pt x="23" y="154"/>
                </a:lnTo>
                <a:lnTo>
                  <a:pt x="24" y="144"/>
                </a:lnTo>
                <a:lnTo>
                  <a:pt x="23" y="138"/>
                </a:lnTo>
                <a:lnTo>
                  <a:pt x="15" y="132"/>
                </a:lnTo>
                <a:lnTo>
                  <a:pt x="10" y="125"/>
                </a:lnTo>
                <a:lnTo>
                  <a:pt x="4" y="119"/>
                </a:lnTo>
                <a:lnTo>
                  <a:pt x="0" y="114"/>
                </a:lnTo>
                <a:lnTo>
                  <a:pt x="0" y="6"/>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09" name="State: Kentucky">
            <a:extLst>
              <a:ext uri="{FF2B5EF4-FFF2-40B4-BE49-F238E27FC236}">
                <a16:creationId xmlns:a16="http://schemas.microsoft.com/office/drawing/2014/main" id="{2743B4EB-FCA1-468C-891B-8DC9C3C6EBFE}"/>
              </a:ext>
            </a:extLst>
          </p:cNvPr>
          <p:cNvSpPr>
            <a:spLocks/>
          </p:cNvSpPr>
          <p:nvPr/>
        </p:nvSpPr>
        <p:spPr bwMode="auto">
          <a:xfrm>
            <a:off x="8263993" y="4592282"/>
            <a:ext cx="1110994" cy="576592"/>
          </a:xfrm>
          <a:custGeom>
            <a:avLst/>
            <a:gdLst>
              <a:gd name="T0" fmla="*/ 2147483647 w 634"/>
              <a:gd name="T1" fmla="*/ 2147483647 h 329"/>
              <a:gd name="T2" fmla="*/ 2147483647 w 634"/>
              <a:gd name="T3" fmla="*/ 2147483647 h 329"/>
              <a:gd name="T4" fmla="*/ 2147483647 w 634"/>
              <a:gd name="T5" fmla="*/ 2147483647 h 329"/>
              <a:gd name="T6" fmla="*/ 2147483647 w 634"/>
              <a:gd name="T7" fmla="*/ 2147483647 h 329"/>
              <a:gd name="T8" fmla="*/ 2147483647 w 634"/>
              <a:gd name="T9" fmla="*/ 2147483647 h 329"/>
              <a:gd name="T10" fmla="*/ 2147483647 w 634"/>
              <a:gd name="T11" fmla="*/ 2147483647 h 329"/>
              <a:gd name="T12" fmla="*/ 2147483647 w 634"/>
              <a:gd name="T13" fmla="*/ 2147483647 h 329"/>
              <a:gd name="T14" fmla="*/ 2147483647 w 634"/>
              <a:gd name="T15" fmla="*/ 2147483647 h 329"/>
              <a:gd name="T16" fmla="*/ 2147483647 w 634"/>
              <a:gd name="T17" fmla="*/ 2147483647 h 329"/>
              <a:gd name="T18" fmla="*/ 2147483647 w 634"/>
              <a:gd name="T19" fmla="*/ 2147483647 h 329"/>
              <a:gd name="T20" fmla="*/ 2147483647 w 634"/>
              <a:gd name="T21" fmla="*/ 2147483647 h 329"/>
              <a:gd name="T22" fmla="*/ 2147483647 w 634"/>
              <a:gd name="T23" fmla="*/ 2147483647 h 329"/>
              <a:gd name="T24" fmla="*/ 2147483647 w 634"/>
              <a:gd name="T25" fmla="*/ 2147483647 h 329"/>
              <a:gd name="T26" fmla="*/ 2147483647 w 634"/>
              <a:gd name="T27" fmla="*/ 2147483647 h 329"/>
              <a:gd name="T28" fmla="*/ 2147483647 w 634"/>
              <a:gd name="T29" fmla="*/ 2147483647 h 329"/>
              <a:gd name="T30" fmla="*/ 2147483647 w 634"/>
              <a:gd name="T31" fmla="*/ 2147483647 h 329"/>
              <a:gd name="T32" fmla="*/ 2147483647 w 634"/>
              <a:gd name="T33" fmla="*/ 2147483647 h 329"/>
              <a:gd name="T34" fmla="*/ 2147483647 w 634"/>
              <a:gd name="T35" fmla="*/ 2147483647 h 329"/>
              <a:gd name="T36" fmla="*/ 2147483647 w 634"/>
              <a:gd name="T37" fmla="*/ 2147483647 h 329"/>
              <a:gd name="T38" fmla="*/ 2147483647 w 634"/>
              <a:gd name="T39" fmla="*/ 2147483647 h 329"/>
              <a:gd name="T40" fmla="*/ 2147483647 w 634"/>
              <a:gd name="T41" fmla="*/ 2147483647 h 329"/>
              <a:gd name="T42" fmla="*/ 2147483647 w 634"/>
              <a:gd name="T43" fmla="*/ 2147483647 h 329"/>
              <a:gd name="T44" fmla="*/ 2147483647 w 634"/>
              <a:gd name="T45" fmla="*/ 2147483647 h 329"/>
              <a:gd name="T46" fmla="*/ 2147483647 w 634"/>
              <a:gd name="T47" fmla="*/ 2147483647 h 329"/>
              <a:gd name="T48" fmla="*/ 2147483647 w 634"/>
              <a:gd name="T49" fmla="*/ 2147483647 h 329"/>
              <a:gd name="T50" fmla="*/ 2147483647 w 634"/>
              <a:gd name="T51" fmla="*/ 2147483647 h 329"/>
              <a:gd name="T52" fmla="*/ 2147483647 w 634"/>
              <a:gd name="T53" fmla="*/ 2147483647 h 329"/>
              <a:gd name="T54" fmla="*/ 2147483647 w 634"/>
              <a:gd name="T55" fmla="*/ 2147483647 h 329"/>
              <a:gd name="T56" fmla="*/ 2147483647 w 634"/>
              <a:gd name="T57" fmla="*/ 2147483647 h 329"/>
              <a:gd name="T58" fmla="*/ 2147483647 w 634"/>
              <a:gd name="T59" fmla="*/ 2147483647 h 329"/>
              <a:gd name="T60" fmla="*/ 2147483647 w 634"/>
              <a:gd name="T61" fmla="*/ 2147483647 h 329"/>
              <a:gd name="T62" fmla="*/ 2147483647 w 634"/>
              <a:gd name="T63" fmla="*/ 2147483647 h 329"/>
              <a:gd name="T64" fmla="*/ 2147483647 w 634"/>
              <a:gd name="T65" fmla="*/ 2147483647 h 329"/>
              <a:gd name="T66" fmla="*/ 2147483647 w 634"/>
              <a:gd name="T67" fmla="*/ 2147483647 h 329"/>
              <a:gd name="T68" fmla="*/ 2147483647 w 634"/>
              <a:gd name="T69" fmla="*/ 2147483647 h 329"/>
              <a:gd name="T70" fmla="*/ 2147483647 w 634"/>
              <a:gd name="T71" fmla="*/ 2147483647 h 329"/>
              <a:gd name="T72" fmla="*/ 2147483647 w 634"/>
              <a:gd name="T73" fmla="*/ 2147483647 h 329"/>
              <a:gd name="T74" fmla="*/ 2147483647 w 634"/>
              <a:gd name="T75" fmla="*/ 2147483647 h 329"/>
              <a:gd name="T76" fmla="*/ 2147483647 w 634"/>
              <a:gd name="T77" fmla="*/ 2147483647 h 329"/>
              <a:gd name="T78" fmla="*/ 2147483647 w 634"/>
              <a:gd name="T79" fmla="*/ 2147483647 h 329"/>
              <a:gd name="T80" fmla="*/ 2147483647 w 634"/>
              <a:gd name="T81" fmla="*/ 2147483647 h 329"/>
              <a:gd name="T82" fmla="*/ 2147483647 w 634"/>
              <a:gd name="T83" fmla="*/ 2147483647 h 329"/>
              <a:gd name="T84" fmla="*/ 2147483647 w 634"/>
              <a:gd name="T85" fmla="*/ 2147483647 h 329"/>
              <a:gd name="T86" fmla="*/ 2147483647 w 634"/>
              <a:gd name="T87" fmla="*/ 2147483647 h 329"/>
              <a:gd name="T88" fmla="*/ 2147483647 w 634"/>
              <a:gd name="T89" fmla="*/ 2147483647 h 329"/>
              <a:gd name="T90" fmla="*/ 2147483647 w 634"/>
              <a:gd name="T91" fmla="*/ 2147483647 h 329"/>
              <a:gd name="T92" fmla="*/ 2147483647 w 634"/>
              <a:gd name="T93" fmla="*/ 2147483647 h 329"/>
              <a:gd name="T94" fmla="*/ 2147483647 w 634"/>
              <a:gd name="T95" fmla="*/ 2147483647 h 329"/>
              <a:gd name="T96" fmla="*/ 2147483647 w 634"/>
              <a:gd name="T97" fmla="*/ 2147483647 h 329"/>
              <a:gd name="T98" fmla="*/ 2147483647 w 634"/>
              <a:gd name="T99" fmla="*/ 2147483647 h 329"/>
              <a:gd name="T100" fmla="*/ 2147483647 w 634"/>
              <a:gd name="T101" fmla="*/ 2147483647 h 329"/>
              <a:gd name="T102" fmla="*/ 2147483647 w 634"/>
              <a:gd name="T103" fmla="*/ 2147483647 h 329"/>
              <a:gd name="T104" fmla="*/ 2147483647 w 634"/>
              <a:gd name="T105" fmla="*/ 2147483647 h 329"/>
              <a:gd name="T106" fmla="*/ 2147483647 w 634"/>
              <a:gd name="T107" fmla="*/ 2147483647 h 329"/>
              <a:gd name="T108" fmla="*/ 2147483647 w 634"/>
              <a:gd name="T109" fmla="*/ 2147483647 h 329"/>
              <a:gd name="T110" fmla="*/ 2147483647 w 634"/>
              <a:gd name="T111" fmla="*/ 2147483647 h 329"/>
              <a:gd name="T112" fmla="*/ 2147483647 w 634"/>
              <a:gd name="T113" fmla="*/ 2147483647 h 329"/>
              <a:gd name="T114" fmla="*/ 2147483647 w 634"/>
              <a:gd name="T115" fmla="*/ 2147483647 h 329"/>
              <a:gd name="T116" fmla="*/ 0 w 63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329"/>
              <a:gd name="T179" fmla="*/ 634 w 63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329">
                <a:moveTo>
                  <a:pt x="0" y="329"/>
                </a:moveTo>
                <a:lnTo>
                  <a:pt x="5" y="324"/>
                </a:lnTo>
                <a:lnTo>
                  <a:pt x="11" y="320"/>
                </a:lnTo>
                <a:lnTo>
                  <a:pt x="19" y="313"/>
                </a:lnTo>
                <a:lnTo>
                  <a:pt x="24" y="305"/>
                </a:lnTo>
                <a:lnTo>
                  <a:pt x="27" y="296"/>
                </a:lnTo>
                <a:lnTo>
                  <a:pt x="27" y="289"/>
                </a:lnTo>
                <a:lnTo>
                  <a:pt x="27" y="283"/>
                </a:lnTo>
                <a:lnTo>
                  <a:pt x="26" y="280"/>
                </a:lnTo>
                <a:lnTo>
                  <a:pt x="22" y="274"/>
                </a:lnTo>
                <a:lnTo>
                  <a:pt x="19" y="270"/>
                </a:lnTo>
                <a:lnTo>
                  <a:pt x="22" y="264"/>
                </a:lnTo>
                <a:lnTo>
                  <a:pt x="26" y="261"/>
                </a:lnTo>
                <a:lnTo>
                  <a:pt x="29" y="254"/>
                </a:lnTo>
                <a:lnTo>
                  <a:pt x="35" y="250"/>
                </a:lnTo>
                <a:lnTo>
                  <a:pt x="42" y="246"/>
                </a:lnTo>
                <a:lnTo>
                  <a:pt x="46" y="250"/>
                </a:lnTo>
                <a:lnTo>
                  <a:pt x="56" y="253"/>
                </a:lnTo>
                <a:lnTo>
                  <a:pt x="64" y="256"/>
                </a:lnTo>
                <a:lnTo>
                  <a:pt x="70" y="259"/>
                </a:lnTo>
                <a:lnTo>
                  <a:pt x="73" y="261"/>
                </a:lnTo>
                <a:lnTo>
                  <a:pt x="81" y="258"/>
                </a:lnTo>
                <a:lnTo>
                  <a:pt x="83" y="254"/>
                </a:lnTo>
                <a:lnTo>
                  <a:pt x="86" y="248"/>
                </a:lnTo>
                <a:lnTo>
                  <a:pt x="83" y="245"/>
                </a:lnTo>
                <a:lnTo>
                  <a:pt x="80" y="240"/>
                </a:lnTo>
                <a:lnTo>
                  <a:pt x="78" y="234"/>
                </a:lnTo>
                <a:lnTo>
                  <a:pt x="80" y="227"/>
                </a:lnTo>
                <a:lnTo>
                  <a:pt x="83" y="224"/>
                </a:lnTo>
                <a:lnTo>
                  <a:pt x="86" y="223"/>
                </a:lnTo>
                <a:lnTo>
                  <a:pt x="91" y="219"/>
                </a:lnTo>
                <a:lnTo>
                  <a:pt x="97" y="215"/>
                </a:lnTo>
                <a:lnTo>
                  <a:pt x="104" y="215"/>
                </a:lnTo>
                <a:lnTo>
                  <a:pt x="110" y="213"/>
                </a:lnTo>
                <a:lnTo>
                  <a:pt x="111" y="210"/>
                </a:lnTo>
                <a:lnTo>
                  <a:pt x="111" y="205"/>
                </a:lnTo>
                <a:lnTo>
                  <a:pt x="108" y="199"/>
                </a:lnTo>
                <a:lnTo>
                  <a:pt x="105" y="194"/>
                </a:lnTo>
                <a:lnTo>
                  <a:pt x="108" y="189"/>
                </a:lnTo>
                <a:lnTo>
                  <a:pt x="110" y="181"/>
                </a:lnTo>
                <a:lnTo>
                  <a:pt x="113" y="181"/>
                </a:lnTo>
                <a:lnTo>
                  <a:pt x="118" y="181"/>
                </a:lnTo>
                <a:lnTo>
                  <a:pt x="124" y="175"/>
                </a:lnTo>
                <a:lnTo>
                  <a:pt x="127" y="167"/>
                </a:lnTo>
                <a:lnTo>
                  <a:pt x="131" y="165"/>
                </a:lnTo>
                <a:lnTo>
                  <a:pt x="137" y="165"/>
                </a:lnTo>
                <a:lnTo>
                  <a:pt x="142" y="167"/>
                </a:lnTo>
                <a:lnTo>
                  <a:pt x="146" y="172"/>
                </a:lnTo>
                <a:lnTo>
                  <a:pt x="150" y="170"/>
                </a:lnTo>
                <a:lnTo>
                  <a:pt x="153" y="165"/>
                </a:lnTo>
                <a:lnTo>
                  <a:pt x="161" y="159"/>
                </a:lnTo>
                <a:lnTo>
                  <a:pt x="169" y="159"/>
                </a:lnTo>
                <a:lnTo>
                  <a:pt x="178" y="162"/>
                </a:lnTo>
                <a:lnTo>
                  <a:pt x="183" y="164"/>
                </a:lnTo>
                <a:lnTo>
                  <a:pt x="188" y="169"/>
                </a:lnTo>
                <a:lnTo>
                  <a:pt x="189" y="172"/>
                </a:lnTo>
                <a:lnTo>
                  <a:pt x="194" y="170"/>
                </a:lnTo>
                <a:lnTo>
                  <a:pt x="199" y="162"/>
                </a:lnTo>
                <a:lnTo>
                  <a:pt x="202" y="159"/>
                </a:lnTo>
                <a:lnTo>
                  <a:pt x="205" y="153"/>
                </a:lnTo>
                <a:lnTo>
                  <a:pt x="210" y="150"/>
                </a:lnTo>
                <a:lnTo>
                  <a:pt x="216" y="151"/>
                </a:lnTo>
                <a:lnTo>
                  <a:pt x="223" y="154"/>
                </a:lnTo>
                <a:lnTo>
                  <a:pt x="227" y="159"/>
                </a:lnTo>
                <a:lnTo>
                  <a:pt x="231" y="159"/>
                </a:lnTo>
                <a:lnTo>
                  <a:pt x="237" y="156"/>
                </a:lnTo>
                <a:lnTo>
                  <a:pt x="242" y="150"/>
                </a:lnTo>
                <a:lnTo>
                  <a:pt x="243" y="143"/>
                </a:lnTo>
                <a:lnTo>
                  <a:pt x="248" y="132"/>
                </a:lnTo>
                <a:lnTo>
                  <a:pt x="251" y="126"/>
                </a:lnTo>
                <a:lnTo>
                  <a:pt x="259" y="126"/>
                </a:lnTo>
                <a:lnTo>
                  <a:pt x="262" y="132"/>
                </a:lnTo>
                <a:lnTo>
                  <a:pt x="269" y="137"/>
                </a:lnTo>
                <a:lnTo>
                  <a:pt x="274" y="142"/>
                </a:lnTo>
                <a:lnTo>
                  <a:pt x="280" y="143"/>
                </a:lnTo>
                <a:lnTo>
                  <a:pt x="288" y="140"/>
                </a:lnTo>
                <a:lnTo>
                  <a:pt x="293" y="131"/>
                </a:lnTo>
                <a:lnTo>
                  <a:pt x="296" y="118"/>
                </a:lnTo>
                <a:lnTo>
                  <a:pt x="299" y="111"/>
                </a:lnTo>
                <a:lnTo>
                  <a:pt x="313" y="94"/>
                </a:lnTo>
                <a:lnTo>
                  <a:pt x="320" y="83"/>
                </a:lnTo>
                <a:lnTo>
                  <a:pt x="328" y="78"/>
                </a:lnTo>
                <a:lnTo>
                  <a:pt x="329" y="75"/>
                </a:lnTo>
                <a:lnTo>
                  <a:pt x="334" y="72"/>
                </a:lnTo>
                <a:lnTo>
                  <a:pt x="328" y="67"/>
                </a:lnTo>
                <a:lnTo>
                  <a:pt x="328" y="62"/>
                </a:lnTo>
                <a:lnTo>
                  <a:pt x="328" y="56"/>
                </a:lnTo>
                <a:lnTo>
                  <a:pt x="334" y="51"/>
                </a:lnTo>
                <a:lnTo>
                  <a:pt x="340" y="54"/>
                </a:lnTo>
                <a:lnTo>
                  <a:pt x="347" y="57"/>
                </a:lnTo>
                <a:lnTo>
                  <a:pt x="353" y="56"/>
                </a:lnTo>
                <a:lnTo>
                  <a:pt x="359" y="51"/>
                </a:lnTo>
                <a:lnTo>
                  <a:pt x="364" y="45"/>
                </a:lnTo>
                <a:lnTo>
                  <a:pt x="372" y="43"/>
                </a:lnTo>
                <a:lnTo>
                  <a:pt x="378" y="38"/>
                </a:lnTo>
                <a:lnTo>
                  <a:pt x="382" y="34"/>
                </a:lnTo>
                <a:lnTo>
                  <a:pt x="377" y="29"/>
                </a:lnTo>
                <a:lnTo>
                  <a:pt x="377" y="24"/>
                </a:lnTo>
                <a:lnTo>
                  <a:pt x="370" y="18"/>
                </a:lnTo>
                <a:lnTo>
                  <a:pt x="369" y="11"/>
                </a:lnTo>
                <a:lnTo>
                  <a:pt x="380" y="0"/>
                </a:lnTo>
                <a:lnTo>
                  <a:pt x="388" y="2"/>
                </a:lnTo>
                <a:lnTo>
                  <a:pt x="397" y="5"/>
                </a:lnTo>
                <a:lnTo>
                  <a:pt x="409" y="5"/>
                </a:lnTo>
                <a:lnTo>
                  <a:pt x="417" y="11"/>
                </a:lnTo>
                <a:lnTo>
                  <a:pt x="420" y="18"/>
                </a:lnTo>
                <a:lnTo>
                  <a:pt x="423" y="24"/>
                </a:lnTo>
                <a:lnTo>
                  <a:pt x="426" y="32"/>
                </a:lnTo>
                <a:lnTo>
                  <a:pt x="434" y="35"/>
                </a:lnTo>
                <a:lnTo>
                  <a:pt x="437" y="37"/>
                </a:lnTo>
                <a:lnTo>
                  <a:pt x="448" y="35"/>
                </a:lnTo>
                <a:lnTo>
                  <a:pt x="458" y="35"/>
                </a:lnTo>
                <a:lnTo>
                  <a:pt x="464" y="42"/>
                </a:lnTo>
                <a:lnTo>
                  <a:pt x="469" y="46"/>
                </a:lnTo>
                <a:lnTo>
                  <a:pt x="474" y="51"/>
                </a:lnTo>
                <a:lnTo>
                  <a:pt x="482" y="45"/>
                </a:lnTo>
                <a:lnTo>
                  <a:pt x="483" y="42"/>
                </a:lnTo>
                <a:lnTo>
                  <a:pt x="488" y="38"/>
                </a:lnTo>
                <a:lnTo>
                  <a:pt x="493" y="38"/>
                </a:lnTo>
                <a:lnTo>
                  <a:pt x="494" y="43"/>
                </a:lnTo>
                <a:lnTo>
                  <a:pt x="501" y="45"/>
                </a:lnTo>
                <a:lnTo>
                  <a:pt x="507" y="49"/>
                </a:lnTo>
                <a:lnTo>
                  <a:pt x="515" y="49"/>
                </a:lnTo>
                <a:lnTo>
                  <a:pt x="523" y="45"/>
                </a:lnTo>
                <a:lnTo>
                  <a:pt x="528" y="37"/>
                </a:lnTo>
                <a:lnTo>
                  <a:pt x="531" y="30"/>
                </a:lnTo>
                <a:lnTo>
                  <a:pt x="536" y="30"/>
                </a:lnTo>
                <a:lnTo>
                  <a:pt x="542" y="29"/>
                </a:lnTo>
                <a:lnTo>
                  <a:pt x="544" y="34"/>
                </a:lnTo>
                <a:lnTo>
                  <a:pt x="545" y="38"/>
                </a:lnTo>
                <a:lnTo>
                  <a:pt x="548" y="43"/>
                </a:lnTo>
                <a:lnTo>
                  <a:pt x="556" y="48"/>
                </a:lnTo>
                <a:lnTo>
                  <a:pt x="563" y="51"/>
                </a:lnTo>
                <a:lnTo>
                  <a:pt x="569" y="56"/>
                </a:lnTo>
                <a:lnTo>
                  <a:pt x="572" y="62"/>
                </a:lnTo>
                <a:lnTo>
                  <a:pt x="572" y="69"/>
                </a:lnTo>
                <a:lnTo>
                  <a:pt x="572" y="78"/>
                </a:lnTo>
                <a:lnTo>
                  <a:pt x="571" y="84"/>
                </a:lnTo>
                <a:lnTo>
                  <a:pt x="572" y="92"/>
                </a:lnTo>
                <a:lnTo>
                  <a:pt x="579" y="99"/>
                </a:lnTo>
                <a:lnTo>
                  <a:pt x="585" y="107"/>
                </a:lnTo>
                <a:lnTo>
                  <a:pt x="593" y="113"/>
                </a:lnTo>
                <a:lnTo>
                  <a:pt x="598" y="123"/>
                </a:lnTo>
                <a:lnTo>
                  <a:pt x="606" y="131"/>
                </a:lnTo>
                <a:lnTo>
                  <a:pt x="612" y="138"/>
                </a:lnTo>
                <a:lnTo>
                  <a:pt x="621" y="143"/>
                </a:lnTo>
                <a:lnTo>
                  <a:pt x="628" y="150"/>
                </a:lnTo>
                <a:lnTo>
                  <a:pt x="634" y="151"/>
                </a:lnTo>
                <a:lnTo>
                  <a:pt x="628" y="161"/>
                </a:lnTo>
                <a:lnTo>
                  <a:pt x="620" y="165"/>
                </a:lnTo>
                <a:lnTo>
                  <a:pt x="612" y="173"/>
                </a:lnTo>
                <a:lnTo>
                  <a:pt x="606" y="178"/>
                </a:lnTo>
                <a:lnTo>
                  <a:pt x="599" y="186"/>
                </a:lnTo>
                <a:lnTo>
                  <a:pt x="593" y="191"/>
                </a:lnTo>
                <a:lnTo>
                  <a:pt x="588" y="192"/>
                </a:lnTo>
                <a:lnTo>
                  <a:pt x="585" y="196"/>
                </a:lnTo>
                <a:lnTo>
                  <a:pt x="582" y="200"/>
                </a:lnTo>
                <a:lnTo>
                  <a:pt x="582" y="210"/>
                </a:lnTo>
                <a:lnTo>
                  <a:pt x="577" y="215"/>
                </a:lnTo>
                <a:lnTo>
                  <a:pt x="572" y="218"/>
                </a:lnTo>
                <a:lnTo>
                  <a:pt x="571" y="219"/>
                </a:lnTo>
                <a:lnTo>
                  <a:pt x="569" y="224"/>
                </a:lnTo>
                <a:lnTo>
                  <a:pt x="567" y="227"/>
                </a:lnTo>
                <a:lnTo>
                  <a:pt x="563" y="231"/>
                </a:lnTo>
                <a:lnTo>
                  <a:pt x="556" y="235"/>
                </a:lnTo>
                <a:lnTo>
                  <a:pt x="553" y="237"/>
                </a:lnTo>
                <a:lnTo>
                  <a:pt x="552" y="243"/>
                </a:lnTo>
                <a:lnTo>
                  <a:pt x="547" y="250"/>
                </a:lnTo>
                <a:lnTo>
                  <a:pt x="544" y="254"/>
                </a:lnTo>
                <a:lnTo>
                  <a:pt x="385" y="278"/>
                </a:lnTo>
                <a:lnTo>
                  <a:pt x="313" y="283"/>
                </a:lnTo>
                <a:lnTo>
                  <a:pt x="278" y="289"/>
                </a:lnTo>
                <a:lnTo>
                  <a:pt x="245" y="296"/>
                </a:lnTo>
                <a:lnTo>
                  <a:pt x="181" y="299"/>
                </a:lnTo>
                <a:lnTo>
                  <a:pt x="124" y="302"/>
                </a:lnTo>
                <a:lnTo>
                  <a:pt x="123" y="320"/>
                </a:lnTo>
                <a:lnTo>
                  <a:pt x="0" y="329"/>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0" name="State: Kansas">
            <a:extLst>
              <a:ext uri="{FF2B5EF4-FFF2-40B4-BE49-F238E27FC236}">
                <a16:creationId xmlns:a16="http://schemas.microsoft.com/office/drawing/2014/main" id="{008EE9D3-1FA1-4C55-8FFA-68C874872EF8}"/>
              </a:ext>
            </a:extLst>
          </p:cNvPr>
          <p:cNvSpPr>
            <a:spLocks/>
          </p:cNvSpPr>
          <p:nvPr/>
        </p:nvSpPr>
        <p:spPr bwMode="auto">
          <a:xfrm>
            <a:off x="6346916" y="4466097"/>
            <a:ext cx="1130271" cy="616901"/>
          </a:xfrm>
          <a:custGeom>
            <a:avLst/>
            <a:gdLst>
              <a:gd name="T0" fmla="*/ 38100 w 645"/>
              <a:gd name="T1" fmla="*/ 0 h 352"/>
              <a:gd name="T2" fmla="*/ 917575 w 645"/>
              <a:gd name="T3" fmla="*/ 31750 h 352"/>
              <a:gd name="T4" fmla="*/ 922338 w 645"/>
              <a:gd name="T5" fmla="*/ 39688 h 352"/>
              <a:gd name="T6" fmla="*/ 930275 w 645"/>
              <a:gd name="T7" fmla="*/ 49213 h 352"/>
              <a:gd name="T8" fmla="*/ 942975 w 645"/>
              <a:gd name="T9" fmla="*/ 57150 h 352"/>
              <a:gd name="T10" fmla="*/ 950913 w 645"/>
              <a:gd name="T11" fmla="*/ 65088 h 352"/>
              <a:gd name="T12" fmla="*/ 963613 w 645"/>
              <a:gd name="T13" fmla="*/ 61913 h 352"/>
              <a:gd name="T14" fmla="*/ 968375 w 645"/>
              <a:gd name="T15" fmla="*/ 53975 h 352"/>
              <a:gd name="T16" fmla="*/ 973138 w 645"/>
              <a:gd name="T17" fmla="*/ 52388 h 352"/>
              <a:gd name="T18" fmla="*/ 977900 w 645"/>
              <a:gd name="T19" fmla="*/ 49213 h 352"/>
              <a:gd name="T20" fmla="*/ 977900 w 645"/>
              <a:gd name="T21" fmla="*/ 57150 h 352"/>
              <a:gd name="T22" fmla="*/ 984250 w 645"/>
              <a:gd name="T23" fmla="*/ 65088 h 352"/>
              <a:gd name="T24" fmla="*/ 985838 w 645"/>
              <a:gd name="T25" fmla="*/ 69850 h 352"/>
              <a:gd name="T26" fmla="*/ 985838 w 645"/>
              <a:gd name="T27" fmla="*/ 77788 h 352"/>
              <a:gd name="T28" fmla="*/ 985838 w 645"/>
              <a:gd name="T29" fmla="*/ 82550 h 352"/>
              <a:gd name="T30" fmla="*/ 981075 w 645"/>
              <a:gd name="T31" fmla="*/ 85725 h 352"/>
              <a:gd name="T32" fmla="*/ 973138 w 645"/>
              <a:gd name="T33" fmla="*/ 85725 h 352"/>
              <a:gd name="T34" fmla="*/ 965200 w 645"/>
              <a:gd name="T35" fmla="*/ 92075 h 352"/>
              <a:gd name="T36" fmla="*/ 965200 w 645"/>
              <a:gd name="T37" fmla="*/ 96838 h 352"/>
              <a:gd name="T38" fmla="*/ 965200 w 645"/>
              <a:gd name="T39" fmla="*/ 103188 h 352"/>
              <a:gd name="T40" fmla="*/ 963613 w 645"/>
              <a:gd name="T41" fmla="*/ 104775 h 352"/>
              <a:gd name="T42" fmla="*/ 958850 w 645"/>
              <a:gd name="T43" fmla="*/ 109538 h 352"/>
              <a:gd name="T44" fmla="*/ 955675 w 645"/>
              <a:gd name="T45" fmla="*/ 112713 h 352"/>
              <a:gd name="T46" fmla="*/ 954088 w 645"/>
              <a:gd name="T47" fmla="*/ 117475 h 352"/>
              <a:gd name="T48" fmla="*/ 954088 w 645"/>
              <a:gd name="T49" fmla="*/ 122238 h 352"/>
              <a:gd name="T50" fmla="*/ 958850 w 645"/>
              <a:gd name="T51" fmla="*/ 125413 h 352"/>
              <a:gd name="T52" fmla="*/ 965200 w 645"/>
              <a:gd name="T53" fmla="*/ 130175 h 352"/>
              <a:gd name="T54" fmla="*/ 968375 w 645"/>
              <a:gd name="T55" fmla="*/ 139700 h 352"/>
              <a:gd name="T56" fmla="*/ 977900 w 645"/>
              <a:gd name="T57" fmla="*/ 139700 h 352"/>
              <a:gd name="T58" fmla="*/ 984250 w 645"/>
              <a:gd name="T59" fmla="*/ 150813 h 352"/>
              <a:gd name="T60" fmla="*/ 985838 w 645"/>
              <a:gd name="T61" fmla="*/ 158750 h 352"/>
              <a:gd name="T62" fmla="*/ 989013 w 645"/>
              <a:gd name="T63" fmla="*/ 160338 h 352"/>
              <a:gd name="T64" fmla="*/ 989013 w 645"/>
              <a:gd name="T65" fmla="*/ 171450 h 352"/>
              <a:gd name="T66" fmla="*/ 993775 w 645"/>
              <a:gd name="T67" fmla="*/ 177800 h 352"/>
              <a:gd name="T68" fmla="*/ 1003300 w 645"/>
              <a:gd name="T69" fmla="*/ 188913 h 352"/>
              <a:gd name="T70" fmla="*/ 1011238 w 645"/>
              <a:gd name="T71" fmla="*/ 188913 h 352"/>
              <a:gd name="T72" fmla="*/ 1019175 w 645"/>
              <a:gd name="T73" fmla="*/ 190500 h 352"/>
              <a:gd name="T74" fmla="*/ 1023938 w 645"/>
              <a:gd name="T75" fmla="*/ 198438 h 352"/>
              <a:gd name="T76" fmla="*/ 1023938 w 645"/>
              <a:gd name="T77" fmla="*/ 558800 h 352"/>
              <a:gd name="T78" fmla="*/ 0 w 645"/>
              <a:gd name="T79" fmla="*/ 523875 h 352"/>
              <a:gd name="T80" fmla="*/ 38100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1" name="State: Iowa">
            <a:extLst>
              <a:ext uri="{FF2B5EF4-FFF2-40B4-BE49-F238E27FC236}">
                <a16:creationId xmlns:a16="http://schemas.microsoft.com/office/drawing/2014/main" id="{0AEBBD7F-028A-4C76-8F6D-C00339F28F8A}"/>
              </a:ext>
            </a:extLst>
          </p:cNvPr>
          <p:cNvSpPr>
            <a:spLocks/>
          </p:cNvSpPr>
          <p:nvPr/>
        </p:nvSpPr>
        <p:spPr bwMode="auto">
          <a:xfrm>
            <a:off x="7177532" y="3835175"/>
            <a:ext cx="921739" cy="609890"/>
          </a:xfrm>
          <a:custGeom>
            <a:avLst/>
            <a:gdLst>
              <a:gd name="T0" fmla="*/ 2147483647 w 526"/>
              <a:gd name="T1" fmla="*/ 2147483647 h 348"/>
              <a:gd name="T2" fmla="*/ 2147483647 w 526"/>
              <a:gd name="T3" fmla="*/ 2147483647 h 348"/>
              <a:gd name="T4" fmla="*/ 2147483647 w 526"/>
              <a:gd name="T5" fmla="*/ 2147483647 h 348"/>
              <a:gd name="T6" fmla="*/ 2147483647 w 526"/>
              <a:gd name="T7" fmla="*/ 2147483647 h 348"/>
              <a:gd name="T8" fmla="*/ 2147483647 w 526"/>
              <a:gd name="T9" fmla="*/ 2147483647 h 348"/>
              <a:gd name="T10" fmla="*/ 2147483647 w 526"/>
              <a:gd name="T11" fmla="*/ 2147483647 h 348"/>
              <a:gd name="T12" fmla="*/ 2147483647 w 526"/>
              <a:gd name="T13" fmla="*/ 2147483647 h 348"/>
              <a:gd name="T14" fmla="*/ 2147483647 w 526"/>
              <a:gd name="T15" fmla="*/ 2147483647 h 348"/>
              <a:gd name="T16" fmla="*/ 2147483647 w 526"/>
              <a:gd name="T17" fmla="*/ 2147483647 h 348"/>
              <a:gd name="T18" fmla="*/ 2147483647 w 526"/>
              <a:gd name="T19" fmla="*/ 2147483647 h 348"/>
              <a:gd name="T20" fmla="*/ 2147483647 w 526"/>
              <a:gd name="T21" fmla="*/ 2147483647 h 348"/>
              <a:gd name="T22" fmla="*/ 2147483647 w 526"/>
              <a:gd name="T23" fmla="*/ 2147483647 h 348"/>
              <a:gd name="T24" fmla="*/ 2147483647 w 526"/>
              <a:gd name="T25" fmla="*/ 2147483647 h 348"/>
              <a:gd name="T26" fmla="*/ 2147483647 w 526"/>
              <a:gd name="T27" fmla="*/ 2147483647 h 348"/>
              <a:gd name="T28" fmla="*/ 2147483647 w 526"/>
              <a:gd name="T29" fmla="*/ 2147483647 h 348"/>
              <a:gd name="T30" fmla="*/ 2147483647 w 526"/>
              <a:gd name="T31" fmla="*/ 2147483647 h 348"/>
              <a:gd name="T32" fmla="*/ 2147483647 w 526"/>
              <a:gd name="T33" fmla="*/ 2147483647 h 348"/>
              <a:gd name="T34" fmla="*/ 2147483647 w 526"/>
              <a:gd name="T35" fmla="*/ 2147483647 h 348"/>
              <a:gd name="T36" fmla="*/ 2147483647 w 526"/>
              <a:gd name="T37" fmla="*/ 2147483647 h 348"/>
              <a:gd name="T38" fmla="*/ 2147483647 w 526"/>
              <a:gd name="T39" fmla="*/ 2147483647 h 348"/>
              <a:gd name="T40" fmla="*/ 2147483647 w 526"/>
              <a:gd name="T41" fmla="*/ 2147483647 h 348"/>
              <a:gd name="T42" fmla="*/ 2147483647 w 526"/>
              <a:gd name="T43" fmla="*/ 2147483647 h 348"/>
              <a:gd name="T44" fmla="*/ 2147483647 w 526"/>
              <a:gd name="T45" fmla="*/ 2147483647 h 348"/>
              <a:gd name="T46" fmla="*/ 2147483647 w 526"/>
              <a:gd name="T47" fmla="*/ 2147483647 h 348"/>
              <a:gd name="T48" fmla="*/ 2147483647 w 526"/>
              <a:gd name="T49" fmla="*/ 2147483647 h 348"/>
              <a:gd name="T50" fmla="*/ 2147483647 w 526"/>
              <a:gd name="T51" fmla="*/ 2147483647 h 348"/>
              <a:gd name="T52" fmla="*/ 2147483647 w 526"/>
              <a:gd name="T53" fmla="*/ 2147483647 h 348"/>
              <a:gd name="T54" fmla="*/ 2147483647 w 526"/>
              <a:gd name="T55" fmla="*/ 2147483647 h 348"/>
              <a:gd name="T56" fmla="*/ 2147483647 w 526"/>
              <a:gd name="T57" fmla="*/ 2147483647 h 348"/>
              <a:gd name="T58" fmla="*/ 2147483647 w 526"/>
              <a:gd name="T59" fmla="*/ 2147483647 h 348"/>
              <a:gd name="T60" fmla="*/ 2147483647 w 526"/>
              <a:gd name="T61" fmla="*/ 2147483647 h 348"/>
              <a:gd name="T62" fmla="*/ 2147483647 w 526"/>
              <a:gd name="T63" fmla="*/ 2147483647 h 348"/>
              <a:gd name="T64" fmla="*/ 2147483647 w 526"/>
              <a:gd name="T65" fmla="*/ 2147483647 h 348"/>
              <a:gd name="T66" fmla="*/ 2147483647 w 526"/>
              <a:gd name="T67" fmla="*/ 2147483647 h 348"/>
              <a:gd name="T68" fmla="*/ 2147483647 w 526"/>
              <a:gd name="T69" fmla="*/ 2147483647 h 348"/>
              <a:gd name="T70" fmla="*/ 2147483647 w 526"/>
              <a:gd name="T71" fmla="*/ 2147483647 h 348"/>
              <a:gd name="T72" fmla="*/ 2147483647 w 526"/>
              <a:gd name="T73" fmla="*/ 2147483647 h 348"/>
              <a:gd name="T74" fmla="*/ 2147483647 w 526"/>
              <a:gd name="T75" fmla="*/ 2147483647 h 348"/>
              <a:gd name="T76" fmla="*/ 2147483647 w 526"/>
              <a:gd name="T77" fmla="*/ 2147483647 h 348"/>
              <a:gd name="T78" fmla="*/ 2147483647 w 526"/>
              <a:gd name="T79" fmla="*/ 2147483647 h 348"/>
              <a:gd name="T80" fmla="*/ 2147483647 w 526"/>
              <a:gd name="T81" fmla="*/ 2147483647 h 348"/>
              <a:gd name="T82" fmla="*/ 2147483647 w 526"/>
              <a:gd name="T83" fmla="*/ 2147483647 h 348"/>
              <a:gd name="T84" fmla="*/ 2147483647 w 526"/>
              <a:gd name="T85" fmla="*/ 2147483647 h 348"/>
              <a:gd name="T86" fmla="*/ 2147483647 w 526"/>
              <a:gd name="T87" fmla="*/ 2147483647 h 348"/>
              <a:gd name="T88" fmla="*/ 2147483647 w 526"/>
              <a:gd name="T89" fmla="*/ 2147483647 h 348"/>
              <a:gd name="T90" fmla="*/ 2147483647 w 526"/>
              <a:gd name="T91" fmla="*/ 2147483647 h 348"/>
              <a:gd name="T92" fmla="*/ 2147483647 w 526"/>
              <a:gd name="T93" fmla="*/ 2147483647 h 348"/>
              <a:gd name="T94" fmla="*/ 2147483647 w 526"/>
              <a:gd name="T95" fmla="*/ 2147483647 h 348"/>
              <a:gd name="T96" fmla="*/ 2147483647 w 526"/>
              <a:gd name="T97" fmla="*/ 2147483647 h 348"/>
              <a:gd name="T98" fmla="*/ 2147483647 w 526"/>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2" name="State: Indiana">
            <a:extLst>
              <a:ext uri="{FF2B5EF4-FFF2-40B4-BE49-F238E27FC236}">
                <a16:creationId xmlns:a16="http://schemas.microsoft.com/office/drawing/2014/main" id="{C9F4273C-6441-46EB-A31B-D13462D179D8}"/>
              </a:ext>
            </a:extLst>
          </p:cNvPr>
          <p:cNvSpPr>
            <a:spLocks/>
          </p:cNvSpPr>
          <p:nvPr/>
        </p:nvSpPr>
        <p:spPr bwMode="auto">
          <a:xfrm>
            <a:off x="8449742" y="4101564"/>
            <a:ext cx="476640" cy="821951"/>
          </a:xfrm>
          <a:custGeom>
            <a:avLst/>
            <a:gdLst>
              <a:gd name="T0" fmla="*/ 2147483647 w 272"/>
              <a:gd name="T1" fmla="*/ 2147483647 h 469"/>
              <a:gd name="T2" fmla="*/ 2147483647 w 272"/>
              <a:gd name="T3" fmla="*/ 2147483647 h 469"/>
              <a:gd name="T4" fmla="*/ 2147483647 w 272"/>
              <a:gd name="T5" fmla="*/ 2147483647 h 469"/>
              <a:gd name="T6" fmla="*/ 2147483647 w 272"/>
              <a:gd name="T7" fmla="*/ 2147483647 h 469"/>
              <a:gd name="T8" fmla="*/ 2147483647 w 272"/>
              <a:gd name="T9" fmla="*/ 2147483647 h 469"/>
              <a:gd name="T10" fmla="*/ 2147483647 w 272"/>
              <a:gd name="T11" fmla="*/ 2147483647 h 469"/>
              <a:gd name="T12" fmla="*/ 2147483647 w 272"/>
              <a:gd name="T13" fmla="*/ 2147483647 h 469"/>
              <a:gd name="T14" fmla="*/ 2147483647 w 272"/>
              <a:gd name="T15" fmla="*/ 2147483647 h 469"/>
              <a:gd name="T16" fmla="*/ 2147483647 w 272"/>
              <a:gd name="T17" fmla="*/ 2147483647 h 469"/>
              <a:gd name="T18" fmla="*/ 2147483647 w 272"/>
              <a:gd name="T19" fmla="*/ 2147483647 h 469"/>
              <a:gd name="T20" fmla="*/ 2147483647 w 272"/>
              <a:gd name="T21" fmla="*/ 2147483647 h 469"/>
              <a:gd name="T22" fmla="*/ 2147483647 w 272"/>
              <a:gd name="T23" fmla="*/ 2147483647 h 469"/>
              <a:gd name="T24" fmla="*/ 2147483647 w 272"/>
              <a:gd name="T25" fmla="*/ 2147483647 h 469"/>
              <a:gd name="T26" fmla="*/ 2147483647 w 272"/>
              <a:gd name="T27" fmla="*/ 2147483647 h 469"/>
              <a:gd name="T28" fmla="*/ 2147483647 w 272"/>
              <a:gd name="T29" fmla="*/ 2147483647 h 469"/>
              <a:gd name="T30" fmla="*/ 2147483647 w 272"/>
              <a:gd name="T31" fmla="*/ 2147483647 h 469"/>
              <a:gd name="T32" fmla="*/ 2147483647 w 272"/>
              <a:gd name="T33" fmla="*/ 2147483647 h 469"/>
              <a:gd name="T34" fmla="*/ 2147483647 w 272"/>
              <a:gd name="T35" fmla="*/ 2147483647 h 469"/>
              <a:gd name="T36" fmla="*/ 2147483647 w 272"/>
              <a:gd name="T37" fmla="*/ 2147483647 h 469"/>
              <a:gd name="T38" fmla="*/ 2147483647 w 272"/>
              <a:gd name="T39" fmla="*/ 2147483647 h 469"/>
              <a:gd name="T40" fmla="*/ 2147483647 w 272"/>
              <a:gd name="T41" fmla="*/ 2147483647 h 469"/>
              <a:gd name="T42" fmla="*/ 2147483647 w 272"/>
              <a:gd name="T43" fmla="*/ 2147483647 h 469"/>
              <a:gd name="T44" fmla="*/ 2147483647 w 272"/>
              <a:gd name="T45" fmla="*/ 2147483647 h 469"/>
              <a:gd name="T46" fmla="*/ 2147483647 w 272"/>
              <a:gd name="T47" fmla="*/ 2147483647 h 469"/>
              <a:gd name="T48" fmla="*/ 2147483647 w 272"/>
              <a:gd name="T49" fmla="*/ 2147483647 h 469"/>
              <a:gd name="T50" fmla="*/ 2147483647 w 272"/>
              <a:gd name="T51" fmla="*/ 2147483647 h 469"/>
              <a:gd name="T52" fmla="*/ 2147483647 w 272"/>
              <a:gd name="T53" fmla="*/ 2147483647 h 469"/>
              <a:gd name="T54" fmla="*/ 2147483647 w 272"/>
              <a:gd name="T55" fmla="*/ 2147483647 h 469"/>
              <a:gd name="T56" fmla="*/ 2147483647 w 272"/>
              <a:gd name="T57" fmla="*/ 2147483647 h 469"/>
              <a:gd name="T58" fmla="*/ 2147483647 w 272"/>
              <a:gd name="T59" fmla="*/ 2147483647 h 469"/>
              <a:gd name="T60" fmla="*/ 2147483647 w 272"/>
              <a:gd name="T61" fmla="*/ 2147483647 h 469"/>
              <a:gd name="T62" fmla="*/ 2147483647 w 272"/>
              <a:gd name="T63" fmla="*/ 2147483647 h 469"/>
              <a:gd name="T64" fmla="*/ 2147483647 w 272"/>
              <a:gd name="T65" fmla="*/ 2147483647 h 469"/>
              <a:gd name="T66" fmla="*/ 2147483647 w 272"/>
              <a:gd name="T67" fmla="*/ 2147483647 h 469"/>
              <a:gd name="T68" fmla="*/ 2147483647 w 272"/>
              <a:gd name="T69" fmla="*/ 2147483647 h 469"/>
              <a:gd name="T70" fmla="*/ 2147483647 w 272"/>
              <a:gd name="T71" fmla="*/ 2147483647 h 469"/>
              <a:gd name="T72" fmla="*/ 0 w 272"/>
              <a:gd name="T73" fmla="*/ 2147483647 h 469"/>
              <a:gd name="T74" fmla="*/ 2147483647 w 272"/>
              <a:gd name="T75" fmla="*/ 2147483647 h 469"/>
              <a:gd name="T76" fmla="*/ 2147483647 w 272"/>
              <a:gd name="T77" fmla="*/ 2147483647 h 469"/>
              <a:gd name="T78" fmla="*/ 2147483647 w 272"/>
              <a:gd name="T79" fmla="*/ 2147483647 h 469"/>
              <a:gd name="T80" fmla="*/ 2147483647 w 272"/>
              <a:gd name="T81" fmla="*/ 2147483647 h 469"/>
              <a:gd name="T82" fmla="*/ 2147483647 w 272"/>
              <a:gd name="T83" fmla="*/ 2147483647 h 469"/>
              <a:gd name="T84" fmla="*/ 2147483647 w 272"/>
              <a:gd name="T85" fmla="*/ 2147483647 h 469"/>
              <a:gd name="T86" fmla="*/ 2147483647 w 272"/>
              <a:gd name="T87" fmla="*/ 2147483647 h 469"/>
              <a:gd name="T88" fmla="*/ 2147483647 w 272"/>
              <a:gd name="T89" fmla="*/ 2147483647 h 469"/>
              <a:gd name="T90" fmla="*/ 2147483647 w 272"/>
              <a:gd name="T91" fmla="*/ 2147483647 h 469"/>
              <a:gd name="T92" fmla="*/ 2147483647 w 272"/>
              <a:gd name="T93" fmla="*/ 2147483647 h 469"/>
              <a:gd name="T94" fmla="*/ 2147483647 w 272"/>
              <a:gd name="T95" fmla="*/ 2147483647 h 469"/>
              <a:gd name="T96" fmla="*/ 2147483647 w 272"/>
              <a:gd name="T97" fmla="*/ 2147483647 h 469"/>
              <a:gd name="T98" fmla="*/ 2147483647 w 272"/>
              <a:gd name="T99" fmla="*/ 2147483647 h 469"/>
              <a:gd name="T100" fmla="*/ 2147483647 w 272"/>
              <a:gd name="T101" fmla="*/ 2147483647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469"/>
              <a:gd name="T155" fmla="*/ 272 w 272"/>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469">
                <a:moveTo>
                  <a:pt x="13" y="32"/>
                </a:moveTo>
                <a:lnTo>
                  <a:pt x="19" y="34"/>
                </a:lnTo>
                <a:lnTo>
                  <a:pt x="26" y="35"/>
                </a:lnTo>
                <a:lnTo>
                  <a:pt x="32" y="35"/>
                </a:lnTo>
                <a:lnTo>
                  <a:pt x="37" y="37"/>
                </a:lnTo>
                <a:lnTo>
                  <a:pt x="43" y="35"/>
                </a:lnTo>
                <a:lnTo>
                  <a:pt x="50" y="30"/>
                </a:lnTo>
                <a:lnTo>
                  <a:pt x="54" y="26"/>
                </a:lnTo>
                <a:lnTo>
                  <a:pt x="61" y="19"/>
                </a:lnTo>
                <a:lnTo>
                  <a:pt x="64" y="16"/>
                </a:lnTo>
                <a:lnTo>
                  <a:pt x="89" y="15"/>
                </a:lnTo>
                <a:lnTo>
                  <a:pt x="100" y="13"/>
                </a:lnTo>
                <a:lnTo>
                  <a:pt x="115" y="15"/>
                </a:lnTo>
                <a:lnTo>
                  <a:pt x="129" y="11"/>
                </a:lnTo>
                <a:lnTo>
                  <a:pt x="140" y="10"/>
                </a:lnTo>
                <a:lnTo>
                  <a:pt x="150" y="11"/>
                </a:lnTo>
                <a:lnTo>
                  <a:pt x="158" y="7"/>
                </a:lnTo>
                <a:lnTo>
                  <a:pt x="177" y="5"/>
                </a:lnTo>
                <a:lnTo>
                  <a:pt x="189" y="3"/>
                </a:lnTo>
                <a:lnTo>
                  <a:pt x="204" y="5"/>
                </a:lnTo>
                <a:lnTo>
                  <a:pt x="213" y="3"/>
                </a:lnTo>
                <a:lnTo>
                  <a:pt x="224" y="0"/>
                </a:lnTo>
                <a:lnTo>
                  <a:pt x="232" y="2"/>
                </a:lnTo>
                <a:lnTo>
                  <a:pt x="237" y="7"/>
                </a:lnTo>
                <a:lnTo>
                  <a:pt x="264" y="288"/>
                </a:lnTo>
                <a:lnTo>
                  <a:pt x="264" y="293"/>
                </a:lnTo>
                <a:lnTo>
                  <a:pt x="261" y="297"/>
                </a:lnTo>
                <a:lnTo>
                  <a:pt x="259" y="301"/>
                </a:lnTo>
                <a:lnTo>
                  <a:pt x="261" y="304"/>
                </a:lnTo>
                <a:lnTo>
                  <a:pt x="267" y="308"/>
                </a:lnTo>
                <a:lnTo>
                  <a:pt x="267" y="312"/>
                </a:lnTo>
                <a:lnTo>
                  <a:pt x="269" y="320"/>
                </a:lnTo>
                <a:lnTo>
                  <a:pt x="272" y="323"/>
                </a:lnTo>
                <a:lnTo>
                  <a:pt x="270" y="328"/>
                </a:lnTo>
                <a:lnTo>
                  <a:pt x="264" y="331"/>
                </a:lnTo>
                <a:lnTo>
                  <a:pt x="258" y="331"/>
                </a:lnTo>
                <a:lnTo>
                  <a:pt x="251" y="331"/>
                </a:lnTo>
                <a:lnTo>
                  <a:pt x="250" y="335"/>
                </a:lnTo>
                <a:lnTo>
                  <a:pt x="248" y="340"/>
                </a:lnTo>
                <a:lnTo>
                  <a:pt x="242" y="340"/>
                </a:lnTo>
                <a:lnTo>
                  <a:pt x="240" y="343"/>
                </a:lnTo>
                <a:lnTo>
                  <a:pt x="237" y="342"/>
                </a:lnTo>
                <a:lnTo>
                  <a:pt x="234" y="340"/>
                </a:lnTo>
                <a:lnTo>
                  <a:pt x="229" y="339"/>
                </a:lnTo>
                <a:lnTo>
                  <a:pt x="224" y="339"/>
                </a:lnTo>
                <a:lnTo>
                  <a:pt x="220" y="340"/>
                </a:lnTo>
                <a:lnTo>
                  <a:pt x="218" y="343"/>
                </a:lnTo>
                <a:lnTo>
                  <a:pt x="220" y="350"/>
                </a:lnTo>
                <a:lnTo>
                  <a:pt x="218" y="355"/>
                </a:lnTo>
                <a:lnTo>
                  <a:pt x="223" y="358"/>
                </a:lnTo>
                <a:lnTo>
                  <a:pt x="224" y="359"/>
                </a:lnTo>
                <a:lnTo>
                  <a:pt x="223" y="362"/>
                </a:lnTo>
                <a:lnTo>
                  <a:pt x="218" y="364"/>
                </a:lnTo>
                <a:lnTo>
                  <a:pt x="215" y="367"/>
                </a:lnTo>
                <a:lnTo>
                  <a:pt x="212" y="370"/>
                </a:lnTo>
                <a:lnTo>
                  <a:pt x="208" y="375"/>
                </a:lnTo>
                <a:lnTo>
                  <a:pt x="207" y="378"/>
                </a:lnTo>
                <a:lnTo>
                  <a:pt x="204" y="382"/>
                </a:lnTo>
                <a:lnTo>
                  <a:pt x="199" y="386"/>
                </a:lnTo>
                <a:lnTo>
                  <a:pt x="197" y="393"/>
                </a:lnTo>
                <a:lnTo>
                  <a:pt x="189" y="397"/>
                </a:lnTo>
                <a:lnTo>
                  <a:pt x="186" y="404"/>
                </a:lnTo>
                <a:lnTo>
                  <a:pt x="186" y="409"/>
                </a:lnTo>
                <a:lnTo>
                  <a:pt x="185" y="417"/>
                </a:lnTo>
                <a:lnTo>
                  <a:pt x="183" y="421"/>
                </a:lnTo>
                <a:lnTo>
                  <a:pt x="181" y="426"/>
                </a:lnTo>
                <a:lnTo>
                  <a:pt x="177" y="429"/>
                </a:lnTo>
                <a:lnTo>
                  <a:pt x="172" y="432"/>
                </a:lnTo>
                <a:lnTo>
                  <a:pt x="166" y="429"/>
                </a:lnTo>
                <a:lnTo>
                  <a:pt x="161" y="426"/>
                </a:lnTo>
                <a:lnTo>
                  <a:pt x="154" y="420"/>
                </a:lnTo>
                <a:lnTo>
                  <a:pt x="151" y="415"/>
                </a:lnTo>
                <a:lnTo>
                  <a:pt x="145" y="410"/>
                </a:lnTo>
                <a:lnTo>
                  <a:pt x="140" y="413"/>
                </a:lnTo>
                <a:lnTo>
                  <a:pt x="137" y="418"/>
                </a:lnTo>
                <a:lnTo>
                  <a:pt x="134" y="424"/>
                </a:lnTo>
                <a:lnTo>
                  <a:pt x="134" y="431"/>
                </a:lnTo>
                <a:lnTo>
                  <a:pt x="134" y="436"/>
                </a:lnTo>
                <a:lnTo>
                  <a:pt x="131" y="439"/>
                </a:lnTo>
                <a:lnTo>
                  <a:pt x="127" y="444"/>
                </a:lnTo>
                <a:lnTo>
                  <a:pt x="124" y="447"/>
                </a:lnTo>
                <a:lnTo>
                  <a:pt x="119" y="447"/>
                </a:lnTo>
                <a:lnTo>
                  <a:pt x="115" y="442"/>
                </a:lnTo>
                <a:lnTo>
                  <a:pt x="112" y="440"/>
                </a:lnTo>
                <a:lnTo>
                  <a:pt x="107" y="437"/>
                </a:lnTo>
                <a:lnTo>
                  <a:pt x="104" y="436"/>
                </a:lnTo>
                <a:lnTo>
                  <a:pt x="99" y="437"/>
                </a:lnTo>
                <a:lnTo>
                  <a:pt x="96" y="439"/>
                </a:lnTo>
                <a:lnTo>
                  <a:pt x="94" y="445"/>
                </a:lnTo>
                <a:lnTo>
                  <a:pt x="91" y="448"/>
                </a:lnTo>
                <a:lnTo>
                  <a:pt x="89" y="450"/>
                </a:lnTo>
                <a:lnTo>
                  <a:pt x="86" y="455"/>
                </a:lnTo>
                <a:lnTo>
                  <a:pt x="84" y="458"/>
                </a:lnTo>
                <a:lnTo>
                  <a:pt x="80" y="458"/>
                </a:lnTo>
                <a:lnTo>
                  <a:pt x="78" y="455"/>
                </a:lnTo>
                <a:lnTo>
                  <a:pt x="72" y="450"/>
                </a:lnTo>
                <a:lnTo>
                  <a:pt x="65" y="448"/>
                </a:lnTo>
                <a:lnTo>
                  <a:pt x="57" y="445"/>
                </a:lnTo>
                <a:lnTo>
                  <a:pt x="53" y="445"/>
                </a:lnTo>
                <a:lnTo>
                  <a:pt x="48" y="448"/>
                </a:lnTo>
                <a:lnTo>
                  <a:pt x="43" y="453"/>
                </a:lnTo>
                <a:lnTo>
                  <a:pt x="40" y="458"/>
                </a:lnTo>
                <a:lnTo>
                  <a:pt x="35" y="455"/>
                </a:lnTo>
                <a:lnTo>
                  <a:pt x="30" y="453"/>
                </a:lnTo>
                <a:lnTo>
                  <a:pt x="24" y="451"/>
                </a:lnTo>
                <a:lnTo>
                  <a:pt x="19" y="455"/>
                </a:lnTo>
                <a:lnTo>
                  <a:pt x="16" y="458"/>
                </a:lnTo>
                <a:lnTo>
                  <a:pt x="15" y="464"/>
                </a:lnTo>
                <a:lnTo>
                  <a:pt x="8" y="469"/>
                </a:lnTo>
                <a:lnTo>
                  <a:pt x="2" y="467"/>
                </a:lnTo>
                <a:lnTo>
                  <a:pt x="0" y="458"/>
                </a:lnTo>
                <a:lnTo>
                  <a:pt x="3" y="455"/>
                </a:lnTo>
                <a:lnTo>
                  <a:pt x="3" y="450"/>
                </a:lnTo>
                <a:lnTo>
                  <a:pt x="3" y="444"/>
                </a:lnTo>
                <a:lnTo>
                  <a:pt x="3" y="437"/>
                </a:lnTo>
                <a:lnTo>
                  <a:pt x="7" y="434"/>
                </a:lnTo>
                <a:lnTo>
                  <a:pt x="10" y="428"/>
                </a:lnTo>
                <a:lnTo>
                  <a:pt x="11" y="426"/>
                </a:lnTo>
                <a:lnTo>
                  <a:pt x="10" y="421"/>
                </a:lnTo>
                <a:lnTo>
                  <a:pt x="7" y="418"/>
                </a:lnTo>
                <a:lnTo>
                  <a:pt x="8" y="413"/>
                </a:lnTo>
                <a:lnTo>
                  <a:pt x="11" y="412"/>
                </a:lnTo>
                <a:lnTo>
                  <a:pt x="15" y="409"/>
                </a:lnTo>
                <a:lnTo>
                  <a:pt x="18" y="407"/>
                </a:lnTo>
                <a:lnTo>
                  <a:pt x="19" y="402"/>
                </a:lnTo>
                <a:lnTo>
                  <a:pt x="21" y="397"/>
                </a:lnTo>
                <a:lnTo>
                  <a:pt x="23" y="391"/>
                </a:lnTo>
                <a:lnTo>
                  <a:pt x="27" y="390"/>
                </a:lnTo>
                <a:lnTo>
                  <a:pt x="30" y="386"/>
                </a:lnTo>
                <a:lnTo>
                  <a:pt x="32" y="382"/>
                </a:lnTo>
                <a:lnTo>
                  <a:pt x="32" y="378"/>
                </a:lnTo>
                <a:lnTo>
                  <a:pt x="35" y="370"/>
                </a:lnTo>
                <a:lnTo>
                  <a:pt x="38" y="366"/>
                </a:lnTo>
                <a:lnTo>
                  <a:pt x="42" y="358"/>
                </a:lnTo>
                <a:lnTo>
                  <a:pt x="45" y="355"/>
                </a:lnTo>
                <a:lnTo>
                  <a:pt x="43" y="350"/>
                </a:lnTo>
                <a:lnTo>
                  <a:pt x="42" y="347"/>
                </a:lnTo>
                <a:lnTo>
                  <a:pt x="38" y="340"/>
                </a:lnTo>
                <a:lnTo>
                  <a:pt x="40" y="335"/>
                </a:lnTo>
                <a:lnTo>
                  <a:pt x="35" y="331"/>
                </a:lnTo>
                <a:lnTo>
                  <a:pt x="32" y="326"/>
                </a:lnTo>
                <a:lnTo>
                  <a:pt x="29" y="318"/>
                </a:lnTo>
                <a:lnTo>
                  <a:pt x="27" y="310"/>
                </a:lnTo>
                <a:lnTo>
                  <a:pt x="29" y="302"/>
                </a:lnTo>
                <a:lnTo>
                  <a:pt x="29" y="299"/>
                </a:lnTo>
                <a:lnTo>
                  <a:pt x="30" y="293"/>
                </a:lnTo>
                <a:lnTo>
                  <a:pt x="35" y="288"/>
                </a:lnTo>
                <a:lnTo>
                  <a:pt x="37" y="283"/>
                </a:lnTo>
                <a:lnTo>
                  <a:pt x="30" y="226"/>
                </a:lnTo>
                <a:lnTo>
                  <a:pt x="24" y="178"/>
                </a:lnTo>
                <a:lnTo>
                  <a:pt x="21" y="124"/>
                </a:lnTo>
                <a:lnTo>
                  <a:pt x="13" y="34"/>
                </a:lnTo>
                <a:lnTo>
                  <a:pt x="13" y="32"/>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3" name="State: Illinois">
            <a:extLst>
              <a:ext uri="{FF2B5EF4-FFF2-40B4-BE49-F238E27FC236}">
                <a16:creationId xmlns:a16="http://schemas.microsoft.com/office/drawing/2014/main" id="{58C1EF8B-2ACA-4AFB-B57E-BE3FB7261296}"/>
              </a:ext>
            </a:extLst>
          </p:cNvPr>
          <p:cNvSpPr>
            <a:spLocks/>
          </p:cNvSpPr>
          <p:nvPr/>
        </p:nvSpPr>
        <p:spPr bwMode="auto">
          <a:xfrm>
            <a:off x="7913521" y="4013937"/>
            <a:ext cx="606314" cy="1065557"/>
          </a:xfrm>
          <a:custGeom>
            <a:avLst/>
            <a:gdLst>
              <a:gd name="T0" fmla="*/ 2147483647 w 346"/>
              <a:gd name="T1" fmla="*/ 2147483647 h 608"/>
              <a:gd name="T2" fmla="*/ 2147483647 w 346"/>
              <a:gd name="T3" fmla="*/ 2147483647 h 608"/>
              <a:gd name="T4" fmla="*/ 2147483647 w 346"/>
              <a:gd name="T5" fmla="*/ 2147483647 h 608"/>
              <a:gd name="T6" fmla="*/ 2147483647 w 346"/>
              <a:gd name="T7" fmla="*/ 2147483647 h 608"/>
              <a:gd name="T8" fmla="*/ 2147483647 w 346"/>
              <a:gd name="T9" fmla="*/ 2147483647 h 608"/>
              <a:gd name="T10" fmla="*/ 2147483647 w 346"/>
              <a:gd name="T11" fmla="*/ 2147483647 h 608"/>
              <a:gd name="T12" fmla="*/ 2147483647 w 346"/>
              <a:gd name="T13" fmla="*/ 2147483647 h 608"/>
              <a:gd name="T14" fmla="*/ 2147483647 w 346"/>
              <a:gd name="T15" fmla="*/ 2147483647 h 608"/>
              <a:gd name="T16" fmla="*/ 2147483647 w 346"/>
              <a:gd name="T17" fmla="*/ 2147483647 h 608"/>
              <a:gd name="T18" fmla="*/ 2147483647 w 346"/>
              <a:gd name="T19" fmla="*/ 2147483647 h 608"/>
              <a:gd name="T20" fmla="*/ 2147483647 w 346"/>
              <a:gd name="T21" fmla="*/ 2147483647 h 608"/>
              <a:gd name="T22" fmla="*/ 2147483647 w 346"/>
              <a:gd name="T23" fmla="*/ 2147483647 h 608"/>
              <a:gd name="T24" fmla="*/ 2147483647 w 346"/>
              <a:gd name="T25" fmla="*/ 2147483647 h 608"/>
              <a:gd name="T26" fmla="*/ 2147483647 w 346"/>
              <a:gd name="T27" fmla="*/ 2147483647 h 608"/>
              <a:gd name="T28" fmla="*/ 2147483647 w 346"/>
              <a:gd name="T29" fmla="*/ 2147483647 h 608"/>
              <a:gd name="T30" fmla="*/ 2147483647 w 346"/>
              <a:gd name="T31" fmla="*/ 2147483647 h 608"/>
              <a:gd name="T32" fmla="*/ 2147483647 w 346"/>
              <a:gd name="T33" fmla="*/ 2147483647 h 608"/>
              <a:gd name="T34" fmla="*/ 2147483647 w 346"/>
              <a:gd name="T35" fmla="*/ 2147483647 h 608"/>
              <a:gd name="T36" fmla="*/ 2147483647 w 346"/>
              <a:gd name="T37" fmla="*/ 2147483647 h 608"/>
              <a:gd name="T38" fmla="*/ 2147483647 w 346"/>
              <a:gd name="T39" fmla="*/ 2147483647 h 608"/>
              <a:gd name="T40" fmla="*/ 2147483647 w 346"/>
              <a:gd name="T41" fmla="*/ 2147483647 h 608"/>
              <a:gd name="T42" fmla="*/ 2147483647 w 346"/>
              <a:gd name="T43" fmla="*/ 2147483647 h 608"/>
              <a:gd name="T44" fmla="*/ 2147483647 w 346"/>
              <a:gd name="T45" fmla="*/ 2147483647 h 608"/>
              <a:gd name="T46" fmla="*/ 2147483647 w 346"/>
              <a:gd name="T47" fmla="*/ 2147483647 h 608"/>
              <a:gd name="T48" fmla="*/ 2147483647 w 346"/>
              <a:gd name="T49" fmla="*/ 2147483647 h 608"/>
              <a:gd name="T50" fmla="*/ 2147483647 w 346"/>
              <a:gd name="T51" fmla="*/ 2147483647 h 608"/>
              <a:gd name="T52" fmla="*/ 2147483647 w 346"/>
              <a:gd name="T53" fmla="*/ 2147483647 h 608"/>
              <a:gd name="T54" fmla="*/ 2147483647 w 346"/>
              <a:gd name="T55" fmla="*/ 2147483647 h 608"/>
              <a:gd name="T56" fmla="*/ 2147483647 w 346"/>
              <a:gd name="T57" fmla="*/ 2147483647 h 608"/>
              <a:gd name="T58" fmla="*/ 2147483647 w 346"/>
              <a:gd name="T59" fmla="*/ 2147483647 h 608"/>
              <a:gd name="T60" fmla="*/ 2147483647 w 346"/>
              <a:gd name="T61" fmla="*/ 2147483647 h 608"/>
              <a:gd name="T62" fmla="*/ 2147483647 w 346"/>
              <a:gd name="T63" fmla="*/ 2147483647 h 608"/>
              <a:gd name="T64" fmla="*/ 2147483647 w 346"/>
              <a:gd name="T65" fmla="*/ 2147483647 h 608"/>
              <a:gd name="T66" fmla="*/ 2147483647 w 346"/>
              <a:gd name="T67" fmla="*/ 2147483647 h 608"/>
              <a:gd name="T68" fmla="*/ 2147483647 w 346"/>
              <a:gd name="T69" fmla="*/ 2147483647 h 608"/>
              <a:gd name="T70" fmla="*/ 2147483647 w 346"/>
              <a:gd name="T71" fmla="*/ 2147483647 h 608"/>
              <a:gd name="T72" fmla="*/ 2147483647 w 346"/>
              <a:gd name="T73" fmla="*/ 2147483647 h 608"/>
              <a:gd name="T74" fmla="*/ 0 w 346"/>
              <a:gd name="T75" fmla="*/ 2147483647 h 608"/>
              <a:gd name="T76" fmla="*/ 2147483647 w 346"/>
              <a:gd name="T77" fmla="*/ 2147483647 h 608"/>
              <a:gd name="T78" fmla="*/ 2147483647 w 346"/>
              <a:gd name="T79" fmla="*/ 2147483647 h 608"/>
              <a:gd name="T80" fmla="*/ 2147483647 w 346"/>
              <a:gd name="T81" fmla="*/ 2147483647 h 608"/>
              <a:gd name="T82" fmla="*/ 2147483647 w 346"/>
              <a:gd name="T83" fmla="*/ 2147483647 h 608"/>
              <a:gd name="T84" fmla="*/ 2147483647 w 346"/>
              <a:gd name="T85" fmla="*/ 2147483647 h 608"/>
              <a:gd name="T86" fmla="*/ 2147483647 w 346"/>
              <a:gd name="T87" fmla="*/ 2147483647 h 608"/>
              <a:gd name="T88" fmla="*/ 2147483647 w 346"/>
              <a:gd name="T89" fmla="*/ 2147483647 h 608"/>
              <a:gd name="T90" fmla="*/ 2147483647 w 346"/>
              <a:gd name="T91" fmla="*/ 2147483647 h 608"/>
              <a:gd name="T92" fmla="*/ 2147483647 w 346"/>
              <a:gd name="T93" fmla="*/ 2147483647 h 608"/>
              <a:gd name="T94" fmla="*/ 2147483647 w 346"/>
              <a:gd name="T95" fmla="*/ 2147483647 h 608"/>
              <a:gd name="T96" fmla="*/ 2147483647 w 346"/>
              <a:gd name="T97" fmla="*/ 2147483647 h 608"/>
              <a:gd name="T98" fmla="*/ 2147483647 w 346"/>
              <a:gd name="T99" fmla="*/ 2147483647 h 608"/>
              <a:gd name="T100" fmla="*/ 2147483647 w 346"/>
              <a:gd name="T101" fmla="*/ 2147483647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6"/>
              <a:gd name="T154" fmla="*/ 0 h 608"/>
              <a:gd name="T155" fmla="*/ 346 w 34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6" h="608">
                <a:moveTo>
                  <a:pt x="63" y="11"/>
                </a:moveTo>
                <a:lnTo>
                  <a:pt x="283" y="0"/>
                </a:lnTo>
                <a:lnTo>
                  <a:pt x="286" y="8"/>
                </a:lnTo>
                <a:lnTo>
                  <a:pt x="287" y="17"/>
                </a:lnTo>
                <a:lnTo>
                  <a:pt x="289" y="25"/>
                </a:lnTo>
                <a:lnTo>
                  <a:pt x="294" y="32"/>
                </a:lnTo>
                <a:lnTo>
                  <a:pt x="297" y="38"/>
                </a:lnTo>
                <a:lnTo>
                  <a:pt x="300" y="46"/>
                </a:lnTo>
                <a:lnTo>
                  <a:pt x="305" y="52"/>
                </a:lnTo>
                <a:lnTo>
                  <a:pt x="308" y="55"/>
                </a:lnTo>
                <a:lnTo>
                  <a:pt x="311" y="59"/>
                </a:lnTo>
                <a:lnTo>
                  <a:pt x="316" y="62"/>
                </a:lnTo>
                <a:lnTo>
                  <a:pt x="316" y="76"/>
                </a:lnTo>
                <a:lnTo>
                  <a:pt x="316" y="84"/>
                </a:lnTo>
                <a:lnTo>
                  <a:pt x="319" y="97"/>
                </a:lnTo>
                <a:lnTo>
                  <a:pt x="321" y="108"/>
                </a:lnTo>
                <a:lnTo>
                  <a:pt x="322" y="121"/>
                </a:lnTo>
                <a:lnTo>
                  <a:pt x="321" y="138"/>
                </a:lnTo>
                <a:lnTo>
                  <a:pt x="324" y="156"/>
                </a:lnTo>
                <a:lnTo>
                  <a:pt x="326" y="171"/>
                </a:lnTo>
                <a:lnTo>
                  <a:pt x="326" y="202"/>
                </a:lnTo>
                <a:lnTo>
                  <a:pt x="329" y="227"/>
                </a:lnTo>
                <a:lnTo>
                  <a:pt x="330" y="257"/>
                </a:lnTo>
                <a:lnTo>
                  <a:pt x="335" y="279"/>
                </a:lnTo>
                <a:lnTo>
                  <a:pt x="335" y="310"/>
                </a:lnTo>
                <a:lnTo>
                  <a:pt x="338" y="327"/>
                </a:lnTo>
                <a:lnTo>
                  <a:pt x="340" y="337"/>
                </a:lnTo>
                <a:lnTo>
                  <a:pt x="337" y="341"/>
                </a:lnTo>
                <a:lnTo>
                  <a:pt x="333" y="346"/>
                </a:lnTo>
                <a:lnTo>
                  <a:pt x="332" y="351"/>
                </a:lnTo>
                <a:lnTo>
                  <a:pt x="332" y="359"/>
                </a:lnTo>
                <a:lnTo>
                  <a:pt x="332" y="370"/>
                </a:lnTo>
                <a:lnTo>
                  <a:pt x="335" y="380"/>
                </a:lnTo>
                <a:lnTo>
                  <a:pt x="340" y="384"/>
                </a:lnTo>
                <a:lnTo>
                  <a:pt x="343" y="392"/>
                </a:lnTo>
                <a:lnTo>
                  <a:pt x="343" y="399"/>
                </a:lnTo>
                <a:lnTo>
                  <a:pt x="346" y="403"/>
                </a:lnTo>
                <a:lnTo>
                  <a:pt x="346" y="410"/>
                </a:lnTo>
                <a:lnTo>
                  <a:pt x="343" y="416"/>
                </a:lnTo>
                <a:lnTo>
                  <a:pt x="340" y="419"/>
                </a:lnTo>
                <a:lnTo>
                  <a:pt x="338" y="424"/>
                </a:lnTo>
                <a:lnTo>
                  <a:pt x="335" y="430"/>
                </a:lnTo>
                <a:lnTo>
                  <a:pt x="335" y="437"/>
                </a:lnTo>
                <a:lnTo>
                  <a:pt x="333" y="442"/>
                </a:lnTo>
                <a:lnTo>
                  <a:pt x="326" y="445"/>
                </a:lnTo>
                <a:lnTo>
                  <a:pt x="322" y="454"/>
                </a:lnTo>
                <a:lnTo>
                  <a:pt x="319" y="462"/>
                </a:lnTo>
                <a:lnTo>
                  <a:pt x="316" y="464"/>
                </a:lnTo>
                <a:lnTo>
                  <a:pt x="311" y="465"/>
                </a:lnTo>
                <a:lnTo>
                  <a:pt x="310" y="469"/>
                </a:lnTo>
                <a:lnTo>
                  <a:pt x="311" y="473"/>
                </a:lnTo>
                <a:lnTo>
                  <a:pt x="314" y="475"/>
                </a:lnTo>
                <a:lnTo>
                  <a:pt x="314" y="480"/>
                </a:lnTo>
                <a:lnTo>
                  <a:pt x="313" y="483"/>
                </a:lnTo>
                <a:lnTo>
                  <a:pt x="308" y="486"/>
                </a:lnTo>
                <a:lnTo>
                  <a:pt x="306" y="491"/>
                </a:lnTo>
                <a:lnTo>
                  <a:pt x="306" y="496"/>
                </a:lnTo>
                <a:lnTo>
                  <a:pt x="306" y="500"/>
                </a:lnTo>
                <a:lnTo>
                  <a:pt x="305" y="508"/>
                </a:lnTo>
                <a:lnTo>
                  <a:pt x="303" y="511"/>
                </a:lnTo>
                <a:lnTo>
                  <a:pt x="303" y="518"/>
                </a:lnTo>
                <a:lnTo>
                  <a:pt x="303" y="524"/>
                </a:lnTo>
                <a:lnTo>
                  <a:pt x="302" y="529"/>
                </a:lnTo>
                <a:lnTo>
                  <a:pt x="300" y="530"/>
                </a:lnTo>
                <a:lnTo>
                  <a:pt x="300" y="537"/>
                </a:lnTo>
                <a:lnTo>
                  <a:pt x="303" y="540"/>
                </a:lnTo>
                <a:lnTo>
                  <a:pt x="306" y="545"/>
                </a:lnTo>
                <a:lnTo>
                  <a:pt x="306" y="550"/>
                </a:lnTo>
                <a:lnTo>
                  <a:pt x="305" y="551"/>
                </a:lnTo>
                <a:lnTo>
                  <a:pt x="297" y="553"/>
                </a:lnTo>
                <a:lnTo>
                  <a:pt x="289" y="554"/>
                </a:lnTo>
                <a:lnTo>
                  <a:pt x="284" y="561"/>
                </a:lnTo>
                <a:lnTo>
                  <a:pt x="276" y="562"/>
                </a:lnTo>
                <a:lnTo>
                  <a:pt x="273" y="567"/>
                </a:lnTo>
                <a:lnTo>
                  <a:pt x="272" y="575"/>
                </a:lnTo>
                <a:lnTo>
                  <a:pt x="273" y="580"/>
                </a:lnTo>
                <a:lnTo>
                  <a:pt x="276" y="584"/>
                </a:lnTo>
                <a:lnTo>
                  <a:pt x="279" y="589"/>
                </a:lnTo>
                <a:lnTo>
                  <a:pt x="278" y="594"/>
                </a:lnTo>
                <a:lnTo>
                  <a:pt x="275" y="597"/>
                </a:lnTo>
                <a:lnTo>
                  <a:pt x="268" y="599"/>
                </a:lnTo>
                <a:lnTo>
                  <a:pt x="260" y="597"/>
                </a:lnTo>
                <a:lnTo>
                  <a:pt x="248" y="592"/>
                </a:lnTo>
                <a:lnTo>
                  <a:pt x="241" y="589"/>
                </a:lnTo>
                <a:lnTo>
                  <a:pt x="235" y="588"/>
                </a:lnTo>
                <a:lnTo>
                  <a:pt x="229" y="589"/>
                </a:lnTo>
                <a:lnTo>
                  <a:pt x="224" y="592"/>
                </a:lnTo>
                <a:lnTo>
                  <a:pt x="221" y="599"/>
                </a:lnTo>
                <a:lnTo>
                  <a:pt x="217" y="602"/>
                </a:lnTo>
                <a:lnTo>
                  <a:pt x="214" y="607"/>
                </a:lnTo>
                <a:lnTo>
                  <a:pt x="211" y="608"/>
                </a:lnTo>
                <a:lnTo>
                  <a:pt x="200" y="605"/>
                </a:lnTo>
                <a:lnTo>
                  <a:pt x="192" y="597"/>
                </a:lnTo>
                <a:lnTo>
                  <a:pt x="183" y="581"/>
                </a:lnTo>
                <a:lnTo>
                  <a:pt x="186" y="578"/>
                </a:lnTo>
                <a:lnTo>
                  <a:pt x="190" y="570"/>
                </a:lnTo>
                <a:lnTo>
                  <a:pt x="192" y="567"/>
                </a:lnTo>
                <a:lnTo>
                  <a:pt x="189" y="562"/>
                </a:lnTo>
                <a:lnTo>
                  <a:pt x="186" y="559"/>
                </a:lnTo>
                <a:lnTo>
                  <a:pt x="181" y="556"/>
                </a:lnTo>
                <a:lnTo>
                  <a:pt x="181" y="550"/>
                </a:lnTo>
                <a:lnTo>
                  <a:pt x="183" y="545"/>
                </a:lnTo>
                <a:lnTo>
                  <a:pt x="181" y="540"/>
                </a:lnTo>
                <a:lnTo>
                  <a:pt x="178" y="535"/>
                </a:lnTo>
                <a:lnTo>
                  <a:pt x="171" y="530"/>
                </a:lnTo>
                <a:lnTo>
                  <a:pt x="163" y="524"/>
                </a:lnTo>
                <a:lnTo>
                  <a:pt x="154" y="519"/>
                </a:lnTo>
                <a:lnTo>
                  <a:pt x="141" y="510"/>
                </a:lnTo>
                <a:lnTo>
                  <a:pt x="133" y="507"/>
                </a:lnTo>
                <a:lnTo>
                  <a:pt x="125" y="500"/>
                </a:lnTo>
                <a:lnTo>
                  <a:pt x="119" y="492"/>
                </a:lnTo>
                <a:lnTo>
                  <a:pt x="113" y="489"/>
                </a:lnTo>
                <a:lnTo>
                  <a:pt x="108" y="484"/>
                </a:lnTo>
                <a:lnTo>
                  <a:pt x="105" y="481"/>
                </a:lnTo>
                <a:lnTo>
                  <a:pt x="103" y="469"/>
                </a:lnTo>
                <a:lnTo>
                  <a:pt x="105" y="459"/>
                </a:lnTo>
                <a:lnTo>
                  <a:pt x="108" y="453"/>
                </a:lnTo>
                <a:lnTo>
                  <a:pt x="111" y="445"/>
                </a:lnTo>
                <a:lnTo>
                  <a:pt x="119" y="438"/>
                </a:lnTo>
                <a:lnTo>
                  <a:pt x="117" y="432"/>
                </a:lnTo>
                <a:lnTo>
                  <a:pt x="121" y="424"/>
                </a:lnTo>
                <a:lnTo>
                  <a:pt x="124" y="416"/>
                </a:lnTo>
                <a:lnTo>
                  <a:pt x="121" y="411"/>
                </a:lnTo>
                <a:lnTo>
                  <a:pt x="116" y="407"/>
                </a:lnTo>
                <a:lnTo>
                  <a:pt x="109" y="402"/>
                </a:lnTo>
                <a:lnTo>
                  <a:pt x="103" y="399"/>
                </a:lnTo>
                <a:lnTo>
                  <a:pt x="100" y="400"/>
                </a:lnTo>
                <a:lnTo>
                  <a:pt x="94" y="402"/>
                </a:lnTo>
                <a:lnTo>
                  <a:pt x="90" y="407"/>
                </a:lnTo>
                <a:lnTo>
                  <a:pt x="87" y="410"/>
                </a:lnTo>
                <a:lnTo>
                  <a:pt x="82" y="408"/>
                </a:lnTo>
                <a:lnTo>
                  <a:pt x="78" y="403"/>
                </a:lnTo>
                <a:lnTo>
                  <a:pt x="71" y="394"/>
                </a:lnTo>
                <a:lnTo>
                  <a:pt x="70" y="386"/>
                </a:lnTo>
                <a:lnTo>
                  <a:pt x="68" y="376"/>
                </a:lnTo>
                <a:lnTo>
                  <a:pt x="68" y="370"/>
                </a:lnTo>
                <a:lnTo>
                  <a:pt x="60" y="362"/>
                </a:lnTo>
                <a:lnTo>
                  <a:pt x="51" y="354"/>
                </a:lnTo>
                <a:lnTo>
                  <a:pt x="44" y="351"/>
                </a:lnTo>
                <a:lnTo>
                  <a:pt x="36" y="341"/>
                </a:lnTo>
                <a:lnTo>
                  <a:pt x="28" y="335"/>
                </a:lnTo>
                <a:lnTo>
                  <a:pt x="20" y="327"/>
                </a:lnTo>
                <a:lnTo>
                  <a:pt x="16" y="324"/>
                </a:lnTo>
                <a:lnTo>
                  <a:pt x="11" y="314"/>
                </a:lnTo>
                <a:lnTo>
                  <a:pt x="9" y="306"/>
                </a:lnTo>
                <a:lnTo>
                  <a:pt x="6" y="299"/>
                </a:lnTo>
                <a:lnTo>
                  <a:pt x="5" y="292"/>
                </a:lnTo>
                <a:lnTo>
                  <a:pt x="3" y="284"/>
                </a:lnTo>
                <a:lnTo>
                  <a:pt x="0" y="279"/>
                </a:lnTo>
                <a:lnTo>
                  <a:pt x="0" y="275"/>
                </a:lnTo>
                <a:lnTo>
                  <a:pt x="1" y="267"/>
                </a:lnTo>
                <a:lnTo>
                  <a:pt x="0" y="264"/>
                </a:lnTo>
                <a:lnTo>
                  <a:pt x="0" y="257"/>
                </a:lnTo>
                <a:lnTo>
                  <a:pt x="5" y="249"/>
                </a:lnTo>
                <a:lnTo>
                  <a:pt x="8" y="246"/>
                </a:lnTo>
                <a:lnTo>
                  <a:pt x="11" y="241"/>
                </a:lnTo>
                <a:lnTo>
                  <a:pt x="11" y="235"/>
                </a:lnTo>
                <a:lnTo>
                  <a:pt x="9" y="225"/>
                </a:lnTo>
                <a:lnTo>
                  <a:pt x="13" y="224"/>
                </a:lnTo>
                <a:lnTo>
                  <a:pt x="19" y="221"/>
                </a:lnTo>
                <a:lnTo>
                  <a:pt x="24" y="216"/>
                </a:lnTo>
                <a:lnTo>
                  <a:pt x="30" y="213"/>
                </a:lnTo>
                <a:lnTo>
                  <a:pt x="35" y="203"/>
                </a:lnTo>
                <a:lnTo>
                  <a:pt x="33" y="195"/>
                </a:lnTo>
                <a:lnTo>
                  <a:pt x="35" y="190"/>
                </a:lnTo>
                <a:lnTo>
                  <a:pt x="41" y="186"/>
                </a:lnTo>
                <a:lnTo>
                  <a:pt x="44" y="183"/>
                </a:lnTo>
                <a:lnTo>
                  <a:pt x="46" y="176"/>
                </a:lnTo>
                <a:lnTo>
                  <a:pt x="46" y="173"/>
                </a:lnTo>
                <a:lnTo>
                  <a:pt x="44" y="165"/>
                </a:lnTo>
                <a:lnTo>
                  <a:pt x="40" y="159"/>
                </a:lnTo>
                <a:lnTo>
                  <a:pt x="32" y="154"/>
                </a:lnTo>
                <a:lnTo>
                  <a:pt x="28" y="146"/>
                </a:lnTo>
                <a:lnTo>
                  <a:pt x="30" y="136"/>
                </a:lnTo>
                <a:lnTo>
                  <a:pt x="33" y="133"/>
                </a:lnTo>
                <a:lnTo>
                  <a:pt x="38" y="133"/>
                </a:lnTo>
                <a:lnTo>
                  <a:pt x="46" y="130"/>
                </a:lnTo>
                <a:lnTo>
                  <a:pt x="51" y="129"/>
                </a:lnTo>
                <a:lnTo>
                  <a:pt x="59" y="127"/>
                </a:lnTo>
                <a:lnTo>
                  <a:pt x="65" y="127"/>
                </a:lnTo>
                <a:lnTo>
                  <a:pt x="68" y="124"/>
                </a:lnTo>
                <a:lnTo>
                  <a:pt x="73" y="117"/>
                </a:lnTo>
                <a:lnTo>
                  <a:pt x="79" y="117"/>
                </a:lnTo>
                <a:lnTo>
                  <a:pt x="82" y="114"/>
                </a:lnTo>
                <a:lnTo>
                  <a:pt x="87" y="109"/>
                </a:lnTo>
                <a:lnTo>
                  <a:pt x="90" y="106"/>
                </a:lnTo>
                <a:lnTo>
                  <a:pt x="90" y="100"/>
                </a:lnTo>
                <a:lnTo>
                  <a:pt x="90" y="97"/>
                </a:lnTo>
                <a:lnTo>
                  <a:pt x="92" y="90"/>
                </a:lnTo>
                <a:lnTo>
                  <a:pt x="98" y="87"/>
                </a:lnTo>
                <a:lnTo>
                  <a:pt x="101" y="81"/>
                </a:lnTo>
                <a:lnTo>
                  <a:pt x="105" y="75"/>
                </a:lnTo>
                <a:lnTo>
                  <a:pt x="106" y="68"/>
                </a:lnTo>
                <a:lnTo>
                  <a:pt x="105" y="62"/>
                </a:lnTo>
                <a:lnTo>
                  <a:pt x="101" y="55"/>
                </a:lnTo>
                <a:lnTo>
                  <a:pt x="100" y="49"/>
                </a:lnTo>
                <a:lnTo>
                  <a:pt x="92" y="44"/>
                </a:lnTo>
                <a:lnTo>
                  <a:pt x="87" y="41"/>
                </a:lnTo>
                <a:lnTo>
                  <a:pt x="81" y="35"/>
                </a:lnTo>
                <a:lnTo>
                  <a:pt x="79" y="30"/>
                </a:lnTo>
                <a:lnTo>
                  <a:pt x="78" y="28"/>
                </a:lnTo>
                <a:lnTo>
                  <a:pt x="74" y="24"/>
                </a:lnTo>
                <a:lnTo>
                  <a:pt x="70" y="20"/>
                </a:lnTo>
                <a:lnTo>
                  <a:pt x="65" y="16"/>
                </a:lnTo>
                <a:lnTo>
                  <a:pt x="63" y="11"/>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4" name="State: Idano">
            <a:extLst>
              <a:ext uri="{FF2B5EF4-FFF2-40B4-BE49-F238E27FC236}">
                <a16:creationId xmlns:a16="http://schemas.microsoft.com/office/drawing/2014/main" id="{F1AF3D09-2FEB-4289-BB09-565508D42FB9}"/>
              </a:ext>
            </a:extLst>
          </p:cNvPr>
          <p:cNvSpPr>
            <a:spLocks/>
          </p:cNvSpPr>
          <p:nvPr/>
        </p:nvSpPr>
        <p:spPr bwMode="auto">
          <a:xfrm>
            <a:off x="4328204" y="2405086"/>
            <a:ext cx="907719" cy="1514212"/>
          </a:xfrm>
          <a:custGeom>
            <a:avLst/>
            <a:gdLst>
              <a:gd name="T0" fmla="*/ 2147483647 w 518"/>
              <a:gd name="T1" fmla="*/ 2147483647 h 864"/>
              <a:gd name="T2" fmla="*/ 2147483647 w 518"/>
              <a:gd name="T3" fmla="*/ 2147483647 h 864"/>
              <a:gd name="T4" fmla="*/ 2147483647 w 518"/>
              <a:gd name="T5" fmla="*/ 2147483647 h 864"/>
              <a:gd name="T6" fmla="*/ 2147483647 w 518"/>
              <a:gd name="T7" fmla="*/ 2147483647 h 864"/>
              <a:gd name="T8" fmla="*/ 2147483647 w 518"/>
              <a:gd name="T9" fmla="*/ 2147483647 h 864"/>
              <a:gd name="T10" fmla="*/ 2147483647 w 518"/>
              <a:gd name="T11" fmla="*/ 2147483647 h 864"/>
              <a:gd name="T12" fmla="*/ 2147483647 w 518"/>
              <a:gd name="T13" fmla="*/ 2147483647 h 864"/>
              <a:gd name="T14" fmla="*/ 2147483647 w 518"/>
              <a:gd name="T15" fmla="*/ 2147483647 h 864"/>
              <a:gd name="T16" fmla="*/ 2147483647 w 518"/>
              <a:gd name="T17" fmla="*/ 2147483647 h 864"/>
              <a:gd name="T18" fmla="*/ 2147483647 w 518"/>
              <a:gd name="T19" fmla="*/ 2147483647 h 864"/>
              <a:gd name="T20" fmla="*/ 2147483647 w 518"/>
              <a:gd name="T21" fmla="*/ 2147483647 h 864"/>
              <a:gd name="T22" fmla="*/ 2147483647 w 518"/>
              <a:gd name="T23" fmla="*/ 2147483647 h 864"/>
              <a:gd name="T24" fmla="*/ 2147483647 w 518"/>
              <a:gd name="T25" fmla="*/ 2147483647 h 864"/>
              <a:gd name="T26" fmla="*/ 2147483647 w 518"/>
              <a:gd name="T27" fmla="*/ 2147483647 h 864"/>
              <a:gd name="T28" fmla="*/ 2147483647 w 518"/>
              <a:gd name="T29" fmla="*/ 2147483647 h 864"/>
              <a:gd name="T30" fmla="*/ 2147483647 w 518"/>
              <a:gd name="T31" fmla="*/ 2147483647 h 864"/>
              <a:gd name="T32" fmla="*/ 2147483647 w 518"/>
              <a:gd name="T33" fmla="*/ 2147483647 h 864"/>
              <a:gd name="T34" fmla="*/ 2147483647 w 518"/>
              <a:gd name="T35" fmla="*/ 2147483647 h 864"/>
              <a:gd name="T36" fmla="*/ 2147483647 w 518"/>
              <a:gd name="T37" fmla="*/ 2147483647 h 864"/>
              <a:gd name="T38" fmla="*/ 2147483647 w 518"/>
              <a:gd name="T39" fmla="*/ 2147483647 h 864"/>
              <a:gd name="T40" fmla="*/ 2147483647 w 518"/>
              <a:gd name="T41" fmla="*/ 2147483647 h 864"/>
              <a:gd name="T42" fmla="*/ 2147483647 w 518"/>
              <a:gd name="T43" fmla="*/ 2147483647 h 864"/>
              <a:gd name="T44" fmla="*/ 2147483647 w 518"/>
              <a:gd name="T45" fmla="*/ 2147483647 h 864"/>
              <a:gd name="T46" fmla="*/ 2147483647 w 518"/>
              <a:gd name="T47" fmla="*/ 2147483647 h 864"/>
              <a:gd name="T48" fmla="*/ 2147483647 w 518"/>
              <a:gd name="T49" fmla="*/ 2147483647 h 864"/>
              <a:gd name="T50" fmla="*/ 2147483647 w 518"/>
              <a:gd name="T51" fmla="*/ 2147483647 h 864"/>
              <a:gd name="T52" fmla="*/ 2147483647 w 518"/>
              <a:gd name="T53" fmla="*/ 2147483647 h 864"/>
              <a:gd name="T54" fmla="*/ 2147483647 w 518"/>
              <a:gd name="T55" fmla="*/ 2147483647 h 864"/>
              <a:gd name="T56" fmla="*/ 2147483647 w 518"/>
              <a:gd name="T57" fmla="*/ 2147483647 h 864"/>
              <a:gd name="T58" fmla="*/ 2147483647 w 518"/>
              <a:gd name="T59" fmla="*/ 2147483647 h 864"/>
              <a:gd name="T60" fmla="*/ 2147483647 w 518"/>
              <a:gd name="T61" fmla="*/ 2147483647 h 864"/>
              <a:gd name="T62" fmla="*/ 2147483647 w 518"/>
              <a:gd name="T63" fmla="*/ 2147483647 h 864"/>
              <a:gd name="T64" fmla="*/ 2147483647 w 518"/>
              <a:gd name="T65" fmla="*/ 2147483647 h 864"/>
              <a:gd name="T66" fmla="*/ 2147483647 w 518"/>
              <a:gd name="T67" fmla="*/ 2147483647 h 864"/>
              <a:gd name="T68" fmla="*/ 2147483647 w 518"/>
              <a:gd name="T69" fmla="*/ 2147483647 h 864"/>
              <a:gd name="T70" fmla="*/ 2147483647 w 518"/>
              <a:gd name="T71" fmla="*/ 2147483647 h 864"/>
              <a:gd name="T72" fmla="*/ 2147483647 w 518"/>
              <a:gd name="T73" fmla="*/ 2147483647 h 864"/>
              <a:gd name="T74" fmla="*/ 2147483647 w 518"/>
              <a:gd name="T75" fmla="*/ 2147483647 h 864"/>
              <a:gd name="T76" fmla="*/ 2147483647 w 518"/>
              <a:gd name="T77" fmla="*/ 2147483647 h 864"/>
              <a:gd name="T78" fmla="*/ 2147483647 w 518"/>
              <a:gd name="T79" fmla="*/ 2147483647 h 864"/>
              <a:gd name="T80" fmla="*/ 2147483647 w 518"/>
              <a:gd name="T81" fmla="*/ 2147483647 h 864"/>
              <a:gd name="T82" fmla="*/ 2147483647 w 518"/>
              <a:gd name="T83" fmla="*/ 2147483647 h 864"/>
              <a:gd name="T84" fmla="*/ 2147483647 w 518"/>
              <a:gd name="T85" fmla="*/ 2147483647 h 864"/>
              <a:gd name="T86" fmla="*/ 2147483647 w 518"/>
              <a:gd name="T87" fmla="*/ 2147483647 h 864"/>
              <a:gd name="T88" fmla="*/ 2147483647 w 518"/>
              <a:gd name="T89" fmla="*/ 2147483647 h 864"/>
              <a:gd name="T90" fmla="*/ 2147483647 w 518"/>
              <a:gd name="T91" fmla="*/ 2147483647 h 864"/>
              <a:gd name="T92" fmla="*/ 2147483647 w 518"/>
              <a:gd name="T93" fmla="*/ 2147483647 h 864"/>
              <a:gd name="T94" fmla="*/ 2147483647 w 518"/>
              <a:gd name="T95" fmla="*/ 2147483647 h 864"/>
              <a:gd name="T96" fmla="*/ 2147483647 w 518"/>
              <a:gd name="T97" fmla="*/ 2147483647 h 864"/>
              <a:gd name="T98" fmla="*/ 2147483647 w 518"/>
              <a:gd name="T99" fmla="*/ 2147483647 h 864"/>
              <a:gd name="T100" fmla="*/ 2147483647 w 518"/>
              <a:gd name="T101" fmla="*/ 2147483647 h 864"/>
              <a:gd name="T102" fmla="*/ 2147483647 w 518"/>
              <a:gd name="T103" fmla="*/ 2147483647 h 864"/>
              <a:gd name="T104" fmla="*/ 2147483647 w 518"/>
              <a:gd name="T105" fmla="*/ 2147483647 h 864"/>
              <a:gd name="T106" fmla="*/ 2147483647 w 518"/>
              <a:gd name="T107" fmla="*/ 2147483647 h 864"/>
              <a:gd name="T108" fmla="*/ 2147483647 w 518"/>
              <a:gd name="T109" fmla="*/ 2147483647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864"/>
              <a:gd name="T167" fmla="*/ 518 w 518"/>
              <a:gd name="T168" fmla="*/ 864 h 8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864">
                <a:moveTo>
                  <a:pt x="199" y="0"/>
                </a:moveTo>
                <a:lnTo>
                  <a:pt x="264" y="19"/>
                </a:lnTo>
                <a:lnTo>
                  <a:pt x="262" y="43"/>
                </a:lnTo>
                <a:lnTo>
                  <a:pt x="256" y="63"/>
                </a:lnTo>
                <a:lnTo>
                  <a:pt x="251" y="75"/>
                </a:lnTo>
                <a:lnTo>
                  <a:pt x="245" y="86"/>
                </a:lnTo>
                <a:lnTo>
                  <a:pt x="245" y="102"/>
                </a:lnTo>
                <a:lnTo>
                  <a:pt x="243" y="110"/>
                </a:lnTo>
                <a:lnTo>
                  <a:pt x="238" y="116"/>
                </a:lnTo>
                <a:lnTo>
                  <a:pt x="237" y="130"/>
                </a:lnTo>
                <a:lnTo>
                  <a:pt x="245" y="140"/>
                </a:lnTo>
                <a:lnTo>
                  <a:pt x="250" y="151"/>
                </a:lnTo>
                <a:lnTo>
                  <a:pt x="254" y="162"/>
                </a:lnTo>
                <a:lnTo>
                  <a:pt x="256" y="172"/>
                </a:lnTo>
                <a:lnTo>
                  <a:pt x="254" y="176"/>
                </a:lnTo>
                <a:lnTo>
                  <a:pt x="251" y="179"/>
                </a:lnTo>
                <a:lnTo>
                  <a:pt x="251" y="187"/>
                </a:lnTo>
                <a:lnTo>
                  <a:pt x="246" y="191"/>
                </a:lnTo>
                <a:lnTo>
                  <a:pt x="246" y="195"/>
                </a:lnTo>
                <a:lnTo>
                  <a:pt x="251" y="203"/>
                </a:lnTo>
                <a:lnTo>
                  <a:pt x="256" y="206"/>
                </a:lnTo>
                <a:lnTo>
                  <a:pt x="259" y="214"/>
                </a:lnTo>
                <a:lnTo>
                  <a:pt x="265" y="219"/>
                </a:lnTo>
                <a:lnTo>
                  <a:pt x="270" y="222"/>
                </a:lnTo>
                <a:lnTo>
                  <a:pt x="275" y="235"/>
                </a:lnTo>
                <a:lnTo>
                  <a:pt x="277" y="246"/>
                </a:lnTo>
                <a:lnTo>
                  <a:pt x="283" y="257"/>
                </a:lnTo>
                <a:lnTo>
                  <a:pt x="288" y="264"/>
                </a:lnTo>
                <a:lnTo>
                  <a:pt x="289" y="272"/>
                </a:lnTo>
                <a:lnTo>
                  <a:pt x="293" y="278"/>
                </a:lnTo>
                <a:lnTo>
                  <a:pt x="297" y="286"/>
                </a:lnTo>
                <a:lnTo>
                  <a:pt x="304" y="292"/>
                </a:lnTo>
                <a:lnTo>
                  <a:pt x="305" y="300"/>
                </a:lnTo>
                <a:lnTo>
                  <a:pt x="312" y="303"/>
                </a:lnTo>
                <a:lnTo>
                  <a:pt x="320" y="299"/>
                </a:lnTo>
                <a:lnTo>
                  <a:pt x="324" y="302"/>
                </a:lnTo>
                <a:lnTo>
                  <a:pt x="326" y="307"/>
                </a:lnTo>
                <a:lnTo>
                  <a:pt x="323" y="313"/>
                </a:lnTo>
                <a:lnTo>
                  <a:pt x="320" y="316"/>
                </a:lnTo>
                <a:lnTo>
                  <a:pt x="316" y="319"/>
                </a:lnTo>
                <a:lnTo>
                  <a:pt x="316" y="329"/>
                </a:lnTo>
                <a:lnTo>
                  <a:pt x="312" y="334"/>
                </a:lnTo>
                <a:lnTo>
                  <a:pt x="308" y="340"/>
                </a:lnTo>
                <a:lnTo>
                  <a:pt x="308" y="346"/>
                </a:lnTo>
                <a:lnTo>
                  <a:pt x="307" y="351"/>
                </a:lnTo>
                <a:lnTo>
                  <a:pt x="300" y="353"/>
                </a:lnTo>
                <a:lnTo>
                  <a:pt x="299" y="359"/>
                </a:lnTo>
                <a:lnTo>
                  <a:pt x="300" y="362"/>
                </a:lnTo>
                <a:lnTo>
                  <a:pt x="300" y="369"/>
                </a:lnTo>
                <a:lnTo>
                  <a:pt x="302" y="376"/>
                </a:lnTo>
                <a:lnTo>
                  <a:pt x="302" y="380"/>
                </a:lnTo>
                <a:lnTo>
                  <a:pt x="302" y="386"/>
                </a:lnTo>
                <a:lnTo>
                  <a:pt x="297" y="388"/>
                </a:lnTo>
                <a:lnTo>
                  <a:pt x="294" y="391"/>
                </a:lnTo>
                <a:lnTo>
                  <a:pt x="289" y="392"/>
                </a:lnTo>
                <a:lnTo>
                  <a:pt x="288" y="397"/>
                </a:lnTo>
                <a:lnTo>
                  <a:pt x="288" y="405"/>
                </a:lnTo>
                <a:lnTo>
                  <a:pt x="288" y="410"/>
                </a:lnTo>
                <a:lnTo>
                  <a:pt x="285" y="410"/>
                </a:lnTo>
                <a:lnTo>
                  <a:pt x="285" y="415"/>
                </a:lnTo>
                <a:lnTo>
                  <a:pt x="285" y="419"/>
                </a:lnTo>
                <a:lnTo>
                  <a:pt x="288" y="419"/>
                </a:lnTo>
                <a:lnTo>
                  <a:pt x="294" y="427"/>
                </a:lnTo>
                <a:lnTo>
                  <a:pt x="296" y="430"/>
                </a:lnTo>
                <a:lnTo>
                  <a:pt x="300" y="432"/>
                </a:lnTo>
                <a:lnTo>
                  <a:pt x="304" y="427"/>
                </a:lnTo>
                <a:lnTo>
                  <a:pt x="308" y="426"/>
                </a:lnTo>
                <a:lnTo>
                  <a:pt x="312" y="426"/>
                </a:lnTo>
                <a:lnTo>
                  <a:pt x="316" y="423"/>
                </a:lnTo>
                <a:lnTo>
                  <a:pt x="320" y="423"/>
                </a:lnTo>
                <a:lnTo>
                  <a:pt x="323" y="418"/>
                </a:lnTo>
                <a:lnTo>
                  <a:pt x="326" y="415"/>
                </a:lnTo>
                <a:lnTo>
                  <a:pt x="327" y="415"/>
                </a:lnTo>
                <a:lnTo>
                  <a:pt x="332" y="419"/>
                </a:lnTo>
                <a:lnTo>
                  <a:pt x="335" y="423"/>
                </a:lnTo>
                <a:lnTo>
                  <a:pt x="337" y="424"/>
                </a:lnTo>
                <a:lnTo>
                  <a:pt x="337" y="461"/>
                </a:lnTo>
                <a:lnTo>
                  <a:pt x="342" y="469"/>
                </a:lnTo>
                <a:lnTo>
                  <a:pt x="342" y="470"/>
                </a:lnTo>
                <a:lnTo>
                  <a:pt x="343" y="480"/>
                </a:lnTo>
                <a:lnTo>
                  <a:pt x="347" y="486"/>
                </a:lnTo>
                <a:lnTo>
                  <a:pt x="351" y="489"/>
                </a:lnTo>
                <a:lnTo>
                  <a:pt x="351" y="494"/>
                </a:lnTo>
                <a:lnTo>
                  <a:pt x="351" y="499"/>
                </a:lnTo>
                <a:lnTo>
                  <a:pt x="347" y="507"/>
                </a:lnTo>
                <a:lnTo>
                  <a:pt x="347" y="508"/>
                </a:lnTo>
                <a:lnTo>
                  <a:pt x="347" y="513"/>
                </a:lnTo>
                <a:lnTo>
                  <a:pt x="350" y="516"/>
                </a:lnTo>
                <a:lnTo>
                  <a:pt x="351" y="519"/>
                </a:lnTo>
                <a:lnTo>
                  <a:pt x="358" y="524"/>
                </a:lnTo>
                <a:lnTo>
                  <a:pt x="364" y="524"/>
                </a:lnTo>
                <a:lnTo>
                  <a:pt x="367" y="531"/>
                </a:lnTo>
                <a:lnTo>
                  <a:pt x="370" y="534"/>
                </a:lnTo>
                <a:lnTo>
                  <a:pt x="372" y="540"/>
                </a:lnTo>
                <a:lnTo>
                  <a:pt x="372" y="548"/>
                </a:lnTo>
                <a:lnTo>
                  <a:pt x="369" y="551"/>
                </a:lnTo>
                <a:lnTo>
                  <a:pt x="370" y="556"/>
                </a:lnTo>
                <a:lnTo>
                  <a:pt x="372" y="558"/>
                </a:lnTo>
                <a:lnTo>
                  <a:pt x="372" y="562"/>
                </a:lnTo>
                <a:lnTo>
                  <a:pt x="374" y="569"/>
                </a:lnTo>
                <a:lnTo>
                  <a:pt x="377" y="572"/>
                </a:lnTo>
                <a:lnTo>
                  <a:pt x="380" y="578"/>
                </a:lnTo>
                <a:lnTo>
                  <a:pt x="385" y="575"/>
                </a:lnTo>
                <a:lnTo>
                  <a:pt x="386" y="569"/>
                </a:lnTo>
                <a:lnTo>
                  <a:pt x="393" y="566"/>
                </a:lnTo>
                <a:lnTo>
                  <a:pt x="396" y="564"/>
                </a:lnTo>
                <a:lnTo>
                  <a:pt x="401" y="567"/>
                </a:lnTo>
                <a:lnTo>
                  <a:pt x="405" y="570"/>
                </a:lnTo>
                <a:lnTo>
                  <a:pt x="408" y="573"/>
                </a:lnTo>
                <a:lnTo>
                  <a:pt x="415" y="575"/>
                </a:lnTo>
                <a:lnTo>
                  <a:pt x="420" y="573"/>
                </a:lnTo>
                <a:lnTo>
                  <a:pt x="426" y="567"/>
                </a:lnTo>
                <a:lnTo>
                  <a:pt x="431" y="564"/>
                </a:lnTo>
                <a:lnTo>
                  <a:pt x="434" y="566"/>
                </a:lnTo>
                <a:lnTo>
                  <a:pt x="437" y="569"/>
                </a:lnTo>
                <a:lnTo>
                  <a:pt x="440" y="572"/>
                </a:lnTo>
                <a:lnTo>
                  <a:pt x="448" y="573"/>
                </a:lnTo>
                <a:lnTo>
                  <a:pt x="459" y="570"/>
                </a:lnTo>
                <a:lnTo>
                  <a:pt x="461" y="573"/>
                </a:lnTo>
                <a:lnTo>
                  <a:pt x="464" y="575"/>
                </a:lnTo>
                <a:lnTo>
                  <a:pt x="474" y="575"/>
                </a:lnTo>
                <a:lnTo>
                  <a:pt x="482" y="575"/>
                </a:lnTo>
                <a:lnTo>
                  <a:pt x="485" y="578"/>
                </a:lnTo>
                <a:lnTo>
                  <a:pt x="488" y="573"/>
                </a:lnTo>
                <a:lnTo>
                  <a:pt x="491" y="572"/>
                </a:lnTo>
                <a:lnTo>
                  <a:pt x="493" y="567"/>
                </a:lnTo>
                <a:lnTo>
                  <a:pt x="497" y="559"/>
                </a:lnTo>
                <a:lnTo>
                  <a:pt x="502" y="559"/>
                </a:lnTo>
                <a:lnTo>
                  <a:pt x="505" y="562"/>
                </a:lnTo>
                <a:lnTo>
                  <a:pt x="507" y="569"/>
                </a:lnTo>
                <a:lnTo>
                  <a:pt x="509" y="578"/>
                </a:lnTo>
                <a:lnTo>
                  <a:pt x="510" y="581"/>
                </a:lnTo>
                <a:lnTo>
                  <a:pt x="518" y="583"/>
                </a:lnTo>
                <a:lnTo>
                  <a:pt x="466" y="864"/>
                </a:lnTo>
                <a:lnTo>
                  <a:pt x="232" y="815"/>
                </a:lnTo>
                <a:lnTo>
                  <a:pt x="0" y="753"/>
                </a:lnTo>
                <a:lnTo>
                  <a:pt x="18" y="677"/>
                </a:lnTo>
                <a:lnTo>
                  <a:pt x="29" y="637"/>
                </a:lnTo>
                <a:lnTo>
                  <a:pt x="38" y="591"/>
                </a:lnTo>
                <a:lnTo>
                  <a:pt x="48" y="566"/>
                </a:lnTo>
                <a:lnTo>
                  <a:pt x="56" y="550"/>
                </a:lnTo>
                <a:lnTo>
                  <a:pt x="62" y="538"/>
                </a:lnTo>
                <a:lnTo>
                  <a:pt x="67" y="526"/>
                </a:lnTo>
                <a:lnTo>
                  <a:pt x="65" y="516"/>
                </a:lnTo>
                <a:lnTo>
                  <a:pt x="57" y="508"/>
                </a:lnTo>
                <a:lnTo>
                  <a:pt x="48" y="500"/>
                </a:lnTo>
                <a:lnTo>
                  <a:pt x="48" y="492"/>
                </a:lnTo>
                <a:lnTo>
                  <a:pt x="46" y="488"/>
                </a:lnTo>
                <a:lnTo>
                  <a:pt x="57" y="477"/>
                </a:lnTo>
                <a:lnTo>
                  <a:pt x="75" y="459"/>
                </a:lnTo>
                <a:lnTo>
                  <a:pt x="88" y="450"/>
                </a:lnTo>
                <a:lnTo>
                  <a:pt x="92" y="448"/>
                </a:lnTo>
                <a:lnTo>
                  <a:pt x="97" y="430"/>
                </a:lnTo>
                <a:lnTo>
                  <a:pt x="110" y="421"/>
                </a:lnTo>
                <a:lnTo>
                  <a:pt x="115" y="408"/>
                </a:lnTo>
                <a:lnTo>
                  <a:pt x="124" y="394"/>
                </a:lnTo>
                <a:lnTo>
                  <a:pt x="135" y="381"/>
                </a:lnTo>
                <a:lnTo>
                  <a:pt x="140" y="370"/>
                </a:lnTo>
                <a:lnTo>
                  <a:pt x="140" y="362"/>
                </a:lnTo>
                <a:lnTo>
                  <a:pt x="126" y="346"/>
                </a:lnTo>
                <a:lnTo>
                  <a:pt x="118" y="327"/>
                </a:lnTo>
                <a:lnTo>
                  <a:pt x="119" y="314"/>
                </a:lnTo>
                <a:lnTo>
                  <a:pt x="122" y="294"/>
                </a:lnTo>
                <a:lnTo>
                  <a:pt x="122" y="283"/>
                </a:lnTo>
                <a:lnTo>
                  <a:pt x="121" y="273"/>
                </a:lnTo>
                <a:lnTo>
                  <a:pt x="122" y="267"/>
                </a:lnTo>
                <a:lnTo>
                  <a:pt x="199" y="0"/>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5" name="State: Georgia">
            <a:extLst>
              <a:ext uri="{FF2B5EF4-FFF2-40B4-BE49-F238E27FC236}">
                <a16:creationId xmlns:a16="http://schemas.microsoft.com/office/drawing/2014/main" id="{8991EE55-EF24-4E0B-99BC-D82F111919C0}"/>
              </a:ext>
            </a:extLst>
          </p:cNvPr>
          <p:cNvSpPr>
            <a:spLocks/>
          </p:cNvSpPr>
          <p:nvPr/>
        </p:nvSpPr>
        <p:spPr bwMode="auto">
          <a:xfrm>
            <a:off x="8866804" y="5366915"/>
            <a:ext cx="816597" cy="874527"/>
          </a:xfrm>
          <a:custGeom>
            <a:avLst/>
            <a:gdLst>
              <a:gd name="T0" fmla="*/ 2147483647 w 466"/>
              <a:gd name="T1" fmla="*/ 2147483647 h 499"/>
              <a:gd name="T2" fmla="*/ 2147483647 w 466"/>
              <a:gd name="T3" fmla="*/ 2147483647 h 499"/>
              <a:gd name="T4" fmla="*/ 2147483647 w 466"/>
              <a:gd name="T5" fmla="*/ 2147483647 h 499"/>
              <a:gd name="T6" fmla="*/ 2147483647 w 466"/>
              <a:gd name="T7" fmla="*/ 2147483647 h 499"/>
              <a:gd name="T8" fmla="*/ 2147483647 w 466"/>
              <a:gd name="T9" fmla="*/ 2147483647 h 499"/>
              <a:gd name="T10" fmla="*/ 2147483647 w 466"/>
              <a:gd name="T11" fmla="*/ 2147483647 h 499"/>
              <a:gd name="T12" fmla="*/ 2147483647 w 466"/>
              <a:gd name="T13" fmla="*/ 2147483647 h 499"/>
              <a:gd name="T14" fmla="*/ 2147483647 w 466"/>
              <a:gd name="T15" fmla="*/ 2147483647 h 499"/>
              <a:gd name="T16" fmla="*/ 2147483647 w 466"/>
              <a:gd name="T17" fmla="*/ 2147483647 h 499"/>
              <a:gd name="T18" fmla="*/ 2147483647 w 466"/>
              <a:gd name="T19" fmla="*/ 2147483647 h 499"/>
              <a:gd name="T20" fmla="*/ 2147483647 w 466"/>
              <a:gd name="T21" fmla="*/ 2147483647 h 499"/>
              <a:gd name="T22" fmla="*/ 2147483647 w 466"/>
              <a:gd name="T23" fmla="*/ 2147483647 h 499"/>
              <a:gd name="T24" fmla="*/ 2147483647 w 466"/>
              <a:gd name="T25" fmla="*/ 2147483647 h 499"/>
              <a:gd name="T26" fmla="*/ 2147483647 w 466"/>
              <a:gd name="T27" fmla="*/ 2147483647 h 499"/>
              <a:gd name="T28" fmla="*/ 2147483647 w 466"/>
              <a:gd name="T29" fmla="*/ 2147483647 h 499"/>
              <a:gd name="T30" fmla="*/ 2147483647 w 466"/>
              <a:gd name="T31" fmla="*/ 2147483647 h 499"/>
              <a:gd name="T32" fmla="*/ 2147483647 w 466"/>
              <a:gd name="T33" fmla="*/ 2147483647 h 499"/>
              <a:gd name="T34" fmla="*/ 2147483647 w 466"/>
              <a:gd name="T35" fmla="*/ 2147483647 h 499"/>
              <a:gd name="T36" fmla="*/ 2147483647 w 466"/>
              <a:gd name="T37" fmla="*/ 2147483647 h 499"/>
              <a:gd name="T38" fmla="*/ 2147483647 w 466"/>
              <a:gd name="T39" fmla="*/ 2147483647 h 499"/>
              <a:gd name="T40" fmla="*/ 2147483647 w 466"/>
              <a:gd name="T41" fmla="*/ 2147483647 h 499"/>
              <a:gd name="T42" fmla="*/ 2147483647 w 466"/>
              <a:gd name="T43" fmla="*/ 2147483647 h 499"/>
              <a:gd name="T44" fmla="*/ 2147483647 w 466"/>
              <a:gd name="T45" fmla="*/ 2147483647 h 499"/>
              <a:gd name="T46" fmla="*/ 2147483647 w 466"/>
              <a:gd name="T47" fmla="*/ 2147483647 h 499"/>
              <a:gd name="T48" fmla="*/ 2147483647 w 466"/>
              <a:gd name="T49" fmla="*/ 2147483647 h 499"/>
              <a:gd name="T50" fmla="*/ 2147483647 w 466"/>
              <a:gd name="T51" fmla="*/ 2147483647 h 499"/>
              <a:gd name="T52" fmla="*/ 2147483647 w 466"/>
              <a:gd name="T53" fmla="*/ 2147483647 h 499"/>
              <a:gd name="T54" fmla="*/ 2147483647 w 466"/>
              <a:gd name="T55" fmla="*/ 2147483647 h 499"/>
              <a:gd name="T56" fmla="*/ 2147483647 w 466"/>
              <a:gd name="T57" fmla="*/ 2147483647 h 499"/>
              <a:gd name="T58" fmla="*/ 2147483647 w 466"/>
              <a:gd name="T59" fmla="*/ 2147483647 h 499"/>
              <a:gd name="T60" fmla="*/ 2147483647 w 466"/>
              <a:gd name="T61" fmla="*/ 2147483647 h 499"/>
              <a:gd name="T62" fmla="*/ 2147483647 w 466"/>
              <a:gd name="T63" fmla="*/ 2147483647 h 499"/>
              <a:gd name="T64" fmla="*/ 2147483647 w 466"/>
              <a:gd name="T65" fmla="*/ 2147483647 h 499"/>
              <a:gd name="T66" fmla="*/ 2147483647 w 466"/>
              <a:gd name="T67" fmla="*/ 2147483647 h 499"/>
              <a:gd name="T68" fmla="*/ 2147483647 w 466"/>
              <a:gd name="T69" fmla="*/ 2147483647 h 499"/>
              <a:gd name="T70" fmla="*/ 2147483647 w 466"/>
              <a:gd name="T71" fmla="*/ 2147483647 h 499"/>
              <a:gd name="T72" fmla="*/ 2147483647 w 466"/>
              <a:gd name="T73" fmla="*/ 2147483647 h 499"/>
              <a:gd name="T74" fmla="*/ 2147483647 w 466"/>
              <a:gd name="T75" fmla="*/ 2147483647 h 499"/>
              <a:gd name="T76" fmla="*/ 2147483647 w 466"/>
              <a:gd name="T77" fmla="*/ 2147483647 h 499"/>
              <a:gd name="T78" fmla="*/ 2147483647 w 466"/>
              <a:gd name="T79" fmla="*/ 2147483647 h 499"/>
              <a:gd name="T80" fmla="*/ 2147483647 w 466"/>
              <a:gd name="T81" fmla="*/ 2147483647 h 499"/>
              <a:gd name="T82" fmla="*/ 2147483647 w 466"/>
              <a:gd name="T83" fmla="*/ 2147483647 h 499"/>
              <a:gd name="T84" fmla="*/ 2147483647 w 466"/>
              <a:gd name="T85" fmla="*/ 2147483647 h 499"/>
              <a:gd name="T86" fmla="*/ 2147483647 w 466"/>
              <a:gd name="T87" fmla="*/ 2147483647 h 499"/>
              <a:gd name="T88" fmla="*/ 2147483647 w 466"/>
              <a:gd name="T89" fmla="*/ 2147483647 h 499"/>
              <a:gd name="T90" fmla="*/ 0 w 466"/>
              <a:gd name="T91" fmla="*/ 2147483647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solidFill>
            <a:schemeClr val="bg1">
              <a:lumMod val="85000"/>
            </a:schemeClr>
          </a:solidFill>
          <a:ln w="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6" name="State: Florida">
            <a:extLst>
              <a:ext uri="{FF2B5EF4-FFF2-40B4-BE49-F238E27FC236}">
                <a16:creationId xmlns:a16="http://schemas.microsoft.com/office/drawing/2014/main" id="{DBCAF951-3589-467D-B664-B52711E17218}"/>
              </a:ext>
            </a:extLst>
          </p:cNvPr>
          <p:cNvSpPr>
            <a:spLocks/>
          </p:cNvSpPr>
          <p:nvPr/>
        </p:nvSpPr>
        <p:spPr bwMode="auto">
          <a:xfrm>
            <a:off x="8616218" y="6148554"/>
            <a:ext cx="1351066" cy="1109371"/>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417" name="State: Delaware">
            <a:extLst>
              <a:ext uri="{FF2B5EF4-FFF2-40B4-BE49-F238E27FC236}">
                <a16:creationId xmlns:a16="http://schemas.microsoft.com/office/drawing/2014/main" id="{42CF01BF-BF34-44FE-B33C-7B50127A80A1}"/>
              </a:ext>
            </a:extLst>
          </p:cNvPr>
          <p:cNvSpPr>
            <a:spLocks/>
          </p:cNvSpPr>
          <p:nvPr/>
        </p:nvSpPr>
        <p:spPr bwMode="auto">
          <a:xfrm>
            <a:off x="10203852" y="4231253"/>
            <a:ext cx="166473" cy="271648"/>
          </a:xfrm>
          <a:custGeom>
            <a:avLst/>
            <a:gdLst>
              <a:gd name="T0" fmla="*/ 0 w 95"/>
              <a:gd name="T1" fmla="*/ 2147483647 h 155"/>
              <a:gd name="T2" fmla="*/ 2147483647 w 95"/>
              <a:gd name="T3" fmla="*/ 2147483647 h 155"/>
              <a:gd name="T4" fmla="*/ 2147483647 w 95"/>
              <a:gd name="T5" fmla="*/ 2147483647 h 155"/>
              <a:gd name="T6" fmla="*/ 2147483647 w 95"/>
              <a:gd name="T7" fmla="*/ 2147483647 h 155"/>
              <a:gd name="T8" fmla="*/ 2147483647 w 95"/>
              <a:gd name="T9" fmla="*/ 2147483647 h 155"/>
              <a:gd name="T10" fmla="*/ 2147483647 w 95"/>
              <a:gd name="T11" fmla="*/ 0 h 155"/>
              <a:gd name="T12" fmla="*/ 2147483647 w 95"/>
              <a:gd name="T13" fmla="*/ 2147483647 h 155"/>
              <a:gd name="T14" fmla="*/ 2147483647 w 95"/>
              <a:gd name="T15" fmla="*/ 2147483647 h 155"/>
              <a:gd name="T16" fmla="*/ 2147483647 w 95"/>
              <a:gd name="T17" fmla="*/ 2147483647 h 155"/>
              <a:gd name="T18" fmla="*/ 2147483647 w 95"/>
              <a:gd name="T19" fmla="*/ 2147483647 h 155"/>
              <a:gd name="T20" fmla="*/ 2147483647 w 95"/>
              <a:gd name="T21" fmla="*/ 2147483647 h 155"/>
              <a:gd name="T22" fmla="*/ 2147483647 w 95"/>
              <a:gd name="T23" fmla="*/ 2147483647 h 155"/>
              <a:gd name="T24" fmla="*/ 2147483647 w 95"/>
              <a:gd name="T25" fmla="*/ 2147483647 h 155"/>
              <a:gd name="T26" fmla="*/ 2147483647 w 95"/>
              <a:gd name="T27" fmla="*/ 2147483647 h 155"/>
              <a:gd name="T28" fmla="*/ 2147483647 w 95"/>
              <a:gd name="T29" fmla="*/ 2147483647 h 155"/>
              <a:gd name="T30" fmla="*/ 2147483647 w 95"/>
              <a:gd name="T31" fmla="*/ 2147483647 h 155"/>
              <a:gd name="T32" fmla="*/ 2147483647 w 95"/>
              <a:gd name="T33" fmla="*/ 2147483647 h 155"/>
              <a:gd name="T34" fmla="*/ 2147483647 w 95"/>
              <a:gd name="T35" fmla="*/ 2147483647 h 155"/>
              <a:gd name="T36" fmla="*/ 2147483647 w 95"/>
              <a:gd name="T37" fmla="*/ 2147483647 h 155"/>
              <a:gd name="T38" fmla="*/ 2147483647 w 95"/>
              <a:gd name="T39" fmla="*/ 2147483647 h 155"/>
              <a:gd name="T40" fmla="*/ 2147483647 w 95"/>
              <a:gd name="T41" fmla="*/ 2147483647 h 155"/>
              <a:gd name="T42" fmla="*/ 2147483647 w 95"/>
              <a:gd name="T43" fmla="*/ 2147483647 h 155"/>
              <a:gd name="T44" fmla="*/ 2147483647 w 95"/>
              <a:gd name="T45" fmla="*/ 2147483647 h 155"/>
              <a:gd name="T46" fmla="*/ 2147483647 w 95"/>
              <a:gd name="T47" fmla="*/ 2147483647 h 155"/>
              <a:gd name="T48" fmla="*/ 2147483647 w 95"/>
              <a:gd name="T49" fmla="*/ 2147483647 h 155"/>
              <a:gd name="T50" fmla="*/ 2147483647 w 95"/>
              <a:gd name="T51" fmla="*/ 2147483647 h 155"/>
              <a:gd name="T52" fmla="*/ 2147483647 w 95"/>
              <a:gd name="T53" fmla="*/ 2147483647 h 155"/>
              <a:gd name="T54" fmla="*/ 2147483647 w 95"/>
              <a:gd name="T55" fmla="*/ 2147483647 h 155"/>
              <a:gd name="T56" fmla="*/ 2147483647 w 95"/>
              <a:gd name="T57" fmla="*/ 2147483647 h 155"/>
              <a:gd name="T58" fmla="*/ 0 w 95"/>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8" y="1"/>
                </a:lnTo>
                <a:lnTo>
                  <a:pt x="30" y="4"/>
                </a:lnTo>
                <a:lnTo>
                  <a:pt x="28" y="9"/>
                </a:lnTo>
                <a:lnTo>
                  <a:pt x="25" y="12"/>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8"/>
                </a:lnTo>
                <a:lnTo>
                  <a:pt x="82" y="116"/>
                </a:lnTo>
                <a:lnTo>
                  <a:pt x="87" y="124"/>
                </a:lnTo>
                <a:lnTo>
                  <a:pt x="94" y="130"/>
                </a:lnTo>
                <a:lnTo>
                  <a:pt x="95" y="136"/>
                </a:lnTo>
                <a:lnTo>
                  <a:pt x="94" y="141"/>
                </a:lnTo>
                <a:lnTo>
                  <a:pt x="92" y="144"/>
                </a:lnTo>
                <a:lnTo>
                  <a:pt x="36" y="155"/>
                </a:lnTo>
                <a:lnTo>
                  <a:pt x="0" y="19"/>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8" name="State: Connecticut">
            <a:extLst>
              <a:ext uri="{FF2B5EF4-FFF2-40B4-BE49-F238E27FC236}">
                <a16:creationId xmlns:a16="http://schemas.microsoft.com/office/drawing/2014/main" id="{37CB73EA-429C-4177-B71A-89C490225968}"/>
              </a:ext>
            </a:extLst>
          </p:cNvPr>
          <p:cNvSpPr>
            <a:spLocks/>
          </p:cNvSpPr>
          <p:nvPr/>
        </p:nvSpPr>
        <p:spPr bwMode="auto">
          <a:xfrm>
            <a:off x="10421141" y="3684457"/>
            <a:ext cx="264604" cy="262884"/>
          </a:xfrm>
          <a:custGeom>
            <a:avLst/>
            <a:gdLst>
              <a:gd name="T0" fmla="*/ 2147483647 w 151"/>
              <a:gd name="T1" fmla="*/ 2147483647 h 150"/>
              <a:gd name="T2" fmla="*/ 2147483647 w 151"/>
              <a:gd name="T3" fmla="*/ 0 h 150"/>
              <a:gd name="T4" fmla="*/ 2147483647 w 151"/>
              <a:gd name="T5" fmla="*/ 2147483647 h 150"/>
              <a:gd name="T6" fmla="*/ 2147483647 w 151"/>
              <a:gd name="T7" fmla="*/ 2147483647 h 150"/>
              <a:gd name="T8" fmla="*/ 2147483647 w 151"/>
              <a:gd name="T9" fmla="*/ 2147483647 h 150"/>
              <a:gd name="T10" fmla="*/ 2147483647 w 151"/>
              <a:gd name="T11" fmla="*/ 2147483647 h 150"/>
              <a:gd name="T12" fmla="*/ 2147483647 w 151"/>
              <a:gd name="T13" fmla="*/ 2147483647 h 150"/>
              <a:gd name="T14" fmla="*/ 2147483647 w 151"/>
              <a:gd name="T15" fmla="*/ 2147483647 h 150"/>
              <a:gd name="T16" fmla="*/ 2147483647 w 151"/>
              <a:gd name="T17" fmla="*/ 2147483647 h 150"/>
              <a:gd name="T18" fmla="*/ 2147483647 w 151"/>
              <a:gd name="T19" fmla="*/ 2147483647 h 150"/>
              <a:gd name="T20" fmla="*/ 2147483647 w 151"/>
              <a:gd name="T21" fmla="*/ 2147483647 h 150"/>
              <a:gd name="T22" fmla="*/ 2147483647 w 151"/>
              <a:gd name="T23" fmla="*/ 2147483647 h 150"/>
              <a:gd name="T24" fmla="*/ 2147483647 w 151"/>
              <a:gd name="T25" fmla="*/ 2147483647 h 150"/>
              <a:gd name="T26" fmla="*/ 2147483647 w 151"/>
              <a:gd name="T27" fmla="*/ 2147483647 h 150"/>
              <a:gd name="T28" fmla="*/ 2147483647 w 151"/>
              <a:gd name="T29" fmla="*/ 2147483647 h 150"/>
              <a:gd name="T30" fmla="*/ 2147483647 w 151"/>
              <a:gd name="T31" fmla="*/ 2147483647 h 150"/>
              <a:gd name="T32" fmla="*/ 2147483647 w 151"/>
              <a:gd name="T33" fmla="*/ 2147483647 h 150"/>
              <a:gd name="T34" fmla="*/ 2147483647 w 151"/>
              <a:gd name="T35" fmla="*/ 2147483647 h 150"/>
              <a:gd name="T36" fmla="*/ 2147483647 w 151"/>
              <a:gd name="T37" fmla="*/ 2147483647 h 150"/>
              <a:gd name="T38" fmla="*/ 2147483647 w 151"/>
              <a:gd name="T39" fmla="*/ 2147483647 h 150"/>
              <a:gd name="T40" fmla="*/ 2147483647 w 151"/>
              <a:gd name="T41" fmla="*/ 2147483647 h 150"/>
              <a:gd name="T42" fmla="*/ 2147483647 w 151"/>
              <a:gd name="T43" fmla="*/ 2147483647 h 150"/>
              <a:gd name="T44" fmla="*/ 2147483647 w 151"/>
              <a:gd name="T45" fmla="*/ 2147483647 h 150"/>
              <a:gd name="T46" fmla="*/ 2147483647 w 151"/>
              <a:gd name="T47" fmla="*/ 2147483647 h 150"/>
              <a:gd name="T48" fmla="*/ 2147483647 w 151"/>
              <a:gd name="T49" fmla="*/ 2147483647 h 150"/>
              <a:gd name="T50" fmla="*/ 2147483647 w 151"/>
              <a:gd name="T51" fmla="*/ 2147483647 h 150"/>
              <a:gd name="T52" fmla="*/ 2147483647 w 151"/>
              <a:gd name="T53" fmla="*/ 2147483647 h 150"/>
              <a:gd name="T54" fmla="*/ 2147483647 w 151"/>
              <a:gd name="T55" fmla="*/ 2147483647 h 150"/>
              <a:gd name="T56" fmla="*/ 2147483647 w 151"/>
              <a:gd name="T57" fmla="*/ 2147483647 h 150"/>
              <a:gd name="T58" fmla="*/ 2147483647 w 151"/>
              <a:gd name="T59" fmla="*/ 2147483647 h 150"/>
              <a:gd name="T60" fmla="*/ 2147483647 w 151"/>
              <a:gd name="T61" fmla="*/ 2147483647 h 150"/>
              <a:gd name="T62" fmla="*/ 2147483647 w 151"/>
              <a:gd name="T63" fmla="*/ 2147483647 h 150"/>
              <a:gd name="T64" fmla="*/ 2147483647 w 151"/>
              <a:gd name="T65" fmla="*/ 2147483647 h 150"/>
              <a:gd name="T66" fmla="*/ 2147483647 w 151"/>
              <a:gd name="T67" fmla="*/ 2147483647 h 150"/>
              <a:gd name="T68" fmla="*/ 2147483647 w 151"/>
              <a:gd name="T69" fmla="*/ 2147483647 h 150"/>
              <a:gd name="T70" fmla="*/ 2147483647 w 151"/>
              <a:gd name="T71" fmla="*/ 2147483647 h 150"/>
              <a:gd name="T72" fmla="*/ 2147483647 w 151"/>
              <a:gd name="T73" fmla="*/ 2147483647 h 150"/>
              <a:gd name="T74" fmla="*/ 2147483647 w 151"/>
              <a:gd name="T75" fmla="*/ 2147483647 h 150"/>
              <a:gd name="T76" fmla="*/ 0 w 151"/>
              <a:gd name="T77" fmla="*/ 2147483647 h 150"/>
              <a:gd name="T78" fmla="*/ 0 w 151"/>
              <a:gd name="T79" fmla="*/ 2147483647 h 150"/>
              <a:gd name="T80" fmla="*/ 2147483647 w 151"/>
              <a:gd name="T81" fmla="*/ 214748364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50"/>
              <a:gd name="T125" fmla="*/ 151 w 151"/>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50">
                <a:moveTo>
                  <a:pt x="3" y="35"/>
                </a:moveTo>
                <a:lnTo>
                  <a:pt x="133" y="0"/>
                </a:lnTo>
                <a:lnTo>
                  <a:pt x="140" y="23"/>
                </a:lnTo>
                <a:lnTo>
                  <a:pt x="146" y="37"/>
                </a:lnTo>
                <a:lnTo>
                  <a:pt x="148" y="46"/>
                </a:lnTo>
                <a:lnTo>
                  <a:pt x="149" y="56"/>
                </a:lnTo>
                <a:lnTo>
                  <a:pt x="151" y="75"/>
                </a:lnTo>
                <a:lnTo>
                  <a:pt x="130" y="85"/>
                </a:lnTo>
                <a:lnTo>
                  <a:pt x="122" y="91"/>
                </a:lnTo>
                <a:lnTo>
                  <a:pt x="113" y="94"/>
                </a:lnTo>
                <a:lnTo>
                  <a:pt x="103" y="96"/>
                </a:lnTo>
                <a:lnTo>
                  <a:pt x="97" y="99"/>
                </a:lnTo>
                <a:lnTo>
                  <a:pt x="76" y="100"/>
                </a:lnTo>
                <a:lnTo>
                  <a:pt x="70" y="102"/>
                </a:lnTo>
                <a:lnTo>
                  <a:pt x="67" y="107"/>
                </a:lnTo>
                <a:lnTo>
                  <a:pt x="65" y="113"/>
                </a:lnTo>
                <a:lnTo>
                  <a:pt x="60" y="121"/>
                </a:lnTo>
                <a:lnTo>
                  <a:pt x="52" y="126"/>
                </a:lnTo>
                <a:lnTo>
                  <a:pt x="44" y="131"/>
                </a:lnTo>
                <a:lnTo>
                  <a:pt x="36" y="137"/>
                </a:lnTo>
                <a:lnTo>
                  <a:pt x="28" y="143"/>
                </a:lnTo>
                <a:lnTo>
                  <a:pt x="22" y="146"/>
                </a:lnTo>
                <a:lnTo>
                  <a:pt x="17" y="150"/>
                </a:lnTo>
                <a:lnTo>
                  <a:pt x="16" y="145"/>
                </a:lnTo>
                <a:lnTo>
                  <a:pt x="11" y="142"/>
                </a:lnTo>
                <a:lnTo>
                  <a:pt x="13" y="137"/>
                </a:lnTo>
                <a:lnTo>
                  <a:pt x="16" y="132"/>
                </a:lnTo>
                <a:lnTo>
                  <a:pt x="19" y="129"/>
                </a:lnTo>
                <a:lnTo>
                  <a:pt x="22" y="126"/>
                </a:lnTo>
                <a:lnTo>
                  <a:pt x="24" y="121"/>
                </a:lnTo>
                <a:lnTo>
                  <a:pt x="22" y="115"/>
                </a:lnTo>
                <a:lnTo>
                  <a:pt x="17" y="112"/>
                </a:lnTo>
                <a:lnTo>
                  <a:pt x="13" y="100"/>
                </a:lnTo>
                <a:lnTo>
                  <a:pt x="14" y="92"/>
                </a:lnTo>
                <a:lnTo>
                  <a:pt x="14" y="86"/>
                </a:lnTo>
                <a:lnTo>
                  <a:pt x="11" y="80"/>
                </a:lnTo>
                <a:lnTo>
                  <a:pt x="8" y="69"/>
                </a:lnTo>
                <a:lnTo>
                  <a:pt x="3" y="62"/>
                </a:lnTo>
                <a:lnTo>
                  <a:pt x="0" y="58"/>
                </a:lnTo>
                <a:lnTo>
                  <a:pt x="0" y="46"/>
                </a:lnTo>
                <a:lnTo>
                  <a:pt x="3" y="35"/>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19" name="State: Colorado">
            <a:extLst>
              <a:ext uri="{FF2B5EF4-FFF2-40B4-BE49-F238E27FC236}">
                <a16:creationId xmlns:a16="http://schemas.microsoft.com/office/drawing/2014/main" id="{BF408609-6F48-4745-BB62-B77771ED69E0}"/>
              </a:ext>
            </a:extLst>
          </p:cNvPr>
          <p:cNvSpPr>
            <a:spLocks/>
          </p:cNvSpPr>
          <p:nvPr/>
        </p:nvSpPr>
        <p:spPr bwMode="auto">
          <a:xfrm>
            <a:off x="5272723" y="4157647"/>
            <a:ext cx="1125013" cy="886795"/>
          </a:xfrm>
          <a:custGeom>
            <a:avLst/>
            <a:gdLst>
              <a:gd name="T0" fmla="*/ 2147483647 w 642"/>
              <a:gd name="T1" fmla="*/ 0 h 506"/>
              <a:gd name="T2" fmla="*/ 0 w 642"/>
              <a:gd name="T3" fmla="*/ 2147483647 h 506"/>
              <a:gd name="T4" fmla="*/ 2147483647 w 642"/>
              <a:gd name="T5" fmla="*/ 2147483647 h 506"/>
              <a:gd name="T6" fmla="*/ 2147483647 w 642"/>
              <a:gd name="T7" fmla="*/ 2147483647 h 506"/>
              <a:gd name="T8" fmla="*/ 2147483647 w 642"/>
              <a:gd name="T9" fmla="*/ 2147483647 h 506"/>
              <a:gd name="T10" fmla="*/ 2147483647 w 642"/>
              <a:gd name="T11" fmla="*/ 2147483647 h 506"/>
              <a:gd name="T12" fmla="*/ 2147483647 w 642"/>
              <a:gd name="T13" fmla="*/ 2147483647 h 506"/>
              <a:gd name="T14" fmla="*/ 2147483647 w 642"/>
              <a:gd name="T15" fmla="*/ 2147483647 h 506"/>
              <a:gd name="T16" fmla="*/ 2147483647 w 642"/>
              <a:gd name="T17" fmla="*/ 2147483647 h 506"/>
              <a:gd name="T18" fmla="*/ 2147483647 w 642"/>
              <a:gd name="T19" fmla="*/ 2147483647 h 506"/>
              <a:gd name="T20" fmla="*/ 2147483647 w 642"/>
              <a:gd name="T21" fmla="*/ 2147483647 h 506"/>
              <a:gd name="T22" fmla="*/ 2147483647 w 642"/>
              <a:gd name="T23" fmla="*/ 2147483647 h 506"/>
              <a:gd name="T24" fmla="*/ 2147483647 w 642"/>
              <a:gd name="T25" fmla="*/ 2147483647 h 506"/>
              <a:gd name="T26" fmla="*/ 2147483647 w 642"/>
              <a:gd name="T27" fmla="*/ 2147483647 h 506"/>
              <a:gd name="T28" fmla="*/ 2147483647 w 642"/>
              <a:gd name="T29" fmla="*/ 2147483647 h 506"/>
              <a:gd name="T30" fmla="*/ 2147483647 w 642"/>
              <a:gd name="T31" fmla="*/ 2147483647 h 506"/>
              <a:gd name="T32" fmla="*/ 2147483647 w 642"/>
              <a:gd name="T33" fmla="*/ 2147483647 h 506"/>
              <a:gd name="T34" fmla="*/ 2147483647 w 642"/>
              <a:gd name="T35" fmla="*/ 2147483647 h 506"/>
              <a:gd name="T36" fmla="*/ 2147483647 w 642"/>
              <a:gd name="T37" fmla="*/ 2147483647 h 506"/>
              <a:gd name="T38" fmla="*/ 2147483647 w 642"/>
              <a:gd name="T39" fmla="*/ 2147483647 h 506"/>
              <a:gd name="T40" fmla="*/ 2147483647 w 642"/>
              <a:gd name="T41" fmla="*/ 2147483647 h 506"/>
              <a:gd name="T42" fmla="*/ 2147483647 w 642"/>
              <a:gd name="T43" fmla="*/ 2147483647 h 506"/>
              <a:gd name="T44" fmla="*/ 2147483647 w 642"/>
              <a:gd name="T45" fmla="*/ 0 h 5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506"/>
              <a:gd name="T71" fmla="*/ 642 w 642"/>
              <a:gd name="T72" fmla="*/ 506 h 5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506">
                <a:moveTo>
                  <a:pt x="69" y="0"/>
                </a:moveTo>
                <a:lnTo>
                  <a:pt x="0" y="440"/>
                </a:lnTo>
                <a:lnTo>
                  <a:pt x="277" y="473"/>
                </a:lnTo>
                <a:lnTo>
                  <a:pt x="339" y="481"/>
                </a:lnTo>
                <a:lnTo>
                  <a:pt x="423" y="492"/>
                </a:lnTo>
                <a:lnTo>
                  <a:pt x="520" y="505"/>
                </a:lnTo>
                <a:lnTo>
                  <a:pt x="610" y="506"/>
                </a:lnTo>
                <a:lnTo>
                  <a:pt x="642" y="69"/>
                </a:lnTo>
                <a:lnTo>
                  <a:pt x="601" y="66"/>
                </a:lnTo>
                <a:lnTo>
                  <a:pt x="558" y="62"/>
                </a:lnTo>
                <a:lnTo>
                  <a:pt x="514" y="58"/>
                </a:lnTo>
                <a:lnTo>
                  <a:pt x="479" y="54"/>
                </a:lnTo>
                <a:lnTo>
                  <a:pt x="431" y="49"/>
                </a:lnTo>
                <a:lnTo>
                  <a:pt x="380" y="41"/>
                </a:lnTo>
                <a:lnTo>
                  <a:pt x="323" y="33"/>
                </a:lnTo>
                <a:lnTo>
                  <a:pt x="274" y="27"/>
                </a:lnTo>
                <a:lnTo>
                  <a:pt x="236" y="22"/>
                </a:lnTo>
                <a:lnTo>
                  <a:pt x="205" y="17"/>
                </a:lnTo>
                <a:lnTo>
                  <a:pt x="175" y="14"/>
                </a:lnTo>
                <a:lnTo>
                  <a:pt x="143" y="9"/>
                </a:lnTo>
                <a:lnTo>
                  <a:pt x="118" y="4"/>
                </a:lnTo>
                <a:lnTo>
                  <a:pt x="94" y="1"/>
                </a:lnTo>
                <a:lnTo>
                  <a:pt x="69" y="0"/>
                </a:lnTo>
                <a:close/>
              </a:path>
            </a:pathLst>
          </a:custGeom>
          <a:solidFill>
            <a:srgbClr val="FFEFC9"/>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20" name="State: California">
            <a:extLst>
              <a:ext uri="{FF2B5EF4-FFF2-40B4-BE49-F238E27FC236}">
                <a16:creationId xmlns:a16="http://schemas.microsoft.com/office/drawing/2014/main" id="{5A958735-9314-4531-BA0A-AAE8F705D71D}"/>
              </a:ext>
            </a:extLst>
          </p:cNvPr>
          <p:cNvSpPr>
            <a:spLocks/>
          </p:cNvSpPr>
          <p:nvPr/>
        </p:nvSpPr>
        <p:spPr bwMode="auto">
          <a:xfrm>
            <a:off x="3234733" y="3432087"/>
            <a:ext cx="1172326" cy="2166164"/>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rgbClr val="F0AB00"/>
          </a:solidFill>
          <a:ln w="0">
            <a:solidFill>
              <a:srgbClr val="808080"/>
            </a:solidFill>
            <a:round/>
            <a:headEnd/>
            <a:tailEnd/>
          </a:ln>
        </p:spPr>
        <p:txBody>
          <a:bodyPr lIns="101882" tIns="50941" rIns="101882" bIns="50941"/>
          <a:lstStyle/>
          <a:p>
            <a:pPr defTabSz="914422">
              <a:defRPr/>
            </a:pPr>
            <a:endParaRPr lang="en-US" sz="1000" b="1">
              <a:solidFill>
                <a:schemeClr val="bg1"/>
              </a:solidFill>
              <a:ea typeface="ＭＳ Ｐゴシック" pitchFamily="34" charset="-128"/>
              <a:cs typeface="Arial" panose="020B0604020202020204" pitchFamily="34" charset="0"/>
            </a:endParaRPr>
          </a:p>
        </p:txBody>
      </p:sp>
      <p:sp>
        <p:nvSpPr>
          <p:cNvPr id="421" name="State: Arkansas">
            <a:extLst>
              <a:ext uri="{FF2B5EF4-FFF2-40B4-BE49-F238E27FC236}">
                <a16:creationId xmlns:a16="http://schemas.microsoft.com/office/drawing/2014/main" id="{51D5A36D-1A0F-4CE8-A19B-70C197BCBAB8}"/>
              </a:ext>
            </a:extLst>
          </p:cNvPr>
          <p:cNvSpPr>
            <a:spLocks/>
          </p:cNvSpPr>
          <p:nvPr/>
        </p:nvSpPr>
        <p:spPr bwMode="auto">
          <a:xfrm>
            <a:off x="7461415" y="5181142"/>
            <a:ext cx="765780" cy="699273"/>
          </a:xfrm>
          <a:custGeom>
            <a:avLst/>
            <a:gdLst>
              <a:gd name="T0" fmla="*/ 2147483647 w 437"/>
              <a:gd name="T1" fmla="*/ 0 h 399"/>
              <a:gd name="T2" fmla="*/ 2147483647 w 437"/>
              <a:gd name="T3" fmla="*/ 2147483647 h 399"/>
              <a:gd name="T4" fmla="*/ 2147483647 w 437"/>
              <a:gd name="T5" fmla="*/ 2147483647 h 399"/>
              <a:gd name="T6" fmla="*/ 2147483647 w 437"/>
              <a:gd name="T7" fmla="*/ 2147483647 h 399"/>
              <a:gd name="T8" fmla="*/ 2147483647 w 437"/>
              <a:gd name="T9" fmla="*/ 2147483647 h 399"/>
              <a:gd name="T10" fmla="*/ 2147483647 w 437"/>
              <a:gd name="T11" fmla="*/ 2147483647 h 399"/>
              <a:gd name="T12" fmla="*/ 2147483647 w 437"/>
              <a:gd name="T13" fmla="*/ 2147483647 h 399"/>
              <a:gd name="T14" fmla="*/ 2147483647 w 437"/>
              <a:gd name="T15" fmla="*/ 2147483647 h 399"/>
              <a:gd name="T16" fmla="*/ 2147483647 w 437"/>
              <a:gd name="T17" fmla="*/ 2147483647 h 399"/>
              <a:gd name="T18" fmla="*/ 2147483647 w 437"/>
              <a:gd name="T19" fmla="*/ 2147483647 h 399"/>
              <a:gd name="T20" fmla="*/ 2147483647 w 437"/>
              <a:gd name="T21" fmla="*/ 2147483647 h 399"/>
              <a:gd name="T22" fmla="*/ 2147483647 w 437"/>
              <a:gd name="T23" fmla="*/ 2147483647 h 399"/>
              <a:gd name="T24" fmla="*/ 2147483647 w 437"/>
              <a:gd name="T25" fmla="*/ 2147483647 h 399"/>
              <a:gd name="T26" fmla="*/ 2147483647 w 437"/>
              <a:gd name="T27" fmla="*/ 2147483647 h 399"/>
              <a:gd name="T28" fmla="*/ 2147483647 w 437"/>
              <a:gd name="T29" fmla="*/ 2147483647 h 399"/>
              <a:gd name="T30" fmla="*/ 2147483647 w 437"/>
              <a:gd name="T31" fmla="*/ 2147483647 h 399"/>
              <a:gd name="T32" fmla="*/ 2147483647 w 437"/>
              <a:gd name="T33" fmla="*/ 2147483647 h 399"/>
              <a:gd name="T34" fmla="*/ 2147483647 w 437"/>
              <a:gd name="T35" fmla="*/ 2147483647 h 399"/>
              <a:gd name="T36" fmla="*/ 2147483647 w 437"/>
              <a:gd name="T37" fmla="*/ 2147483647 h 399"/>
              <a:gd name="T38" fmla="*/ 2147483647 w 437"/>
              <a:gd name="T39" fmla="*/ 2147483647 h 399"/>
              <a:gd name="T40" fmla="*/ 2147483647 w 437"/>
              <a:gd name="T41" fmla="*/ 2147483647 h 399"/>
              <a:gd name="T42" fmla="*/ 2147483647 w 437"/>
              <a:gd name="T43" fmla="*/ 2147483647 h 399"/>
              <a:gd name="T44" fmla="*/ 2147483647 w 437"/>
              <a:gd name="T45" fmla="*/ 2147483647 h 399"/>
              <a:gd name="T46" fmla="*/ 2147483647 w 437"/>
              <a:gd name="T47" fmla="*/ 2147483647 h 399"/>
              <a:gd name="T48" fmla="*/ 2147483647 w 437"/>
              <a:gd name="T49" fmla="*/ 2147483647 h 399"/>
              <a:gd name="T50" fmla="*/ 2147483647 w 437"/>
              <a:gd name="T51" fmla="*/ 2147483647 h 399"/>
              <a:gd name="T52" fmla="*/ 2147483647 w 437"/>
              <a:gd name="T53" fmla="*/ 2147483647 h 399"/>
              <a:gd name="T54" fmla="*/ 2147483647 w 437"/>
              <a:gd name="T55" fmla="*/ 2147483647 h 399"/>
              <a:gd name="T56" fmla="*/ 2147483647 w 437"/>
              <a:gd name="T57" fmla="*/ 2147483647 h 399"/>
              <a:gd name="T58" fmla="*/ 2147483647 w 437"/>
              <a:gd name="T59" fmla="*/ 2147483647 h 399"/>
              <a:gd name="T60" fmla="*/ 2147483647 w 437"/>
              <a:gd name="T61" fmla="*/ 2147483647 h 399"/>
              <a:gd name="T62" fmla="*/ 2147483647 w 437"/>
              <a:gd name="T63" fmla="*/ 2147483647 h 399"/>
              <a:gd name="T64" fmla="*/ 2147483647 w 437"/>
              <a:gd name="T65" fmla="*/ 2147483647 h 399"/>
              <a:gd name="T66" fmla="*/ 2147483647 w 437"/>
              <a:gd name="T67" fmla="*/ 2147483647 h 399"/>
              <a:gd name="T68" fmla="*/ 2147483647 w 437"/>
              <a:gd name="T69" fmla="*/ 2147483647 h 399"/>
              <a:gd name="T70" fmla="*/ 2147483647 w 437"/>
              <a:gd name="T71" fmla="*/ 2147483647 h 399"/>
              <a:gd name="T72" fmla="*/ 2147483647 w 437"/>
              <a:gd name="T73" fmla="*/ 2147483647 h 399"/>
              <a:gd name="T74" fmla="*/ 2147483647 w 437"/>
              <a:gd name="T75" fmla="*/ 2147483647 h 399"/>
              <a:gd name="T76" fmla="*/ 2147483647 w 437"/>
              <a:gd name="T77" fmla="*/ 2147483647 h 399"/>
              <a:gd name="T78" fmla="*/ 2147483647 w 437"/>
              <a:gd name="T79" fmla="*/ 2147483647 h 399"/>
              <a:gd name="T80" fmla="*/ 2147483647 w 437"/>
              <a:gd name="T81" fmla="*/ 2147483647 h 399"/>
              <a:gd name="T82" fmla="*/ 2147483647 w 437"/>
              <a:gd name="T83" fmla="*/ 2147483647 h 399"/>
              <a:gd name="T84" fmla="*/ 2147483647 w 437"/>
              <a:gd name="T85" fmla="*/ 2147483647 h 399"/>
              <a:gd name="T86" fmla="*/ 2147483647 w 437"/>
              <a:gd name="T87" fmla="*/ 2147483647 h 399"/>
              <a:gd name="T88" fmla="*/ 2147483647 w 437"/>
              <a:gd name="T89" fmla="*/ 2147483647 h 399"/>
              <a:gd name="T90" fmla="*/ 2147483647 w 437"/>
              <a:gd name="T91" fmla="*/ 2147483647 h 399"/>
              <a:gd name="T92" fmla="*/ 0 w 437"/>
              <a:gd name="T93" fmla="*/ 214748364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99"/>
              <a:gd name="T143" fmla="*/ 437 w 437"/>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99">
                <a:moveTo>
                  <a:pt x="0" y="13"/>
                </a:moveTo>
                <a:lnTo>
                  <a:pt x="391" y="0"/>
                </a:lnTo>
                <a:lnTo>
                  <a:pt x="397" y="8"/>
                </a:lnTo>
                <a:lnTo>
                  <a:pt x="400" y="11"/>
                </a:lnTo>
                <a:lnTo>
                  <a:pt x="402" y="13"/>
                </a:lnTo>
                <a:lnTo>
                  <a:pt x="402" y="23"/>
                </a:lnTo>
                <a:lnTo>
                  <a:pt x="400" y="27"/>
                </a:lnTo>
                <a:lnTo>
                  <a:pt x="397" y="34"/>
                </a:lnTo>
                <a:lnTo>
                  <a:pt x="391" y="40"/>
                </a:lnTo>
                <a:lnTo>
                  <a:pt x="386" y="45"/>
                </a:lnTo>
                <a:lnTo>
                  <a:pt x="381" y="48"/>
                </a:lnTo>
                <a:lnTo>
                  <a:pt x="378" y="53"/>
                </a:lnTo>
                <a:lnTo>
                  <a:pt x="375" y="57"/>
                </a:lnTo>
                <a:lnTo>
                  <a:pt x="427" y="56"/>
                </a:lnTo>
                <a:lnTo>
                  <a:pt x="434" y="61"/>
                </a:lnTo>
                <a:lnTo>
                  <a:pt x="437" y="65"/>
                </a:lnTo>
                <a:lnTo>
                  <a:pt x="432" y="75"/>
                </a:lnTo>
                <a:lnTo>
                  <a:pt x="427" y="80"/>
                </a:lnTo>
                <a:lnTo>
                  <a:pt x="421" y="84"/>
                </a:lnTo>
                <a:lnTo>
                  <a:pt x="418" y="88"/>
                </a:lnTo>
                <a:lnTo>
                  <a:pt x="418" y="96"/>
                </a:lnTo>
                <a:lnTo>
                  <a:pt x="419" y="99"/>
                </a:lnTo>
                <a:lnTo>
                  <a:pt x="418" y="105"/>
                </a:lnTo>
                <a:lnTo>
                  <a:pt x="416" y="110"/>
                </a:lnTo>
                <a:lnTo>
                  <a:pt x="411" y="111"/>
                </a:lnTo>
                <a:lnTo>
                  <a:pt x="408" y="115"/>
                </a:lnTo>
                <a:lnTo>
                  <a:pt x="408" y="118"/>
                </a:lnTo>
                <a:lnTo>
                  <a:pt x="405" y="123"/>
                </a:lnTo>
                <a:lnTo>
                  <a:pt x="403" y="124"/>
                </a:lnTo>
                <a:lnTo>
                  <a:pt x="400" y="129"/>
                </a:lnTo>
                <a:lnTo>
                  <a:pt x="402" y="135"/>
                </a:lnTo>
                <a:lnTo>
                  <a:pt x="407" y="139"/>
                </a:lnTo>
                <a:lnTo>
                  <a:pt x="408" y="145"/>
                </a:lnTo>
                <a:lnTo>
                  <a:pt x="405" y="154"/>
                </a:lnTo>
                <a:lnTo>
                  <a:pt x="400" y="161"/>
                </a:lnTo>
                <a:lnTo>
                  <a:pt x="395" y="164"/>
                </a:lnTo>
                <a:lnTo>
                  <a:pt x="391" y="167"/>
                </a:lnTo>
                <a:lnTo>
                  <a:pt x="389" y="173"/>
                </a:lnTo>
                <a:lnTo>
                  <a:pt x="391" y="177"/>
                </a:lnTo>
                <a:lnTo>
                  <a:pt x="388" y="183"/>
                </a:lnTo>
                <a:lnTo>
                  <a:pt x="383" y="185"/>
                </a:lnTo>
                <a:lnTo>
                  <a:pt x="378" y="188"/>
                </a:lnTo>
                <a:lnTo>
                  <a:pt x="376" y="193"/>
                </a:lnTo>
                <a:lnTo>
                  <a:pt x="375" y="197"/>
                </a:lnTo>
                <a:lnTo>
                  <a:pt x="370" y="200"/>
                </a:lnTo>
                <a:lnTo>
                  <a:pt x="365" y="202"/>
                </a:lnTo>
                <a:lnTo>
                  <a:pt x="365" y="207"/>
                </a:lnTo>
                <a:lnTo>
                  <a:pt x="364" y="213"/>
                </a:lnTo>
                <a:lnTo>
                  <a:pt x="364" y="216"/>
                </a:lnTo>
                <a:lnTo>
                  <a:pt x="367" y="220"/>
                </a:lnTo>
                <a:lnTo>
                  <a:pt x="367" y="224"/>
                </a:lnTo>
                <a:lnTo>
                  <a:pt x="367" y="231"/>
                </a:lnTo>
                <a:lnTo>
                  <a:pt x="364" y="235"/>
                </a:lnTo>
                <a:lnTo>
                  <a:pt x="359" y="237"/>
                </a:lnTo>
                <a:lnTo>
                  <a:pt x="353" y="242"/>
                </a:lnTo>
                <a:lnTo>
                  <a:pt x="348" y="243"/>
                </a:lnTo>
                <a:lnTo>
                  <a:pt x="346" y="248"/>
                </a:lnTo>
                <a:lnTo>
                  <a:pt x="345" y="253"/>
                </a:lnTo>
                <a:lnTo>
                  <a:pt x="341" y="261"/>
                </a:lnTo>
                <a:lnTo>
                  <a:pt x="338" y="267"/>
                </a:lnTo>
                <a:lnTo>
                  <a:pt x="335" y="272"/>
                </a:lnTo>
                <a:lnTo>
                  <a:pt x="332" y="280"/>
                </a:lnTo>
                <a:lnTo>
                  <a:pt x="329" y="286"/>
                </a:lnTo>
                <a:lnTo>
                  <a:pt x="326" y="291"/>
                </a:lnTo>
                <a:lnTo>
                  <a:pt x="324" y="299"/>
                </a:lnTo>
                <a:lnTo>
                  <a:pt x="322" y="307"/>
                </a:lnTo>
                <a:lnTo>
                  <a:pt x="319" y="312"/>
                </a:lnTo>
                <a:lnTo>
                  <a:pt x="316" y="316"/>
                </a:lnTo>
                <a:lnTo>
                  <a:pt x="314" y="323"/>
                </a:lnTo>
                <a:lnTo>
                  <a:pt x="318" y="329"/>
                </a:lnTo>
                <a:lnTo>
                  <a:pt x="319" y="334"/>
                </a:lnTo>
                <a:lnTo>
                  <a:pt x="319" y="342"/>
                </a:lnTo>
                <a:lnTo>
                  <a:pt x="321" y="348"/>
                </a:lnTo>
                <a:lnTo>
                  <a:pt x="319" y="356"/>
                </a:lnTo>
                <a:lnTo>
                  <a:pt x="322" y="361"/>
                </a:lnTo>
                <a:lnTo>
                  <a:pt x="327" y="366"/>
                </a:lnTo>
                <a:lnTo>
                  <a:pt x="327" y="369"/>
                </a:lnTo>
                <a:lnTo>
                  <a:pt x="324" y="380"/>
                </a:lnTo>
                <a:lnTo>
                  <a:pt x="321" y="385"/>
                </a:lnTo>
                <a:lnTo>
                  <a:pt x="322" y="390"/>
                </a:lnTo>
                <a:lnTo>
                  <a:pt x="322" y="393"/>
                </a:lnTo>
                <a:lnTo>
                  <a:pt x="55" y="399"/>
                </a:lnTo>
                <a:lnTo>
                  <a:pt x="55" y="340"/>
                </a:lnTo>
                <a:lnTo>
                  <a:pt x="51" y="336"/>
                </a:lnTo>
                <a:lnTo>
                  <a:pt x="44" y="332"/>
                </a:lnTo>
                <a:lnTo>
                  <a:pt x="38" y="334"/>
                </a:lnTo>
                <a:lnTo>
                  <a:pt x="32" y="337"/>
                </a:lnTo>
                <a:lnTo>
                  <a:pt x="28" y="339"/>
                </a:lnTo>
                <a:lnTo>
                  <a:pt x="24" y="337"/>
                </a:lnTo>
                <a:lnTo>
                  <a:pt x="22" y="334"/>
                </a:lnTo>
                <a:lnTo>
                  <a:pt x="17" y="331"/>
                </a:lnTo>
                <a:lnTo>
                  <a:pt x="14" y="324"/>
                </a:lnTo>
                <a:lnTo>
                  <a:pt x="11" y="323"/>
                </a:lnTo>
                <a:lnTo>
                  <a:pt x="0" y="13"/>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22" name="State: Arizona">
            <a:extLst>
              <a:ext uri="{FF2B5EF4-FFF2-40B4-BE49-F238E27FC236}">
                <a16:creationId xmlns:a16="http://schemas.microsoft.com/office/drawing/2014/main" id="{8C6E1CB5-190D-47A9-A787-DA14A21213CB}"/>
              </a:ext>
            </a:extLst>
          </p:cNvPr>
          <p:cNvSpPr>
            <a:spLocks/>
          </p:cNvSpPr>
          <p:nvPr/>
        </p:nvSpPr>
        <p:spPr bwMode="auto">
          <a:xfrm>
            <a:off x="4242339" y="4781559"/>
            <a:ext cx="1032137" cy="1239060"/>
          </a:xfrm>
          <a:custGeom>
            <a:avLst/>
            <a:gdLst>
              <a:gd name="T0" fmla="*/ 2147483647 w 589"/>
              <a:gd name="T1" fmla="*/ 2147483647 h 707"/>
              <a:gd name="T2" fmla="*/ 2147483647 w 589"/>
              <a:gd name="T3" fmla="*/ 2147483647 h 707"/>
              <a:gd name="T4" fmla="*/ 2147483647 w 589"/>
              <a:gd name="T5" fmla="*/ 2147483647 h 707"/>
              <a:gd name="T6" fmla="*/ 0 w 589"/>
              <a:gd name="T7" fmla="*/ 2147483647 h 707"/>
              <a:gd name="T8" fmla="*/ 2147483647 w 589"/>
              <a:gd name="T9" fmla="*/ 2147483647 h 707"/>
              <a:gd name="T10" fmla="*/ 2147483647 w 589"/>
              <a:gd name="T11" fmla="*/ 2147483647 h 707"/>
              <a:gd name="T12" fmla="*/ 2147483647 w 589"/>
              <a:gd name="T13" fmla="*/ 2147483647 h 707"/>
              <a:gd name="T14" fmla="*/ 2147483647 w 589"/>
              <a:gd name="T15" fmla="*/ 2147483647 h 707"/>
              <a:gd name="T16" fmla="*/ 2147483647 w 589"/>
              <a:gd name="T17" fmla="*/ 2147483647 h 707"/>
              <a:gd name="T18" fmla="*/ 2147483647 w 589"/>
              <a:gd name="T19" fmla="*/ 2147483647 h 707"/>
              <a:gd name="T20" fmla="*/ 2147483647 w 589"/>
              <a:gd name="T21" fmla="*/ 2147483647 h 707"/>
              <a:gd name="T22" fmla="*/ 2147483647 w 589"/>
              <a:gd name="T23" fmla="*/ 2147483647 h 707"/>
              <a:gd name="T24" fmla="*/ 2147483647 w 589"/>
              <a:gd name="T25" fmla="*/ 2147483647 h 707"/>
              <a:gd name="T26" fmla="*/ 2147483647 w 589"/>
              <a:gd name="T27" fmla="*/ 2147483647 h 707"/>
              <a:gd name="T28" fmla="*/ 2147483647 w 589"/>
              <a:gd name="T29" fmla="*/ 2147483647 h 707"/>
              <a:gd name="T30" fmla="*/ 2147483647 w 589"/>
              <a:gd name="T31" fmla="*/ 2147483647 h 707"/>
              <a:gd name="T32" fmla="*/ 2147483647 w 589"/>
              <a:gd name="T33" fmla="*/ 2147483647 h 707"/>
              <a:gd name="T34" fmla="*/ 2147483647 w 589"/>
              <a:gd name="T35" fmla="*/ 2147483647 h 707"/>
              <a:gd name="T36" fmla="*/ 2147483647 w 589"/>
              <a:gd name="T37" fmla="*/ 2147483647 h 707"/>
              <a:gd name="T38" fmla="*/ 2147483647 w 589"/>
              <a:gd name="T39" fmla="*/ 2147483647 h 707"/>
              <a:gd name="T40" fmla="*/ 2147483647 w 589"/>
              <a:gd name="T41" fmla="*/ 2147483647 h 707"/>
              <a:gd name="T42" fmla="*/ 2147483647 w 589"/>
              <a:gd name="T43" fmla="*/ 2147483647 h 707"/>
              <a:gd name="T44" fmla="*/ 2147483647 w 589"/>
              <a:gd name="T45" fmla="*/ 2147483647 h 707"/>
              <a:gd name="T46" fmla="*/ 2147483647 w 589"/>
              <a:gd name="T47" fmla="*/ 2147483647 h 707"/>
              <a:gd name="T48" fmla="*/ 2147483647 w 589"/>
              <a:gd name="T49" fmla="*/ 2147483647 h 707"/>
              <a:gd name="T50" fmla="*/ 2147483647 w 589"/>
              <a:gd name="T51" fmla="*/ 2147483647 h 707"/>
              <a:gd name="T52" fmla="*/ 2147483647 w 589"/>
              <a:gd name="T53" fmla="*/ 2147483647 h 707"/>
              <a:gd name="T54" fmla="*/ 2147483647 w 589"/>
              <a:gd name="T55" fmla="*/ 2147483647 h 707"/>
              <a:gd name="T56" fmla="*/ 2147483647 w 589"/>
              <a:gd name="T57" fmla="*/ 2147483647 h 707"/>
              <a:gd name="T58" fmla="*/ 2147483647 w 589"/>
              <a:gd name="T59" fmla="*/ 2147483647 h 707"/>
              <a:gd name="T60" fmla="*/ 2147483647 w 589"/>
              <a:gd name="T61" fmla="*/ 2147483647 h 707"/>
              <a:gd name="T62" fmla="*/ 2147483647 w 589"/>
              <a:gd name="T63" fmla="*/ 2147483647 h 707"/>
              <a:gd name="T64" fmla="*/ 2147483647 w 589"/>
              <a:gd name="T65" fmla="*/ 0 h 707"/>
              <a:gd name="T66" fmla="*/ 2147483647 w 589"/>
              <a:gd name="T67" fmla="*/ 2147483647 h 707"/>
              <a:gd name="T68" fmla="*/ 2147483647 w 589"/>
              <a:gd name="T69" fmla="*/ 2147483647 h 707"/>
              <a:gd name="T70" fmla="*/ 2147483647 w 589"/>
              <a:gd name="T71" fmla="*/ 2147483647 h 707"/>
              <a:gd name="T72" fmla="*/ 2147483647 w 589"/>
              <a:gd name="T73" fmla="*/ 2147483647 h 707"/>
              <a:gd name="T74" fmla="*/ 2147483647 w 589"/>
              <a:gd name="T75" fmla="*/ 2147483647 h 707"/>
              <a:gd name="T76" fmla="*/ 2147483647 w 589"/>
              <a:gd name="T77" fmla="*/ 2147483647 h 707"/>
              <a:gd name="T78" fmla="*/ 2147483647 w 589"/>
              <a:gd name="T79" fmla="*/ 2147483647 h 707"/>
              <a:gd name="T80" fmla="*/ 2147483647 w 589"/>
              <a:gd name="T81" fmla="*/ 2147483647 h 707"/>
              <a:gd name="T82" fmla="*/ 2147483647 w 589"/>
              <a:gd name="T83" fmla="*/ 2147483647 h 707"/>
              <a:gd name="T84" fmla="*/ 2147483647 w 589"/>
              <a:gd name="T85" fmla="*/ 2147483647 h 707"/>
              <a:gd name="T86" fmla="*/ 2147483647 w 589"/>
              <a:gd name="T87" fmla="*/ 2147483647 h 707"/>
              <a:gd name="T88" fmla="*/ 2147483647 w 589"/>
              <a:gd name="T89" fmla="*/ 2147483647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9"/>
              <a:gd name="T136" fmla="*/ 0 h 707"/>
              <a:gd name="T137" fmla="*/ 589 w 589"/>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9" h="707">
                <a:moveTo>
                  <a:pt x="505" y="707"/>
                </a:moveTo>
                <a:lnTo>
                  <a:pt x="357" y="681"/>
                </a:lnTo>
                <a:lnTo>
                  <a:pt x="334" y="680"/>
                </a:lnTo>
                <a:lnTo>
                  <a:pt x="313" y="670"/>
                </a:lnTo>
                <a:lnTo>
                  <a:pt x="260" y="635"/>
                </a:lnTo>
                <a:lnTo>
                  <a:pt x="216" y="607"/>
                </a:lnTo>
                <a:lnTo>
                  <a:pt x="183" y="586"/>
                </a:lnTo>
                <a:lnTo>
                  <a:pt x="148" y="567"/>
                </a:lnTo>
                <a:lnTo>
                  <a:pt x="119" y="548"/>
                </a:lnTo>
                <a:lnTo>
                  <a:pt x="70" y="516"/>
                </a:lnTo>
                <a:lnTo>
                  <a:pt x="6" y="475"/>
                </a:lnTo>
                <a:lnTo>
                  <a:pt x="0" y="464"/>
                </a:lnTo>
                <a:lnTo>
                  <a:pt x="5" y="462"/>
                </a:lnTo>
                <a:lnTo>
                  <a:pt x="13" y="459"/>
                </a:lnTo>
                <a:lnTo>
                  <a:pt x="16" y="456"/>
                </a:lnTo>
                <a:lnTo>
                  <a:pt x="19" y="457"/>
                </a:lnTo>
                <a:lnTo>
                  <a:pt x="22" y="459"/>
                </a:lnTo>
                <a:lnTo>
                  <a:pt x="27" y="459"/>
                </a:lnTo>
                <a:lnTo>
                  <a:pt x="30" y="459"/>
                </a:lnTo>
                <a:lnTo>
                  <a:pt x="35" y="456"/>
                </a:lnTo>
                <a:lnTo>
                  <a:pt x="36" y="451"/>
                </a:lnTo>
                <a:lnTo>
                  <a:pt x="38" y="446"/>
                </a:lnTo>
                <a:lnTo>
                  <a:pt x="40" y="440"/>
                </a:lnTo>
                <a:lnTo>
                  <a:pt x="38" y="437"/>
                </a:lnTo>
                <a:lnTo>
                  <a:pt x="27" y="427"/>
                </a:lnTo>
                <a:lnTo>
                  <a:pt x="24" y="424"/>
                </a:lnTo>
                <a:lnTo>
                  <a:pt x="19" y="419"/>
                </a:lnTo>
                <a:lnTo>
                  <a:pt x="19" y="416"/>
                </a:lnTo>
                <a:lnTo>
                  <a:pt x="22" y="413"/>
                </a:lnTo>
                <a:lnTo>
                  <a:pt x="24" y="410"/>
                </a:lnTo>
                <a:lnTo>
                  <a:pt x="25" y="405"/>
                </a:lnTo>
                <a:lnTo>
                  <a:pt x="25" y="400"/>
                </a:lnTo>
                <a:lnTo>
                  <a:pt x="22" y="394"/>
                </a:lnTo>
                <a:lnTo>
                  <a:pt x="24" y="391"/>
                </a:lnTo>
                <a:lnTo>
                  <a:pt x="27" y="388"/>
                </a:lnTo>
                <a:lnTo>
                  <a:pt x="32" y="384"/>
                </a:lnTo>
                <a:lnTo>
                  <a:pt x="36" y="380"/>
                </a:lnTo>
                <a:lnTo>
                  <a:pt x="44" y="372"/>
                </a:lnTo>
                <a:lnTo>
                  <a:pt x="49" y="370"/>
                </a:lnTo>
                <a:lnTo>
                  <a:pt x="49" y="365"/>
                </a:lnTo>
                <a:lnTo>
                  <a:pt x="51" y="361"/>
                </a:lnTo>
                <a:lnTo>
                  <a:pt x="54" y="356"/>
                </a:lnTo>
                <a:lnTo>
                  <a:pt x="56" y="346"/>
                </a:lnTo>
                <a:lnTo>
                  <a:pt x="54" y="338"/>
                </a:lnTo>
                <a:lnTo>
                  <a:pt x="56" y="330"/>
                </a:lnTo>
                <a:lnTo>
                  <a:pt x="63" y="324"/>
                </a:lnTo>
                <a:lnTo>
                  <a:pt x="67" y="319"/>
                </a:lnTo>
                <a:lnTo>
                  <a:pt x="73" y="313"/>
                </a:lnTo>
                <a:lnTo>
                  <a:pt x="79" y="306"/>
                </a:lnTo>
                <a:lnTo>
                  <a:pt x="87" y="305"/>
                </a:lnTo>
                <a:lnTo>
                  <a:pt x="95" y="300"/>
                </a:lnTo>
                <a:lnTo>
                  <a:pt x="97" y="292"/>
                </a:lnTo>
                <a:lnTo>
                  <a:pt x="95" y="283"/>
                </a:lnTo>
                <a:lnTo>
                  <a:pt x="92" y="275"/>
                </a:lnTo>
                <a:lnTo>
                  <a:pt x="84" y="267"/>
                </a:lnTo>
                <a:lnTo>
                  <a:pt x="79" y="260"/>
                </a:lnTo>
                <a:lnTo>
                  <a:pt x="78" y="254"/>
                </a:lnTo>
                <a:lnTo>
                  <a:pt x="76" y="245"/>
                </a:lnTo>
                <a:lnTo>
                  <a:pt x="70" y="232"/>
                </a:lnTo>
                <a:lnTo>
                  <a:pt x="68" y="229"/>
                </a:lnTo>
                <a:lnTo>
                  <a:pt x="67" y="221"/>
                </a:lnTo>
                <a:lnTo>
                  <a:pt x="67" y="214"/>
                </a:lnTo>
                <a:lnTo>
                  <a:pt x="70" y="208"/>
                </a:lnTo>
                <a:lnTo>
                  <a:pt x="70" y="202"/>
                </a:lnTo>
                <a:lnTo>
                  <a:pt x="73" y="197"/>
                </a:lnTo>
                <a:lnTo>
                  <a:pt x="78" y="194"/>
                </a:lnTo>
                <a:lnTo>
                  <a:pt x="79" y="186"/>
                </a:lnTo>
                <a:lnTo>
                  <a:pt x="79" y="179"/>
                </a:lnTo>
                <a:lnTo>
                  <a:pt x="79" y="170"/>
                </a:lnTo>
                <a:lnTo>
                  <a:pt x="79" y="135"/>
                </a:lnTo>
                <a:lnTo>
                  <a:pt x="81" y="129"/>
                </a:lnTo>
                <a:lnTo>
                  <a:pt x="83" y="124"/>
                </a:lnTo>
                <a:lnTo>
                  <a:pt x="86" y="119"/>
                </a:lnTo>
                <a:lnTo>
                  <a:pt x="86" y="111"/>
                </a:lnTo>
                <a:lnTo>
                  <a:pt x="84" y="106"/>
                </a:lnTo>
                <a:lnTo>
                  <a:pt x="84" y="103"/>
                </a:lnTo>
                <a:lnTo>
                  <a:pt x="89" y="95"/>
                </a:lnTo>
                <a:lnTo>
                  <a:pt x="92" y="90"/>
                </a:lnTo>
                <a:lnTo>
                  <a:pt x="98" y="92"/>
                </a:lnTo>
                <a:lnTo>
                  <a:pt x="106" y="97"/>
                </a:lnTo>
                <a:lnTo>
                  <a:pt x="110" y="98"/>
                </a:lnTo>
                <a:lnTo>
                  <a:pt x="117" y="98"/>
                </a:lnTo>
                <a:lnTo>
                  <a:pt x="122" y="103"/>
                </a:lnTo>
                <a:lnTo>
                  <a:pt x="129" y="111"/>
                </a:lnTo>
                <a:lnTo>
                  <a:pt x="137" y="111"/>
                </a:lnTo>
                <a:lnTo>
                  <a:pt x="141" y="108"/>
                </a:lnTo>
                <a:lnTo>
                  <a:pt x="146" y="103"/>
                </a:lnTo>
                <a:lnTo>
                  <a:pt x="149" y="97"/>
                </a:lnTo>
                <a:lnTo>
                  <a:pt x="152" y="90"/>
                </a:lnTo>
                <a:lnTo>
                  <a:pt x="151" y="86"/>
                </a:lnTo>
                <a:lnTo>
                  <a:pt x="149" y="79"/>
                </a:lnTo>
                <a:lnTo>
                  <a:pt x="151" y="67"/>
                </a:lnTo>
                <a:lnTo>
                  <a:pt x="154" y="60"/>
                </a:lnTo>
                <a:lnTo>
                  <a:pt x="156" y="49"/>
                </a:lnTo>
                <a:lnTo>
                  <a:pt x="157" y="40"/>
                </a:lnTo>
                <a:lnTo>
                  <a:pt x="162" y="30"/>
                </a:lnTo>
                <a:lnTo>
                  <a:pt x="162" y="16"/>
                </a:lnTo>
                <a:lnTo>
                  <a:pt x="167" y="5"/>
                </a:lnTo>
                <a:lnTo>
                  <a:pt x="170" y="0"/>
                </a:lnTo>
                <a:lnTo>
                  <a:pt x="200" y="8"/>
                </a:lnTo>
                <a:lnTo>
                  <a:pt x="218" y="13"/>
                </a:lnTo>
                <a:lnTo>
                  <a:pt x="241" y="16"/>
                </a:lnTo>
                <a:lnTo>
                  <a:pt x="262" y="21"/>
                </a:lnTo>
                <a:lnTo>
                  <a:pt x="284" y="25"/>
                </a:lnTo>
                <a:lnTo>
                  <a:pt x="307" y="27"/>
                </a:lnTo>
                <a:lnTo>
                  <a:pt x="322" y="33"/>
                </a:lnTo>
                <a:lnTo>
                  <a:pt x="342" y="36"/>
                </a:lnTo>
                <a:lnTo>
                  <a:pt x="357" y="38"/>
                </a:lnTo>
                <a:lnTo>
                  <a:pt x="369" y="41"/>
                </a:lnTo>
                <a:lnTo>
                  <a:pt x="378" y="41"/>
                </a:lnTo>
                <a:lnTo>
                  <a:pt x="381" y="48"/>
                </a:lnTo>
                <a:lnTo>
                  <a:pt x="391" y="54"/>
                </a:lnTo>
                <a:lnTo>
                  <a:pt x="402" y="54"/>
                </a:lnTo>
                <a:lnTo>
                  <a:pt x="413" y="51"/>
                </a:lnTo>
                <a:lnTo>
                  <a:pt x="435" y="54"/>
                </a:lnTo>
                <a:lnTo>
                  <a:pt x="461" y="59"/>
                </a:lnTo>
                <a:lnTo>
                  <a:pt x="485" y="62"/>
                </a:lnTo>
                <a:lnTo>
                  <a:pt x="502" y="68"/>
                </a:lnTo>
                <a:lnTo>
                  <a:pt x="529" y="75"/>
                </a:lnTo>
                <a:lnTo>
                  <a:pt x="550" y="75"/>
                </a:lnTo>
                <a:lnTo>
                  <a:pt x="570" y="79"/>
                </a:lnTo>
                <a:lnTo>
                  <a:pt x="589" y="82"/>
                </a:lnTo>
                <a:lnTo>
                  <a:pt x="572" y="230"/>
                </a:lnTo>
                <a:lnTo>
                  <a:pt x="554" y="332"/>
                </a:lnTo>
                <a:lnTo>
                  <a:pt x="545" y="416"/>
                </a:lnTo>
                <a:lnTo>
                  <a:pt x="540" y="453"/>
                </a:lnTo>
                <a:lnTo>
                  <a:pt x="537" y="478"/>
                </a:lnTo>
                <a:lnTo>
                  <a:pt x="532" y="503"/>
                </a:lnTo>
                <a:lnTo>
                  <a:pt x="531" y="526"/>
                </a:lnTo>
                <a:lnTo>
                  <a:pt x="527" y="550"/>
                </a:lnTo>
                <a:lnTo>
                  <a:pt x="521" y="580"/>
                </a:lnTo>
                <a:lnTo>
                  <a:pt x="518" y="610"/>
                </a:lnTo>
                <a:lnTo>
                  <a:pt x="513" y="632"/>
                </a:lnTo>
                <a:lnTo>
                  <a:pt x="508" y="670"/>
                </a:lnTo>
                <a:lnTo>
                  <a:pt x="505" y="707"/>
                </a:lnTo>
                <a:close/>
              </a:path>
            </a:pathLst>
          </a:custGeom>
          <a:solidFill>
            <a:srgbClr val="F0AB00"/>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423" name="State: Alabama">
            <a:extLst>
              <a:ext uri="{FF2B5EF4-FFF2-40B4-BE49-F238E27FC236}">
                <a16:creationId xmlns:a16="http://schemas.microsoft.com/office/drawing/2014/main" id="{152051C4-B4DE-4A4B-9884-FF314E1D1063}"/>
              </a:ext>
            </a:extLst>
          </p:cNvPr>
          <p:cNvSpPr>
            <a:spLocks/>
          </p:cNvSpPr>
          <p:nvPr/>
        </p:nvSpPr>
        <p:spPr bwMode="auto">
          <a:xfrm>
            <a:off x="8469021" y="5415984"/>
            <a:ext cx="571268" cy="953393"/>
          </a:xfrm>
          <a:custGeom>
            <a:avLst/>
            <a:gdLst>
              <a:gd name="T0" fmla="*/ 2147483647 w 326"/>
              <a:gd name="T1" fmla="*/ 2147483647 h 544"/>
              <a:gd name="T2" fmla="*/ 2147483647 w 326"/>
              <a:gd name="T3" fmla="*/ 2147483647 h 544"/>
              <a:gd name="T4" fmla="*/ 2147483647 w 326"/>
              <a:gd name="T5" fmla="*/ 2147483647 h 544"/>
              <a:gd name="T6" fmla="*/ 2147483647 w 326"/>
              <a:gd name="T7" fmla="*/ 2147483647 h 544"/>
              <a:gd name="T8" fmla="*/ 2147483647 w 326"/>
              <a:gd name="T9" fmla="*/ 2147483647 h 544"/>
              <a:gd name="T10" fmla="*/ 2147483647 w 326"/>
              <a:gd name="T11" fmla="*/ 2147483647 h 544"/>
              <a:gd name="T12" fmla="*/ 2147483647 w 326"/>
              <a:gd name="T13" fmla="*/ 2147483647 h 544"/>
              <a:gd name="T14" fmla="*/ 2147483647 w 326"/>
              <a:gd name="T15" fmla="*/ 2147483647 h 544"/>
              <a:gd name="T16" fmla="*/ 2147483647 w 326"/>
              <a:gd name="T17" fmla="*/ 2147483647 h 544"/>
              <a:gd name="T18" fmla="*/ 2147483647 w 326"/>
              <a:gd name="T19" fmla="*/ 2147483647 h 544"/>
              <a:gd name="T20" fmla="*/ 2147483647 w 326"/>
              <a:gd name="T21" fmla="*/ 2147483647 h 544"/>
              <a:gd name="T22" fmla="*/ 2147483647 w 326"/>
              <a:gd name="T23" fmla="*/ 2147483647 h 544"/>
              <a:gd name="T24" fmla="*/ 2147483647 w 326"/>
              <a:gd name="T25" fmla="*/ 2147483647 h 544"/>
              <a:gd name="T26" fmla="*/ 2147483647 w 326"/>
              <a:gd name="T27" fmla="*/ 2147483647 h 544"/>
              <a:gd name="T28" fmla="*/ 2147483647 w 326"/>
              <a:gd name="T29" fmla="*/ 2147483647 h 544"/>
              <a:gd name="T30" fmla="*/ 2147483647 w 326"/>
              <a:gd name="T31" fmla="*/ 2147483647 h 544"/>
              <a:gd name="T32" fmla="*/ 2147483647 w 326"/>
              <a:gd name="T33" fmla="*/ 2147483647 h 544"/>
              <a:gd name="T34" fmla="*/ 2147483647 w 326"/>
              <a:gd name="T35" fmla="*/ 2147483647 h 544"/>
              <a:gd name="T36" fmla="*/ 2147483647 w 326"/>
              <a:gd name="T37" fmla="*/ 2147483647 h 544"/>
              <a:gd name="T38" fmla="*/ 2147483647 w 326"/>
              <a:gd name="T39" fmla="*/ 2147483647 h 544"/>
              <a:gd name="T40" fmla="*/ 2147483647 w 326"/>
              <a:gd name="T41" fmla="*/ 2147483647 h 544"/>
              <a:gd name="T42" fmla="*/ 2147483647 w 326"/>
              <a:gd name="T43" fmla="*/ 2147483647 h 544"/>
              <a:gd name="T44" fmla="*/ 2147483647 w 326"/>
              <a:gd name="T45" fmla="*/ 2147483647 h 544"/>
              <a:gd name="T46" fmla="*/ 2147483647 w 326"/>
              <a:gd name="T47" fmla="*/ 2147483647 h 544"/>
              <a:gd name="T48" fmla="*/ 2147483647 w 326"/>
              <a:gd name="T49" fmla="*/ 2147483647 h 544"/>
              <a:gd name="T50" fmla="*/ 2147483647 w 326"/>
              <a:gd name="T51" fmla="*/ 2147483647 h 544"/>
              <a:gd name="T52" fmla="*/ 2147483647 w 326"/>
              <a:gd name="T53" fmla="*/ 2147483647 h 544"/>
              <a:gd name="T54" fmla="*/ 2147483647 w 326"/>
              <a:gd name="T55" fmla="*/ 2147483647 h 544"/>
              <a:gd name="T56" fmla="*/ 2147483647 w 326"/>
              <a:gd name="T57" fmla="*/ 2147483647 h 544"/>
              <a:gd name="T58" fmla="*/ 2147483647 w 326"/>
              <a:gd name="T59" fmla="*/ 2147483647 h 544"/>
              <a:gd name="T60" fmla="*/ 2147483647 w 326"/>
              <a:gd name="T61" fmla="*/ 2147483647 h 544"/>
              <a:gd name="T62" fmla="*/ 2147483647 w 326"/>
              <a:gd name="T63" fmla="*/ 2147483647 h 544"/>
              <a:gd name="T64" fmla="*/ 2147483647 w 326"/>
              <a:gd name="T65" fmla="*/ 2147483647 h 544"/>
              <a:gd name="T66" fmla="*/ 2147483647 w 326"/>
              <a:gd name="T67" fmla="*/ 2147483647 h 544"/>
              <a:gd name="T68" fmla="*/ 2147483647 w 326"/>
              <a:gd name="T69" fmla="*/ 2147483647 h 544"/>
              <a:gd name="T70" fmla="*/ 2147483647 w 326"/>
              <a:gd name="T71" fmla="*/ 2147483647 h 544"/>
              <a:gd name="T72" fmla="*/ 2147483647 w 326"/>
              <a:gd name="T73" fmla="*/ 2147483647 h 544"/>
              <a:gd name="T74" fmla="*/ 2147483647 w 326"/>
              <a:gd name="T75" fmla="*/ 2147483647 h 544"/>
              <a:gd name="T76" fmla="*/ 2147483647 w 326"/>
              <a:gd name="T77" fmla="*/ 2147483647 h 544"/>
              <a:gd name="T78" fmla="*/ 2147483647 w 326"/>
              <a:gd name="T79" fmla="*/ 2147483647 h 544"/>
              <a:gd name="T80" fmla="*/ 2147483647 w 326"/>
              <a:gd name="T81" fmla="*/ 2147483647 h 544"/>
              <a:gd name="T82" fmla="*/ 2147483647 w 326"/>
              <a:gd name="T83" fmla="*/ 2147483647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544"/>
              <a:gd name="T128" fmla="*/ 326 w 3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544">
                <a:moveTo>
                  <a:pt x="13" y="37"/>
                </a:moveTo>
                <a:lnTo>
                  <a:pt x="8" y="31"/>
                </a:lnTo>
                <a:lnTo>
                  <a:pt x="5" y="29"/>
                </a:lnTo>
                <a:lnTo>
                  <a:pt x="2" y="24"/>
                </a:lnTo>
                <a:lnTo>
                  <a:pt x="0" y="21"/>
                </a:lnTo>
                <a:lnTo>
                  <a:pt x="29" y="19"/>
                </a:lnTo>
                <a:lnTo>
                  <a:pt x="227" y="0"/>
                </a:lnTo>
                <a:lnTo>
                  <a:pt x="235" y="18"/>
                </a:lnTo>
                <a:lnTo>
                  <a:pt x="237" y="31"/>
                </a:lnTo>
                <a:lnTo>
                  <a:pt x="241" y="45"/>
                </a:lnTo>
                <a:lnTo>
                  <a:pt x="248" y="59"/>
                </a:lnTo>
                <a:lnTo>
                  <a:pt x="253" y="80"/>
                </a:lnTo>
                <a:lnTo>
                  <a:pt x="257" y="97"/>
                </a:lnTo>
                <a:lnTo>
                  <a:pt x="262" y="118"/>
                </a:lnTo>
                <a:lnTo>
                  <a:pt x="269" y="137"/>
                </a:lnTo>
                <a:lnTo>
                  <a:pt x="276" y="158"/>
                </a:lnTo>
                <a:lnTo>
                  <a:pt x="280" y="181"/>
                </a:lnTo>
                <a:lnTo>
                  <a:pt x="286" y="205"/>
                </a:lnTo>
                <a:lnTo>
                  <a:pt x="291" y="215"/>
                </a:lnTo>
                <a:lnTo>
                  <a:pt x="294" y="226"/>
                </a:lnTo>
                <a:lnTo>
                  <a:pt x="296" y="235"/>
                </a:lnTo>
                <a:lnTo>
                  <a:pt x="299" y="245"/>
                </a:lnTo>
                <a:lnTo>
                  <a:pt x="302" y="255"/>
                </a:lnTo>
                <a:lnTo>
                  <a:pt x="305" y="262"/>
                </a:lnTo>
                <a:lnTo>
                  <a:pt x="313" y="270"/>
                </a:lnTo>
                <a:lnTo>
                  <a:pt x="315" y="275"/>
                </a:lnTo>
                <a:lnTo>
                  <a:pt x="318" y="280"/>
                </a:lnTo>
                <a:lnTo>
                  <a:pt x="315" y="283"/>
                </a:lnTo>
                <a:lnTo>
                  <a:pt x="315" y="286"/>
                </a:lnTo>
                <a:lnTo>
                  <a:pt x="315" y="289"/>
                </a:lnTo>
                <a:lnTo>
                  <a:pt x="321" y="291"/>
                </a:lnTo>
                <a:lnTo>
                  <a:pt x="324" y="294"/>
                </a:lnTo>
                <a:lnTo>
                  <a:pt x="326" y="297"/>
                </a:lnTo>
                <a:lnTo>
                  <a:pt x="323" y="301"/>
                </a:lnTo>
                <a:lnTo>
                  <a:pt x="318" y="304"/>
                </a:lnTo>
                <a:lnTo>
                  <a:pt x="313" y="309"/>
                </a:lnTo>
                <a:lnTo>
                  <a:pt x="311" y="313"/>
                </a:lnTo>
                <a:lnTo>
                  <a:pt x="308" y="318"/>
                </a:lnTo>
                <a:lnTo>
                  <a:pt x="308" y="328"/>
                </a:lnTo>
                <a:lnTo>
                  <a:pt x="310" y="334"/>
                </a:lnTo>
                <a:lnTo>
                  <a:pt x="311" y="340"/>
                </a:lnTo>
                <a:lnTo>
                  <a:pt x="313" y="347"/>
                </a:lnTo>
                <a:lnTo>
                  <a:pt x="316" y="351"/>
                </a:lnTo>
                <a:lnTo>
                  <a:pt x="316" y="418"/>
                </a:lnTo>
                <a:lnTo>
                  <a:pt x="319" y="423"/>
                </a:lnTo>
                <a:lnTo>
                  <a:pt x="323" y="429"/>
                </a:lnTo>
                <a:lnTo>
                  <a:pt x="324" y="432"/>
                </a:lnTo>
                <a:lnTo>
                  <a:pt x="326" y="439"/>
                </a:lnTo>
                <a:lnTo>
                  <a:pt x="89" y="459"/>
                </a:lnTo>
                <a:lnTo>
                  <a:pt x="86" y="461"/>
                </a:lnTo>
                <a:lnTo>
                  <a:pt x="86" y="469"/>
                </a:lnTo>
                <a:lnTo>
                  <a:pt x="86" y="474"/>
                </a:lnTo>
                <a:lnTo>
                  <a:pt x="92" y="480"/>
                </a:lnTo>
                <a:lnTo>
                  <a:pt x="99" y="485"/>
                </a:lnTo>
                <a:lnTo>
                  <a:pt x="103" y="491"/>
                </a:lnTo>
                <a:lnTo>
                  <a:pt x="108" y="496"/>
                </a:lnTo>
                <a:lnTo>
                  <a:pt x="108" y="502"/>
                </a:lnTo>
                <a:lnTo>
                  <a:pt x="108" y="510"/>
                </a:lnTo>
                <a:lnTo>
                  <a:pt x="108" y="520"/>
                </a:lnTo>
                <a:lnTo>
                  <a:pt x="106" y="528"/>
                </a:lnTo>
                <a:lnTo>
                  <a:pt x="100" y="529"/>
                </a:lnTo>
                <a:lnTo>
                  <a:pt x="94" y="533"/>
                </a:lnTo>
                <a:lnTo>
                  <a:pt x="84" y="536"/>
                </a:lnTo>
                <a:lnTo>
                  <a:pt x="78" y="539"/>
                </a:lnTo>
                <a:lnTo>
                  <a:pt x="70" y="539"/>
                </a:lnTo>
                <a:lnTo>
                  <a:pt x="62" y="544"/>
                </a:lnTo>
                <a:lnTo>
                  <a:pt x="57" y="544"/>
                </a:lnTo>
                <a:lnTo>
                  <a:pt x="57" y="536"/>
                </a:lnTo>
                <a:lnTo>
                  <a:pt x="59" y="529"/>
                </a:lnTo>
                <a:lnTo>
                  <a:pt x="60" y="523"/>
                </a:lnTo>
                <a:lnTo>
                  <a:pt x="59" y="518"/>
                </a:lnTo>
                <a:lnTo>
                  <a:pt x="56" y="510"/>
                </a:lnTo>
                <a:lnTo>
                  <a:pt x="54" y="502"/>
                </a:lnTo>
                <a:lnTo>
                  <a:pt x="52" y="496"/>
                </a:lnTo>
                <a:lnTo>
                  <a:pt x="49" y="486"/>
                </a:lnTo>
                <a:lnTo>
                  <a:pt x="48" y="494"/>
                </a:lnTo>
                <a:lnTo>
                  <a:pt x="46" y="499"/>
                </a:lnTo>
                <a:lnTo>
                  <a:pt x="44" y="506"/>
                </a:lnTo>
                <a:lnTo>
                  <a:pt x="41" y="510"/>
                </a:lnTo>
                <a:lnTo>
                  <a:pt x="40" y="526"/>
                </a:lnTo>
                <a:lnTo>
                  <a:pt x="37" y="531"/>
                </a:lnTo>
                <a:lnTo>
                  <a:pt x="32" y="533"/>
                </a:lnTo>
                <a:lnTo>
                  <a:pt x="29" y="536"/>
                </a:lnTo>
                <a:lnTo>
                  <a:pt x="17" y="533"/>
                </a:lnTo>
                <a:lnTo>
                  <a:pt x="13" y="37"/>
                </a:lnTo>
                <a:close/>
              </a:path>
            </a:pathLst>
          </a:custGeom>
          <a:solidFill>
            <a:schemeClr val="bg1">
              <a:lumMod val="85000"/>
            </a:schemeClr>
          </a:solidFill>
          <a:ln w="0" algn="ctr">
            <a:solidFill>
              <a:srgbClr val="808080"/>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0" name="State: Wisconsin">
            <a:extLst>
              <a:ext uri="{FF2B5EF4-FFF2-40B4-BE49-F238E27FC236}">
                <a16:creationId xmlns:a16="http://schemas.microsoft.com/office/drawing/2014/main" id="{81E69B01-13B8-427A-A105-C5BA0B36804A}"/>
              </a:ext>
            </a:extLst>
          </p:cNvPr>
          <p:cNvSpPr>
            <a:spLocks/>
          </p:cNvSpPr>
          <p:nvPr/>
        </p:nvSpPr>
        <p:spPr bwMode="auto">
          <a:xfrm>
            <a:off x="7682210" y="3172708"/>
            <a:ext cx="786808" cy="851744"/>
          </a:xfrm>
          <a:custGeom>
            <a:avLst/>
            <a:gdLst>
              <a:gd name="T0" fmla="*/ 2147483647 w 449"/>
              <a:gd name="T1" fmla="*/ 2147483647 h 486"/>
              <a:gd name="T2" fmla="*/ 2147483647 w 449"/>
              <a:gd name="T3" fmla="*/ 2147483647 h 486"/>
              <a:gd name="T4" fmla="*/ 2147483647 w 449"/>
              <a:gd name="T5" fmla="*/ 2147483647 h 486"/>
              <a:gd name="T6" fmla="*/ 2147483647 w 449"/>
              <a:gd name="T7" fmla="*/ 0 h 486"/>
              <a:gd name="T8" fmla="*/ 2147483647 w 449"/>
              <a:gd name="T9" fmla="*/ 2147483647 h 486"/>
              <a:gd name="T10" fmla="*/ 2147483647 w 449"/>
              <a:gd name="T11" fmla="*/ 2147483647 h 486"/>
              <a:gd name="T12" fmla="*/ 2147483647 w 449"/>
              <a:gd name="T13" fmla="*/ 2147483647 h 486"/>
              <a:gd name="T14" fmla="*/ 2147483647 w 449"/>
              <a:gd name="T15" fmla="*/ 2147483647 h 486"/>
              <a:gd name="T16" fmla="*/ 2147483647 w 449"/>
              <a:gd name="T17" fmla="*/ 2147483647 h 486"/>
              <a:gd name="T18" fmla="*/ 2147483647 w 449"/>
              <a:gd name="T19" fmla="*/ 2147483647 h 486"/>
              <a:gd name="T20" fmla="*/ 2147483647 w 449"/>
              <a:gd name="T21" fmla="*/ 2147483647 h 486"/>
              <a:gd name="T22" fmla="*/ 2147483647 w 449"/>
              <a:gd name="T23" fmla="*/ 2147483647 h 486"/>
              <a:gd name="T24" fmla="*/ 2147483647 w 449"/>
              <a:gd name="T25" fmla="*/ 2147483647 h 486"/>
              <a:gd name="T26" fmla="*/ 2147483647 w 449"/>
              <a:gd name="T27" fmla="*/ 2147483647 h 486"/>
              <a:gd name="T28" fmla="*/ 2147483647 w 449"/>
              <a:gd name="T29" fmla="*/ 2147483647 h 486"/>
              <a:gd name="T30" fmla="*/ 2147483647 w 449"/>
              <a:gd name="T31" fmla="*/ 2147483647 h 486"/>
              <a:gd name="T32" fmla="*/ 2147483647 w 449"/>
              <a:gd name="T33" fmla="*/ 2147483647 h 486"/>
              <a:gd name="T34" fmla="*/ 2147483647 w 449"/>
              <a:gd name="T35" fmla="*/ 2147483647 h 486"/>
              <a:gd name="T36" fmla="*/ 2147483647 w 449"/>
              <a:gd name="T37" fmla="*/ 2147483647 h 486"/>
              <a:gd name="T38" fmla="*/ 2147483647 w 449"/>
              <a:gd name="T39" fmla="*/ 2147483647 h 486"/>
              <a:gd name="T40" fmla="*/ 2147483647 w 449"/>
              <a:gd name="T41" fmla="*/ 2147483647 h 486"/>
              <a:gd name="T42" fmla="*/ 2147483647 w 449"/>
              <a:gd name="T43" fmla="*/ 2147483647 h 486"/>
              <a:gd name="T44" fmla="*/ 2147483647 w 449"/>
              <a:gd name="T45" fmla="*/ 2147483647 h 486"/>
              <a:gd name="T46" fmla="*/ 2147483647 w 449"/>
              <a:gd name="T47" fmla="*/ 2147483647 h 486"/>
              <a:gd name="T48" fmla="*/ 2147483647 w 449"/>
              <a:gd name="T49" fmla="*/ 2147483647 h 486"/>
              <a:gd name="T50" fmla="*/ 2147483647 w 449"/>
              <a:gd name="T51" fmla="*/ 2147483647 h 486"/>
              <a:gd name="T52" fmla="*/ 2147483647 w 449"/>
              <a:gd name="T53" fmla="*/ 2147483647 h 486"/>
              <a:gd name="T54" fmla="*/ 2147483647 w 449"/>
              <a:gd name="T55" fmla="*/ 2147483647 h 486"/>
              <a:gd name="T56" fmla="*/ 2147483647 w 449"/>
              <a:gd name="T57" fmla="*/ 2147483647 h 486"/>
              <a:gd name="T58" fmla="*/ 2147483647 w 449"/>
              <a:gd name="T59" fmla="*/ 2147483647 h 486"/>
              <a:gd name="T60" fmla="*/ 2147483647 w 449"/>
              <a:gd name="T61" fmla="*/ 2147483647 h 486"/>
              <a:gd name="T62" fmla="*/ 2147483647 w 449"/>
              <a:gd name="T63" fmla="*/ 2147483647 h 486"/>
              <a:gd name="T64" fmla="*/ 2147483647 w 449"/>
              <a:gd name="T65" fmla="*/ 2147483647 h 486"/>
              <a:gd name="T66" fmla="*/ 2147483647 w 449"/>
              <a:gd name="T67" fmla="*/ 2147483647 h 486"/>
              <a:gd name="T68" fmla="*/ 2147483647 w 449"/>
              <a:gd name="T69" fmla="*/ 2147483647 h 486"/>
              <a:gd name="T70" fmla="*/ 2147483647 w 449"/>
              <a:gd name="T71" fmla="*/ 2147483647 h 486"/>
              <a:gd name="T72" fmla="*/ 2147483647 w 449"/>
              <a:gd name="T73" fmla="*/ 2147483647 h 486"/>
              <a:gd name="T74" fmla="*/ 2147483647 w 449"/>
              <a:gd name="T75" fmla="*/ 2147483647 h 486"/>
              <a:gd name="T76" fmla="*/ 2147483647 w 449"/>
              <a:gd name="T77" fmla="*/ 2147483647 h 486"/>
              <a:gd name="T78" fmla="*/ 2147483647 w 449"/>
              <a:gd name="T79" fmla="*/ 2147483647 h 486"/>
              <a:gd name="T80" fmla="*/ 2147483647 w 449"/>
              <a:gd name="T81" fmla="*/ 2147483647 h 486"/>
              <a:gd name="T82" fmla="*/ 2147483647 w 449"/>
              <a:gd name="T83" fmla="*/ 2147483647 h 486"/>
              <a:gd name="T84" fmla="*/ 2147483647 w 449"/>
              <a:gd name="T85" fmla="*/ 2147483647 h 486"/>
              <a:gd name="T86" fmla="*/ 2147483647 w 449"/>
              <a:gd name="T87" fmla="*/ 2147483647 h 486"/>
              <a:gd name="T88" fmla="*/ 2147483647 w 449"/>
              <a:gd name="T89" fmla="*/ 2147483647 h 486"/>
              <a:gd name="T90" fmla="*/ 2147483647 w 449"/>
              <a:gd name="T91" fmla="*/ 2147483647 h 486"/>
              <a:gd name="T92" fmla="*/ 2147483647 w 449"/>
              <a:gd name="T93" fmla="*/ 2147483647 h 486"/>
              <a:gd name="T94" fmla="*/ 2147483647 w 449"/>
              <a:gd name="T95" fmla="*/ 2147483647 h 486"/>
              <a:gd name="T96" fmla="*/ 2147483647 w 449"/>
              <a:gd name="T97" fmla="*/ 2147483647 h 486"/>
              <a:gd name="T98" fmla="*/ 2147483647 w 449"/>
              <a:gd name="T99" fmla="*/ 2147483647 h 486"/>
              <a:gd name="T100" fmla="*/ 2147483647 w 449"/>
              <a:gd name="T101" fmla="*/ 2147483647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chemeClr val="bg1">
              <a:lumMod val="85000"/>
            </a:schemeClr>
          </a:solidFill>
          <a:ln w="1270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sp>
        <p:nvSpPr>
          <p:cNvPr id="386" name="State: Texas">
            <a:extLst>
              <a:ext uri="{FF2B5EF4-FFF2-40B4-BE49-F238E27FC236}">
                <a16:creationId xmlns:a16="http://schemas.microsoft.com/office/drawing/2014/main" id="{291C66C9-8EBF-43D0-B0CC-3FD10D4C2578}"/>
              </a:ext>
            </a:extLst>
          </p:cNvPr>
          <p:cNvSpPr>
            <a:spLocks/>
          </p:cNvSpPr>
          <p:nvPr/>
        </p:nvSpPr>
        <p:spPr bwMode="auto">
          <a:xfrm>
            <a:off x="5519805" y="5146091"/>
            <a:ext cx="2130863" cy="2113588"/>
          </a:xfrm>
          <a:custGeom>
            <a:avLst/>
            <a:gdLst>
              <a:gd name="T0" fmla="*/ 2147483647 w 1216"/>
              <a:gd name="T1" fmla="*/ 2147483647 h 1206"/>
              <a:gd name="T2" fmla="*/ 2147483647 w 1216"/>
              <a:gd name="T3" fmla="*/ 2147483647 h 1206"/>
              <a:gd name="T4" fmla="*/ 2147483647 w 1216"/>
              <a:gd name="T5" fmla="*/ 2147483647 h 1206"/>
              <a:gd name="T6" fmla="*/ 2147483647 w 1216"/>
              <a:gd name="T7" fmla="*/ 2147483647 h 1206"/>
              <a:gd name="T8" fmla="*/ 2147483647 w 1216"/>
              <a:gd name="T9" fmla="*/ 2147483647 h 1206"/>
              <a:gd name="T10" fmla="*/ 2147483647 w 1216"/>
              <a:gd name="T11" fmla="*/ 2147483647 h 1206"/>
              <a:gd name="T12" fmla="*/ 2147483647 w 1216"/>
              <a:gd name="T13" fmla="*/ 2147483647 h 1206"/>
              <a:gd name="T14" fmla="*/ 2147483647 w 1216"/>
              <a:gd name="T15" fmla="*/ 2147483647 h 1206"/>
              <a:gd name="T16" fmla="*/ 2147483647 w 1216"/>
              <a:gd name="T17" fmla="*/ 2147483647 h 1206"/>
              <a:gd name="T18" fmla="*/ 2147483647 w 1216"/>
              <a:gd name="T19" fmla="*/ 2147483647 h 1206"/>
              <a:gd name="T20" fmla="*/ 2147483647 w 1216"/>
              <a:gd name="T21" fmla="*/ 2147483647 h 1206"/>
              <a:gd name="T22" fmla="*/ 2147483647 w 1216"/>
              <a:gd name="T23" fmla="*/ 2147483647 h 1206"/>
              <a:gd name="T24" fmla="*/ 2147483647 w 1216"/>
              <a:gd name="T25" fmla="*/ 2147483647 h 1206"/>
              <a:gd name="T26" fmla="*/ 2147483647 w 1216"/>
              <a:gd name="T27" fmla="*/ 2147483647 h 1206"/>
              <a:gd name="T28" fmla="*/ 2147483647 w 1216"/>
              <a:gd name="T29" fmla="*/ 2147483647 h 1206"/>
              <a:gd name="T30" fmla="*/ 2147483647 w 1216"/>
              <a:gd name="T31" fmla="*/ 2147483647 h 1206"/>
              <a:gd name="T32" fmla="*/ 2147483647 w 1216"/>
              <a:gd name="T33" fmla="*/ 2147483647 h 1206"/>
              <a:gd name="T34" fmla="*/ 2147483647 w 1216"/>
              <a:gd name="T35" fmla="*/ 2147483647 h 1206"/>
              <a:gd name="T36" fmla="*/ 2147483647 w 1216"/>
              <a:gd name="T37" fmla="*/ 2147483647 h 1206"/>
              <a:gd name="T38" fmla="*/ 2147483647 w 1216"/>
              <a:gd name="T39" fmla="*/ 2147483647 h 1206"/>
              <a:gd name="T40" fmla="*/ 2147483647 w 1216"/>
              <a:gd name="T41" fmla="*/ 2147483647 h 1206"/>
              <a:gd name="T42" fmla="*/ 2147483647 w 1216"/>
              <a:gd name="T43" fmla="*/ 2147483647 h 1206"/>
              <a:gd name="T44" fmla="*/ 2147483647 w 1216"/>
              <a:gd name="T45" fmla="*/ 2147483647 h 1206"/>
              <a:gd name="T46" fmla="*/ 2147483647 w 1216"/>
              <a:gd name="T47" fmla="*/ 2147483647 h 1206"/>
              <a:gd name="T48" fmla="*/ 2147483647 w 1216"/>
              <a:gd name="T49" fmla="*/ 2147483647 h 1206"/>
              <a:gd name="T50" fmla="*/ 2147483647 w 1216"/>
              <a:gd name="T51" fmla="*/ 2147483647 h 1206"/>
              <a:gd name="T52" fmla="*/ 2147483647 w 1216"/>
              <a:gd name="T53" fmla="*/ 2147483647 h 1206"/>
              <a:gd name="T54" fmla="*/ 2147483647 w 1216"/>
              <a:gd name="T55" fmla="*/ 2147483647 h 1206"/>
              <a:gd name="T56" fmla="*/ 2147483647 w 1216"/>
              <a:gd name="T57" fmla="*/ 2147483647 h 1206"/>
              <a:gd name="T58" fmla="*/ 2147483647 w 1216"/>
              <a:gd name="T59" fmla="*/ 2147483647 h 1206"/>
              <a:gd name="T60" fmla="*/ 2147483647 w 1216"/>
              <a:gd name="T61" fmla="*/ 2147483647 h 1206"/>
              <a:gd name="T62" fmla="*/ 2147483647 w 1216"/>
              <a:gd name="T63" fmla="*/ 2147483647 h 1206"/>
              <a:gd name="T64" fmla="*/ 2147483647 w 1216"/>
              <a:gd name="T65" fmla="*/ 2147483647 h 1206"/>
              <a:gd name="T66" fmla="*/ 2147483647 w 1216"/>
              <a:gd name="T67" fmla="*/ 2147483647 h 1206"/>
              <a:gd name="T68" fmla="*/ 2147483647 w 1216"/>
              <a:gd name="T69" fmla="*/ 2147483647 h 1206"/>
              <a:gd name="T70" fmla="*/ 2147483647 w 1216"/>
              <a:gd name="T71" fmla="*/ 2147483647 h 1206"/>
              <a:gd name="T72" fmla="*/ 2147483647 w 1216"/>
              <a:gd name="T73" fmla="*/ 2147483647 h 1206"/>
              <a:gd name="T74" fmla="*/ 2147483647 w 1216"/>
              <a:gd name="T75" fmla="*/ 2147483647 h 1206"/>
              <a:gd name="T76" fmla="*/ 2147483647 w 1216"/>
              <a:gd name="T77" fmla="*/ 2147483647 h 1206"/>
              <a:gd name="T78" fmla="*/ 2147483647 w 1216"/>
              <a:gd name="T79" fmla="*/ 2147483647 h 1206"/>
              <a:gd name="T80" fmla="*/ 2147483647 w 1216"/>
              <a:gd name="T81" fmla="*/ 2147483647 h 1206"/>
              <a:gd name="T82" fmla="*/ 2147483647 w 1216"/>
              <a:gd name="T83" fmla="*/ 2147483647 h 1206"/>
              <a:gd name="T84" fmla="*/ 2147483647 w 1216"/>
              <a:gd name="T85" fmla="*/ 2147483647 h 1206"/>
              <a:gd name="T86" fmla="*/ 2147483647 w 1216"/>
              <a:gd name="T87" fmla="*/ 2147483647 h 1206"/>
              <a:gd name="T88" fmla="*/ 2147483647 w 1216"/>
              <a:gd name="T89" fmla="*/ 2147483647 h 1206"/>
              <a:gd name="T90" fmla="*/ 2147483647 w 1216"/>
              <a:gd name="T91" fmla="*/ 2147483647 h 1206"/>
              <a:gd name="T92" fmla="*/ 2147483647 w 1216"/>
              <a:gd name="T93" fmla="*/ 2147483647 h 1206"/>
              <a:gd name="T94" fmla="*/ 2147483647 w 1216"/>
              <a:gd name="T95" fmla="*/ 2147483647 h 1206"/>
              <a:gd name="T96" fmla="*/ 2147483647 w 1216"/>
              <a:gd name="T97" fmla="*/ 2147483647 h 1206"/>
              <a:gd name="T98" fmla="*/ 2147483647 w 1216"/>
              <a:gd name="T99" fmla="*/ 2147483647 h 1206"/>
              <a:gd name="T100" fmla="*/ 2147483647 w 1216"/>
              <a:gd name="T101" fmla="*/ 2147483647 h 1206"/>
              <a:gd name="T102" fmla="*/ 2147483647 w 1216"/>
              <a:gd name="T103" fmla="*/ 2147483647 h 1206"/>
              <a:gd name="T104" fmla="*/ 2147483647 w 1216"/>
              <a:gd name="T105" fmla="*/ 2147483647 h 1206"/>
              <a:gd name="T106" fmla="*/ 2147483647 w 1216"/>
              <a:gd name="T107" fmla="*/ 2147483647 h 1206"/>
              <a:gd name="T108" fmla="*/ 2147483647 w 1216"/>
              <a:gd name="T109" fmla="*/ 2147483647 h 1206"/>
              <a:gd name="T110" fmla="*/ 2147483647 w 1216"/>
              <a:gd name="T111" fmla="*/ 2147483647 h 1206"/>
              <a:gd name="T112" fmla="*/ 2147483647 w 1216"/>
              <a:gd name="T113" fmla="*/ 2147483647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solidFill>
            <a:schemeClr val="bg1">
              <a:lumMod val="85000"/>
            </a:schemeClr>
          </a:solidFill>
          <a:ln w="1270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itchFamily="34" charset="0"/>
            </a:endParaRPr>
          </a:p>
        </p:txBody>
      </p:sp>
      <p:sp>
        <p:nvSpPr>
          <p:cNvPr id="387" name="State: Tennessee">
            <a:extLst>
              <a:ext uri="{FF2B5EF4-FFF2-40B4-BE49-F238E27FC236}">
                <a16:creationId xmlns:a16="http://schemas.microsoft.com/office/drawing/2014/main" id="{B795EB02-75E6-4F91-AEF1-B0D42A2E0E86}"/>
              </a:ext>
            </a:extLst>
          </p:cNvPr>
          <p:cNvSpPr>
            <a:spLocks/>
          </p:cNvSpPr>
          <p:nvPr/>
        </p:nvSpPr>
        <p:spPr bwMode="auto">
          <a:xfrm>
            <a:off x="8144834" y="5023411"/>
            <a:ext cx="1284478" cy="443397"/>
          </a:xfrm>
          <a:custGeom>
            <a:avLst/>
            <a:gdLst>
              <a:gd name="T0" fmla="*/ 288925 w 733"/>
              <a:gd name="T1" fmla="*/ 123825 h 253"/>
              <a:gd name="T2" fmla="*/ 485775 w 733"/>
              <a:gd name="T3" fmla="*/ 84138 h 253"/>
              <a:gd name="T4" fmla="*/ 731838 w 733"/>
              <a:gd name="T5" fmla="*/ 50800 h 253"/>
              <a:gd name="T6" fmla="*/ 915988 w 733"/>
              <a:gd name="T7" fmla="*/ 25400 h 253"/>
              <a:gd name="T8" fmla="*/ 1100138 w 733"/>
              <a:gd name="T9" fmla="*/ 4763 h 253"/>
              <a:gd name="T10" fmla="*/ 1163638 w 733"/>
              <a:gd name="T11" fmla="*/ 46038 h 253"/>
              <a:gd name="T12" fmla="*/ 1141413 w 733"/>
              <a:gd name="T13" fmla="*/ 68263 h 253"/>
              <a:gd name="T14" fmla="*/ 1125538 w 733"/>
              <a:gd name="T15" fmla="*/ 93663 h 253"/>
              <a:gd name="T16" fmla="*/ 1111250 w 733"/>
              <a:gd name="T17" fmla="*/ 96838 h 253"/>
              <a:gd name="T18" fmla="*/ 1092200 w 733"/>
              <a:gd name="T19" fmla="*/ 101600 h 253"/>
              <a:gd name="T20" fmla="*/ 1068388 w 733"/>
              <a:gd name="T21" fmla="*/ 128588 h 253"/>
              <a:gd name="T22" fmla="*/ 1057275 w 733"/>
              <a:gd name="T23" fmla="*/ 131763 h 253"/>
              <a:gd name="T24" fmla="*/ 1049338 w 733"/>
              <a:gd name="T25" fmla="*/ 122238 h 253"/>
              <a:gd name="T26" fmla="*/ 1035050 w 733"/>
              <a:gd name="T27" fmla="*/ 131763 h 253"/>
              <a:gd name="T28" fmla="*/ 1025525 w 733"/>
              <a:gd name="T29" fmla="*/ 146050 h 253"/>
              <a:gd name="T30" fmla="*/ 1014413 w 733"/>
              <a:gd name="T31" fmla="*/ 152400 h 253"/>
              <a:gd name="T32" fmla="*/ 1001713 w 733"/>
              <a:gd name="T33" fmla="*/ 171450 h 253"/>
              <a:gd name="T34" fmla="*/ 992188 w 733"/>
              <a:gd name="T35" fmla="*/ 177800 h 253"/>
              <a:gd name="T36" fmla="*/ 976313 w 733"/>
              <a:gd name="T37" fmla="*/ 187325 h 253"/>
              <a:gd name="T38" fmla="*/ 957263 w 733"/>
              <a:gd name="T39" fmla="*/ 204788 h 253"/>
              <a:gd name="T40" fmla="*/ 941388 w 733"/>
              <a:gd name="T41" fmla="*/ 222250 h 253"/>
              <a:gd name="T42" fmla="*/ 908050 w 733"/>
              <a:gd name="T43" fmla="*/ 225425 h 253"/>
              <a:gd name="T44" fmla="*/ 890588 w 733"/>
              <a:gd name="T45" fmla="*/ 234950 h 253"/>
              <a:gd name="T46" fmla="*/ 865188 w 733"/>
              <a:gd name="T47" fmla="*/ 263525 h 253"/>
              <a:gd name="T48" fmla="*/ 865188 w 733"/>
              <a:gd name="T49" fmla="*/ 293688 h 253"/>
              <a:gd name="T50" fmla="*/ 833438 w 733"/>
              <a:gd name="T51" fmla="*/ 295275 h 253"/>
              <a:gd name="T52" fmla="*/ 817563 w 733"/>
              <a:gd name="T53" fmla="*/ 311150 h 253"/>
              <a:gd name="T54" fmla="*/ 800100 w 733"/>
              <a:gd name="T55" fmla="*/ 328613 h 253"/>
              <a:gd name="T56" fmla="*/ 280988 w 733"/>
              <a:gd name="T57" fmla="*/ 388938 h 253"/>
              <a:gd name="T58" fmla="*/ 15875 w 733"/>
              <a:gd name="T59" fmla="*/ 385763 h 253"/>
              <a:gd name="T60" fmla="*/ 20638 w 733"/>
              <a:gd name="T61" fmla="*/ 368300 h 253"/>
              <a:gd name="T62" fmla="*/ 11113 w 733"/>
              <a:gd name="T63" fmla="*/ 354013 h 253"/>
              <a:gd name="T64" fmla="*/ 12700 w 733"/>
              <a:gd name="T65" fmla="*/ 341313 h 253"/>
              <a:gd name="T66" fmla="*/ 25400 w 733"/>
              <a:gd name="T67" fmla="*/ 315913 h 253"/>
              <a:gd name="T68" fmla="*/ 38100 w 733"/>
              <a:gd name="T69" fmla="*/ 303213 h 253"/>
              <a:gd name="T70" fmla="*/ 36513 w 733"/>
              <a:gd name="T71" fmla="*/ 287338 h 253"/>
              <a:gd name="T72" fmla="*/ 42863 w 733"/>
              <a:gd name="T73" fmla="*/ 273050 h 253"/>
              <a:gd name="T74" fmla="*/ 55563 w 733"/>
              <a:gd name="T75" fmla="*/ 260350 h 253"/>
              <a:gd name="T76" fmla="*/ 66675 w 733"/>
              <a:gd name="T77" fmla="*/ 239713 h 253"/>
              <a:gd name="T78" fmla="*/ 68263 w 733"/>
              <a:gd name="T79" fmla="*/ 217488 h 253"/>
              <a:gd name="T80" fmla="*/ 76200 w 733"/>
              <a:gd name="T81" fmla="*/ 200025 h 253"/>
              <a:gd name="T82" fmla="*/ 80963 w 733"/>
              <a:gd name="T83" fmla="*/ 177800 h 253"/>
              <a:gd name="T84" fmla="*/ 85725 w 733"/>
              <a:gd name="T85" fmla="*/ 15398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3"/>
              <a:gd name="T130" fmla="*/ 0 h 253"/>
              <a:gd name="T131" fmla="*/ 733 w 73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3" h="253">
                <a:moveTo>
                  <a:pt x="59" y="89"/>
                </a:moveTo>
                <a:lnTo>
                  <a:pt x="182" y="78"/>
                </a:lnTo>
                <a:lnTo>
                  <a:pt x="182" y="61"/>
                </a:lnTo>
                <a:lnTo>
                  <a:pt x="306" y="53"/>
                </a:lnTo>
                <a:lnTo>
                  <a:pt x="379" y="42"/>
                </a:lnTo>
                <a:lnTo>
                  <a:pt x="461" y="32"/>
                </a:lnTo>
                <a:lnTo>
                  <a:pt x="517" y="24"/>
                </a:lnTo>
                <a:lnTo>
                  <a:pt x="577" y="16"/>
                </a:lnTo>
                <a:lnTo>
                  <a:pt x="628" y="15"/>
                </a:lnTo>
                <a:lnTo>
                  <a:pt x="693" y="3"/>
                </a:lnTo>
                <a:lnTo>
                  <a:pt x="731" y="0"/>
                </a:lnTo>
                <a:lnTo>
                  <a:pt x="733" y="29"/>
                </a:lnTo>
                <a:lnTo>
                  <a:pt x="725" y="35"/>
                </a:lnTo>
                <a:lnTo>
                  <a:pt x="719" y="43"/>
                </a:lnTo>
                <a:lnTo>
                  <a:pt x="712" y="53"/>
                </a:lnTo>
                <a:lnTo>
                  <a:pt x="709" y="59"/>
                </a:lnTo>
                <a:lnTo>
                  <a:pt x="704" y="64"/>
                </a:lnTo>
                <a:lnTo>
                  <a:pt x="700" y="61"/>
                </a:lnTo>
                <a:lnTo>
                  <a:pt x="695" y="59"/>
                </a:lnTo>
                <a:lnTo>
                  <a:pt x="688" y="64"/>
                </a:lnTo>
                <a:lnTo>
                  <a:pt x="680" y="73"/>
                </a:lnTo>
                <a:lnTo>
                  <a:pt x="673" y="81"/>
                </a:lnTo>
                <a:lnTo>
                  <a:pt x="671" y="85"/>
                </a:lnTo>
                <a:lnTo>
                  <a:pt x="666" y="83"/>
                </a:lnTo>
                <a:lnTo>
                  <a:pt x="665" y="80"/>
                </a:lnTo>
                <a:lnTo>
                  <a:pt x="661" y="77"/>
                </a:lnTo>
                <a:lnTo>
                  <a:pt x="655" y="80"/>
                </a:lnTo>
                <a:lnTo>
                  <a:pt x="652" y="83"/>
                </a:lnTo>
                <a:lnTo>
                  <a:pt x="647" y="89"/>
                </a:lnTo>
                <a:lnTo>
                  <a:pt x="646" y="92"/>
                </a:lnTo>
                <a:lnTo>
                  <a:pt x="641" y="92"/>
                </a:lnTo>
                <a:lnTo>
                  <a:pt x="639" y="96"/>
                </a:lnTo>
                <a:lnTo>
                  <a:pt x="636" y="102"/>
                </a:lnTo>
                <a:lnTo>
                  <a:pt x="631" y="108"/>
                </a:lnTo>
                <a:lnTo>
                  <a:pt x="630" y="112"/>
                </a:lnTo>
                <a:lnTo>
                  <a:pt x="625" y="112"/>
                </a:lnTo>
                <a:lnTo>
                  <a:pt x="622" y="116"/>
                </a:lnTo>
                <a:lnTo>
                  <a:pt x="615" y="118"/>
                </a:lnTo>
                <a:lnTo>
                  <a:pt x="609" y="124"/>
                </a:lnTo>
                <a:lnTo>
                  <a:pt x="603" y="129"/>
                </a:lnTo>
                <a:lnTo>
                  <a:pt x="598" y="134"/>
                </a:lnTo>
                <a:lnTo>
                  <a:pt x="593" y="140"/>
                </a:lnTo>
                <a:lnTo>
                  <a:pt x="587" y="143"/>
                </a:lnTo>
                <a:lnTo>
                  <a:pt x="572" y="142"/>
                </a:lnTo>
                <a:lnTo>
                  <a:pt x="566" y="145"/>
                </a:lnTo>
                <a:lnTo>
                  <a:pt x="561" y="148"/>
                </a:lnTo>
                <a:lnTo>
                  <a:pt x="549" y="162"/>
                </a:lnTo>
                <a:lnTo>
                  <a:pt x="545" y="166"/>
                </a:lnTo>
                <a:lnTo>
                  <a:pt x="545" y="178"/>
                </a:lnTo>
                <a:lnTo>
                  <a:pt x="545" y="185"/>
                </a:lnTo>
                <a:lnTo>
                  <a:pt x="528" y="181"/>
                </a:lnTo>
                <a:lnTo>
                  <a:pt x="525" y="186"/>
                </a:lnTo>
                <a:lnTo>
                  <a:pt x="520" y="189"/>
                </a:lnTo>
                <a:lnTo>
                  <a:pt x="515" y="196"/>
                </a:lnTo>
                <a:lnTo>
                  <a:pt x="509" y="202"/>
                </a:lnTo>
                <a:lnTo>
                  <a:pt x="504" y="207"/>
                </a:lnTo>
                <a:lnTo>
                  <a:pt x="503" y="213"/>
                </a:lnTo>
                <a:lnTo>
                  <a:pt x="177" y="245"/>
                </a:lnTo>
                <a:lnTo>
                  <a:pt x="0" y="253"/>
                </a:lnTo>
                <a:lnTo>
                  <a:pt x="10" y="243"/>
                </a:lnTo>
                <a:lnTo>
                  <a:pt x="13" y="239"/>
                </a:lnTo>
                <a:lnTo>
                  <a:pt x="13" y="232"/>
                </a:lnTo>
                <a:lnTo>
                  <a:pt x="10" y="228"/>
                </a:lnTo>
                <a:lnTo>
                  <a:pt x="7" y="223"/>
                </a:lnTo>
                <a:lnTo>
                  <a:pt x="7" y="220"/>
                </a:lnTo>
                <a:lnTo>
                  <a:pt x="8" y="215"/>
                </a:lnTo>
                <a:lnTo>
                  <a:pt x="13" y="204"/>
                </a:lnTo>
                <a:lnTo>
                  <a:pt x="16" y="199"/>
                </a:lnTo>
                <a:lnTo>
                  <a:pt x="23" y="196"/>
                </a:lnTo>
                <a:lnTo>
                  <a:pt x="24" y="191"/>
                </a:lnTo>
                <a:lnTo>
                  <a:pt x="24" y="186"/>
                </a:lnTo>
                <a:lnTo>
                  <a:pt x="23" y="181"/>
                </a:lnTo>
                <a:lnTo>
                  <a:pt x="24" y="175"/>
                </a:lnTo>
                <a:lnTo>
                  <a:pt x="27" y="172"/>
                </a:lnTo>
                <a:lnTo>
                  <a:pt x="31" y="169"/>
                </a:lnTo>
                <a:lnTo>
                  <a:pt x="35" y="164"/>
                </a:lnTo>
                <a:lnTo>
                  <a:pt x="42" y="156"/>
                </a:lnTo>
                <a:lnTo>
                  <a:pt x="42" y="151"/>
                </a:lnTo>
                <a:lnTo>
                  <a:pt x="43" y="143"/>
                </a:lnTo>
                <a:lnTo>
                  <a:pt x="43" y="137"/>
                </a:lnTo>
                <a:lnTo>
                  <a:pt x="47" y="132"/>
                </a:lnTo>
                <a:lnTo>
                  <a:pt x="48" y="126"/>
                </a:lnTo>
                <a:lnTo>
                  <a:pt x="48" y="119"/>
                </a:lnTo>
                <a:lnTo>
                  <a:pt x="51" y="112"/>
                </a:lnTo>
                <a:lnTo>
                  <a:pt x="51" y="105"/>
                </a:lnTo>
                <a:lnTo>
                  <a:pt x="54" y="97"/>
                </a:lnTo>
                <a:lnTo>
                  <a:pt x="59" y="89"/>
                </a:lnTo>
                <a:close/>
              </a:path>
            </a:pathLst>
          </a:custGeom>
          <a:solidFill>
            <a:schemeClr val="bg1">
              <a:lumMod val="85000"/>
            </a:schemeClr>
          </a:solidFill>
          <a:ln w="12700" algn="ctr">
            <a:solidFill>
              <a:schemeClr val="bg1">
                <a:lumMod val="50000"/>
              </a:schemeClr>
            </a:solidFill>
            <a:round/>
            <a:headEnd/>
            <a:tailEnd/>
          </a:ln>
        </p:spPr>
        <p:txBody>
          <a:bodyPr lIns="101882" tIns="50941" rIns="101882" bIns="50941"/>
          <a:lstStyle/>
          <a:p>
            <a:pPr defTabSz="914422">
              <a:defRPr/>
            </a:pPr>
            <a:endParaRPr lang="en-US" sz="1000">
              <a:solidFill>
                <a:srgbClr val="000000"/>
              </a:solidFill>
              <a:ea typeface="ＭＳ Ｐゴシック" pitchFamily="34" charset="-128"/>
              <a:cs typeface="Arial" panose="020B0604020202020204" pitchFamily="34" charset="0"/>
            </a:endParaRPr>
          </a:p>
        </p:txBody>
      </p:sp>
      <p:grpSp>
        <p:nvGrpSpPr>
          <p:cNvPr id="189" name="Group 188">
            <a:extLst>
              <a:ext uri="{FF2B5EF4-FFF2-40B4-BE49-F238E27FC236}">
                <a16:creationId xmlns:a16="http://schemas.microsoft.com/office/drawing/2014/main" id="{1BE17A0B-C483-42C9-AE28-CE853C9F5C4D}"/>
              </a:ext>
            </a:extLst>
          </p:cNvPr>
          <p:cNvGrpSpPr/>
          <p:nvPr/>
        </p:nvGrpSpPr>
        <p:grpSpPr>
          <a:xfrm>
            <a:off x="3514935" y="2544966"/>
            <a:ext cx="7530477" cy="4663138"/>
            <a:chOff x="2014693" y="2255219"/>
            <a:chExt cx="5688566" cy="3628891"/>
          </a:xfrm>
          <a:solidFill>
            <a:schemeClr val="accent6">
              <a:lumMod val="90000"/>
            </a:schemeClr>
          </a:solidFill>
        </p:grpSpPr>
        <p:sp>
          <p:nvSpPr>
            <p:cNvPr id="192" name="Label: WY">
              <a:extLst>
                <a:ext uri="{FF2B5EF4-FFF2-40B4-BE49-F238E27FC236}">
                  <a16:creationId xmlns:a16="http://schemas.microsoft.com/office/drawing/2014/main" id="{8D9C599A-62F3-4B8E-851D-BA4CE063BB0B}"/>
                </a:ext>
              </a:extLst>
            </p:cNvPr>
            <p:cNvSpPr txBox="1">
              <a:spLocks noChangeArrowheads="1"/>
            </p:cNvSpPr>
            <p:nvPr/>
          </p:nvSpPr>
          <p:spPr bwMode="auto">
            <a:xfrm>
              <a:off x="3527513" y="3226998"/>
              <a:ext cx="155180"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WY</a:t>
              </a:r>
            </a:p>
          </p:txBody>
        </p:sp>
        <p:sp>
          <p:nvSpPr>
            <p:cNvPr id="196" name="Label: WI">
              <a:extLst>
                <a:ext uri="{FF2B5EF4-FFF2-40B4-BE49-F238E27FC236}">
                  <a16:creationId xmlns:a16="http://schemas.microsoft.com/office/drawing/2014/main" id="{4B7B5E66-36E5-4E41-BC7C-3DF774F874DE}"/>
                </a:ext>
              </a:extLst>
            </p:cNvPr>
            <p:cNvSpPr txBox="1">
              <a:spLocks noChangeArrowheads="1"/>
            </p:cNvSpPr>
            <p:nvPr/>
          </p:nvSpPr>
          <p:spPr bwMode="auto">
            <a:xfrm>
              <a:off x="5400907" y="3037071"/>
              <a:ext cx="126854"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WI</a:t>
              </a:r>
            </a:p>
          </p:txBody>
        </p:sp>
        <p:sp>
          <p:nvSpPr>
            <p:cNvPr id="199" name="Label: WV">
              <a:extLst>
                <a:ext uri="{FF2B5EF4-FFF2-40B4-BE49-F238E27FC236}">
                  <a16:creationId xmlns:a16="http://schemas.microsoft.com/office/drawing/2014/main" id="{52430905-B239-4C21-84E9-B5098182D8A1}"/>
                </a:ext>
              </a:extLst>
            </p:cNvPr>
            <p:cNvSpPr txBox="1">
              <a:spLocks noChangeArrowheads="1"/>
            </p:cNvSpPr>
            <p:nvPr/>
          </p:nvSpPr>
          <p:spPr bwMode="auto">
            <a:xfrm>
              <a:off x="6404643" y="3904748"/>
              <a:ext cx="162570"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defTabSz="914422">
                <a:defRPr/>
              </a:pPr>
              <a:r>
                <a:rPr lang="en-US" sz="1100">
                  <a:latin typeface="Calibri"/>
                </a:rPr>
                <a:t>WV</a:t>
              </a:r>
            </a:p>
          </p:txBody>
        </p:sp>
        <p:sp>
          <p:nvSpPr>
            <p:cNvPr id="200" name="Circle: D.C.">
              <a:extLst>
                <a:ext uri="{FF2B5EF4-FFF2-40B4-BE49-F238E27FC236}">
                  <a16:creationId xmlns:a16="http://schemas.microsoft.com/office/drawing/2014/main" id="{B1C5626E-B5BC-409D-8CE8-9560D3BBEF99}"/>
                </a:ext>
              </a:extLst>
            </p:cNvPr>
            <p:cNvSpPr>
              <a:spLocks noChangeArrowheads="1"/>
            </p:cNvSpPr>
            <p:nvPr/>
          </p:nvSpPr>
          <p:spPr bwMode="auto">
            <a:xfrm>
              <a:off x="6859950" y="3737111"/>
              <a:ext cx="63539" cy="6546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lumMod val="20000"/>
                <a:lumOff val="80000"/>
              </a:schemeClr>
            </a:solidFill>
            <a:ln w="0" algn="ctr">
              <a:solidFill>
                <a:srgbClr val="808080"/>
              </a:solidFill>
              <a:round/>
              <a:headEnd/>
              <a:tailEnd/>
            </a:ln>
          </p:spPr>
          <p:txBody>
            <a:bodyPr lIns="101882" tIns="50941" rIns="101882" bIns="50941"/>
            <a:lstStyle/>
            <a:p>
              <a:pPr defTabSz="914422">
                <a:defRPr/>
              </a:pPr>
              <a:endParaRPr lang="en-US" sz="1100" dirty="0">
                <a:solidFill>
                  <a:srgbClr val="000000"/>
                </a:solidFill>
                <a:latin typeface="Calibri"/>
                <a:ea typeface="ＭＳ Ｐゴシック" pitchFamily="34" charset="-128"/>
                <a:cs typeface="Arial" panose="020B0604020202020204" pitchFamily="34" charset="0"/>
              </a:endParaRPr>
            </a:p>
          </p:txBody>
        </p:sp>
        <p:sp>
          <p:nvSpPr>
            <p:cNvPr id="308" name="Line: D.C.">
              <a:extLst>
                <a:ext uri="{FF2B5EF4-FFF2-40B4-BE49-F238E27FC236}">
                  <a16:creationId xmlns:a16="http://schemas.microsoft.com/office/drawing/2014/main" id="{8AAEC56B-B648-4F81-BBAC-63EEBD4E232A}"/>
                </a:ext>
              </a:extLst>
            </p:cNvPr>
            <p:cNvSpPr>
              <a:spLocks noChangeShapeType="1"/>
            </p:cNvSpPr>
            <p:nvPr/>
          </p:nvSpPr>
          <p:spPr bwMode="auto">
            <a:xfrm flipV="1">
              <a:off x="6923490" y="3765749"/>
              <a:ext cx="432863" cy="4091"/>
            </a:xfrm>
            <a:prstGeom prst="line">
              <a:avLst/>
            </a:prstGeom>
            <a:solidFill>
              <a:schemeClr val="bg1">
                <a:lumMod val="85000"/>
              </a:schemeClr>
            </a:solidFill>
            <a:ln w="6350">
              <a:solidFill>
                <a:schemeClr val="tx1"/>
              </a:solidFill>
              <a:round/>
              <a:headEnd type="none" w="sm" len="sm"/>
              <a:tailEnd/>
            </a:ln>
            <a:effectLst/>
          </p:spPr>
          <p:txBody>
            <a:bodyPr wrap="none" lIns="101882" tIns="50941" rIns="101882" bIns="50941" anchor="ctr"/>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
          <p:nvSpPr>
            <p:cNvPr id="317" name="Label: D.C.">
              <a:extLst>
                <a:ext uri="{FF2B5EF4-FFF2-40B4-BE49-F238E27FC236}">
                  <a16:creationId xmlns:a16="http://schemas.microsoft.com/office/drawing/2014/main" id="{85CAD1B5-A315-4BD1-B2ED-B5415C954A78}"/>
                </a:ext>
              </a:extLst>
            </p:cNvPr>
            <p:cNvSpPr txBox="1">
              <a:spLocks noChangeArrowheads="1"/>
            </p:cNvSpPr>
            <p:nvPr/>
          </p:nvSpPr>
          <p:spPr bwMode="auto">
            <a:xfrm>
              <a:off x="7378856" y="3700543"/>
              <a:ext cx="184738" cy="123441"/>
            </a:xfrm>
            <a:prstGeom prst="rect">
              <a:avLst/>
            </a:prstGeom>
            <a:noFill/>
            <a:ln>
              <a:noFill/>
            </a:ln>
          </p:spPr>
          <p:txBody>
            <a:bodyPr wrap="none"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22" eaLnBrk="1" hangingPunct="1">
                <a:spcBef>
                  <a:spcPct val="50000"/>
                </a:spcBef>
                <a:defRPr/>
              </a:pPr>
              <a:r>
                <a:rPr lang="en-US" sz="1100" b="1">
                  <a:solidFill>
                    <a:srgbClr val="000000"/>
                  </a:solidFill>
                  <a:latin typeface="Calibri"/>
                  <a:ea typeface="ＭＳ Ｐゴシック" pitchFamily="34" charset="-128"/>
                  <a:cs typeface="Arial" panose="020B0604020202020204" pitchFamily="34" charset="0"/>
                </a:rPr>
                <a:t>D.C.</a:t>
              </a:r>
            </a:p>
          </p:txBody>
        </p:sp>
        <p:sp>
          <p:nvSpPr>
            <p:cNvPr id="318" name="Label: WA">
              <a:extLst>
                <a:ext uri="{FF2B5EF4-FFF2-40B4-BE49-F238E27FC236}">
                  <a16:creationId xmlns:a16="http://schemas.microsoft.com/office/drawing/2014/main" id="{7D6761A6-66C5-4E03-9521-8B10CAE626C3}"/>
                </a:ext>
              </a:extLst>
            </p:cNvPr>
            <p:cNvSpPr txBox="1">
              <a:spLocks noChangeArrowheads="1"/>
            </p:cNvSpPr>
            <p:nvPr/>
          </p:nvSpPr>
          <p:spPr bwMode="auto">
            <a:xfrm>
              <a:off x="2367264" y="2255219"/>
              <a:ext cx="214333" cy="131733"/>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WA*</a:t>
              </a:r>
            </a:p>
          </p:txBody>
        </p:sp>
        <p:sp>
          <p:nvSpPr>
            <p:cNvPr id="320" name="Label: VA">
              <a:extLst>
                <a:ext uri="{FF2B5EF4-FFF2-40B4-BE49-F238E27FC236}">
                  <a16:creationId xmlns:a16="http://schemas.microsoft.com/office/drawing/2014/main" id="{A30B194D-C074-433E-BAF6-3D84AB527B31}"/>
                </a:ext>
              </a:extLst>
            </p:cNvPr>
            <p:cNvSpPr txBox="1">
              <a:spLocks noChangeArrowheads="1"/>
            </p:cNvSpPr>
            <p:nvPr/>
          </p:nvSpPr>
          <p:spPr bwMode="auto">
            <a:xfrm>
              <a:off x="6755026" y="3932006"/>
              <a:ext cx="129317"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defTabSz="914422">
                <a:defRPr/>
              </a:pPr>
              <a:r>
                <a:rPr lang="en-US" sz="1100">
                  <a:latin typeface="Calibri"/>
                </a:rPr>
                <a:t>VA</a:t>
              </a:r>
            </a:p>
          </p:txBody>
        </p:sp>
        <p:sp>
          <p:nvSpPr>
            <p:cNvPr id="321" name="Label: VT">
              <a:extLst>
                <a:ext uri="{FF2B5EF4-FFF2-40B4-BE49-F238E27FC236}">
                  <a16:creationId xmlns:a16="http://schemas.microsoft.com/office/drawing/2014/main" id="{F8390E55-F7BB-40D5-9202-9227C733237E}"/>
                </a:ext>
              </a:extLst>
            </p:cNvPr>
            <p:cNvSpPr txBox="1">
              <a:spLocks noChangeArrowheads="1"/>
            </p:cNvSpPr>
            <p:nvPr/>
          </p:nvSpPr>
          <p:spPr bwMode="auto">
            <a:xfrm>
              <a:off x="7176770" y="2786669"/>
              <a:ext cx="118233" cy="123441"/>
            </a:xfrm>
            <a:prstGeom prst="rect">
              <a:avLst/>
            </a:prstGeom>
            <a:solidFill>
              <a:srgbClr val="FFEFC9"/>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VT</a:t>
              </a:r>
            </a:p>
          </p:txBody>
        </p:sp>
        <p:sp>
          <p:nvSpPr>
            <p:cNvPr id="328" name="Label: UT">
              <a:extLst>
                <a:ext uri="{FF2B5EF4-FFF2-40B4-BE49-F238E27FC236}">
                  <a16:creationId xmlns:a16="http://schemas.microsoft.com/office/drawing/2014/main" id="{4369BB3A-7182-46DA-A155-E13A4476AE76}"/>
                </a:ext>
              </a:extLst>
            </p:cNvPr>
            <p:cNvSpPr txBox="1">
              <a:spLocks noChangeArrowheads="1"/>
            </p:cNvSpPr>
            <p:nvPr/>
          </p:nvSpPr>
          <p:spPr bwMode="auto">
            <a:xfrm>
              <a:off x="3039922" y="3711479"/>
              <a:ext cx="124391" cy="123441"/>
            </a:xfrm>
            <a:prstGeom prst="rect">
              <a:avLst/>
            </a:prstGeom>
            <a:solidFill>
              <a:schemeClr val="bg1">
                <a:lumMod val="85000"/>
              </a:schemeClr>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UT</a:t>
              </a:r>
            </a:p>
          </p:txBody>
        </p:sp>
        <p:sp>
          <p:nvSpPr>
            <p:cNvPr id="329" name="Label: TX">
              <a:extLst>
                <a:ext uri="{FF2B5EF4-FFF2-40B4-BE49-F238E27FC236}">
                  <a16:creationId xmlns:a16="http://schemas.microsoft.com/office/drawing/2014/main" id="{EC49B4E1-36B3-49EA-ADA0-0B921FD0E2A6}"/>
                </a:ext>
              </a:extLst>
            </p:cNvPr>
            <p:cNvSpPr txBox="1">
              <a:spLocks noChangeArrowheads="1"/>
            </p:cNvSpPr>
            <p:nvPr/>
          </p:nvSpPr>
          <p:spPr bwMode="auto">
            <a:xfrm>
              <a:off x="4378157" y="5052463"/>
              <a:ext cx="113306"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TX</a:t>
              </a:r>
            </a:p>
          </p:txBody>
        </p:sp>
        <p:sp>
          <p:nvSpPr>
            <p:cNvPr id="330" name="Label: TN">
              <a:extLst>
                <a:ext uri="{FF2B5EF4-FFF2-40B4-BE49-F238E27FC236}">
                  <a16:creationId xmlns:a16="http://schemas.microsoft.com/office/drawing/2014/main" id="{7CB193AD-4A35-48AC-86CB-11B524247930}"/>
                </a:ext>
              </a:extLst>
            </p:cNvPr>
            <p:cNvSpPr txBox="1">
              <a:spLocks noChangeArrowheads="1"/>
            </p:cNvSpPr>
            <p:nvPr/>
          </p:nvSpPr>
          <p:spPr bwMode="auto">
            <a:xfrm>
              <a:off x="5874102" y="4346424"/>
              <a:ext cx="125622"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TN</a:t>
              </a:r>
            </a:p>
          </p:txBody>
        </p:sp>
        <p:sp>
          <p:nvSpPr>
            <p:cNvPr id="331" name="Label: SD">
              <a:extLst>
                <a:ext uri="{FF2B5EF4-FFF2-40B4-BE49-F238E27FC236}">
                  <a16:creationId xmlns:a16="http://schemas.microsoft.com/office/drawing/2014/main" id="{071C601B-5CB4-4BD5-A18C-69539A4AE89A}"/>
                </a:ext>
              </a:extLst>
            </p:cNvPr>
            <p:cNvSpPr txBox="1">
              <a:spLocks noChangeArrowheads="1"/>
            </p:cNvSpPr>
            <p:nvPr/>
          </p:nvSpPr>
          <p:spPr bwMode="auto">
            <a:xfrm>
              <a:off x="4326948" y="3066517"/>
              <a:ext cx="119464"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SD</a:t>
              </a:r>
            </a:p>
          </p:txBody>
        </p:sp>
        <p:sp>
          <p:nvSpPr>
            <p:cNvPr id="332" name="Label: SC">
              <a:extLst>
                <a:ext uri="{FF2B5EF4-FFF2-40B4-BE49-F238E27FC236}">
                  <a16:creationId xmlns:a16="http://schemas.microsoft.com/office/drawing/2014/main" id="{B348C6D2-6829-42C4-A067-28E8C800FA4C}"/>
                </a:ext>
              </a:extLst>
            </p:cNvPr>
            <p:cNvSpPr txBox="1">
              <a:spLocks noChangeArrowheads="1"/>
            </p:cNvSpPr>
            <p:nvPr/>
          </p:nvSpPr>
          <p:spPr bwMode="auto">
            <a:xfrm>
              <a:off x="6620121" y="4549692"/>
              <a:ext cx="109612"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SC</a:t>
              </a:r>
            </a:p>
          </p:txBody>
        </p:sp>
        <p:sp>
          <p:nvSpPr>
            <p:cNvPr id="333" name="Line: RI">
              <a:extLst>
                <a:ext uri="{FF2B5EF4-FFF2-40B4-BE49-F238E27FC236}">
                  <a16:creationId xmlns:a16="http://schemas.microsoft.com/office/drawing/2014/main" id="{9DDFF7DD-1B88-4A02-9CDE-19F249CC60F3}"/>
                </a:ext>
              </a:extLst>
            </p:cNvPr>
            <p:cNvSpPr>
              <a:spLocks noChangeShapeType="1"/>
            </p:cNvSpPr>
            <p:nvPr/>
          </p:nvSpPr>
          <p:spPr bwMode="auto">
            <a:xfrm>
              <a:off x="7442574" y="3227991"/>
              <a:ext cx="171554" cy="17321"/>
            </a:xfrm>
            <a:prstGeom prst="line">
              <a:avLst/>
            </a:prstGeom>
            <a:solidFill>
              <a:schemeClr val="bg1">
                <a:lumMod val="85000"/>
              </a:schemeClr>
            </a:solidFill>
            <a:ln w="6350">
              <a:solidFill>
                <a:schemeClr val="tx1"/>
              </a:solidFill>
              <a:round/>
              <a:headEnd/>
              <a:tailEnd/>
            </a:ln>
          </p:spPr>
          <p:txBody>
            <a:bodyPr lIns="101882" tIns="50941" rIns="101882" bIns="50941"/>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
          <p:nvSpPr>
            <p:cNvPr id="334" name="Label: RI">
              <a:extLst>
                <a:ext uri="{FF2B5EF4-FFF2-40B4-BE49-F238E27FC236}">
                  <a16:creationId xmlns:a16="http://schemas.microsoft.com/office/drawing/2014/main" id="{D29F0479-433A-4822-96FA-DAD31CD4D8C5}"/>
                </a:ext>
              </a:extLst>
            </p:cNvPr>
            <p:cNvSpPr txBox="1">
              <a:spLocks noChangeArrowheads="1"/>
            </p:cNvSpPr>
            <p:nvPr/>
          </p:nvSpPr>
          <p:spPr bwMode="auto">
            <a:xfrm>
              <a:off x="7602568" y="3184951"/>
              <a:ext cx="89907"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RI</a:t>
              </a:r>
            </a:p>
          </p:txBody>
        </p:sp>
        <p:sp>
          <p:nvSpPr>
            <p:cNvPr id="335" name="Label: PA">
              <a:extLst>
                <a:ext uri="{FF2B5EF4-FFF2-40B4-BE49-F238E27FC236}">
                  <a16:creationId xmlns:a16="http://schemas.microsoft.com/office/drawing/2014/main" id="{D4F8E823-E1D3-4B0F-8430-4F2A829D726A}"/>
                </a:ext>
              </a:extLst>
            </p:cNvPr>
            <p:cNvSpPr txBox="1">
              <a:spLocks noChangeArrowheads="1"/>
            </p:cNvSpPr>
            <p:nvPr/>
          </p:nvSpPr>
          <p:spPr bwMode="auto">
            <a:xfrm>
              <a:off x="6750582" y="3427369"/>
              <a:ext cx="123159" cy="123441"/>
            </a:xfrm>
            <a:prstGeom prst="rect">
              <a:avLst/>
            </a:prstGeom>
            <a:solidFill>
              <a:srgbClr val="FFEFC9"/>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PA</a:t>
              </a:r>
            </a:p>
          </p:txBody>
        </p:sp>
        <p:sp>
          <p:nvSpPr>
            <p:cNvPr id="336" name="Label: OR">
              <a:extLst>
                <a:ext uri="{FF2B5EF4-FFF2-40B4-BE49-F238E27FC236}">
                  <a16:creationId xmlns:a16="http://schemas.microsoft.com/office/drawing/2014/main" id="{2B61A75A-384E-40F8-B0E4-A03F41B17DF7}"/>
                </a:ext>
              </a:extLst>
            </p:cNvPr>
            <p:cNvSpPr txBox="1">
              <a:spLocks noChangeArrowheads="1"/>
            </p:cNvSpPr>
            <p:nvPr/>
          </p:nvSpPr>
          <p:spPr bwMode="auto">
            <a:xfrm>
              <a:off x="2250764" y="2738873"/>
              <a:ext cx="186482" cy="131733"/>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OR*</a:t>
              </a:r>
            </a:p>
          </p:txBody>
        </p:sp>
        <p:sp>
          <p:nvSpPr>
            <p:cNvPr id="337" name="Label: OK">
              <a:extLst>
                <a:ext uri="{FF2B5EF4-FFF2-40B4-BE49-F238E27FC236}">
                  <a16:creationId xmlns:a16="http://schemas.microsoft.com/office/drawing/2014/main" id="{0A5B7555-07F1-43BE-928C-98860158F577}"/>
                </a:ext>
              </a:extLst>
            </p:cNvPr>
            <p:cNvSpPr txBox="1">
              <a:spLocks noChangeArrowheads="1"/>
            </p:cNvSpPr>
            <p:nvPr/>
          </p:nvSpPr>
          <p:spPr bwMode="auto">
            <a:xfrm>
              <a:off x="4595515" y="4437225"/>
              <a:ext cx="133012"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OK</a:t>
              </a:r>
            </a:p>
          </p:txBody>
        </p:sp>
        <p:sp>
          <p:nvSpPr>
            <p:cNvPr id="338" name="Label: OH">
              <a:extLst>
                <a:ext uri="{FF2B5EF4-FFF2-40B4-BE49-F238E27FC236}">
                  <a16:creationId xmlns:a16="http://schemas.microsoft.com/office/drawing/2014/main" id="{87FE9199-73F6-4057-8860-94613BA865D9}"/>
                </a:ext>
              </a:extLst>
            </p:cNvPr>
            <p:cNvSpPr txBox="1">
              <a:spLocks noChangeArrowheads="1"/>
            </p:cNvSpPr>
            <p:nvPr/>
          </p:nvSpPr>
          <p:spPr bwMode="auto">
            <a:xfrm>
              <a:off x="6208713" y="3645489"/>
              <a:ext cx="142864"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OH</a:t>
              </a:r>
            </a:p>
          </p:txBody>
        </p:sp>
        <p:sp>
          <p:nvSpPr>
            <p:cNvPr id="339" name="Label: ND">
              <a:extLst>
                <a:ext uri="{FF2B5EF4-FFF2-40B4-BE49-F238E27FC236}">
                  <a16:creationId xmlns:a16="http://schemas.microsoft.com/office/drawing/2014/main" id="{5BB4A6F1-B680-4933-B9CE-725662A25087}"/>
                </a:ext>
              </a:extLst>
            </p:cNvPr>
            <p:cNvSpPr txBox="1">
              <a:spLocks noChangeArrowheads="1"/>
            </p:cNvSpPr>
            <p:nvPr/>
          </p:nvSpPr>
          <p:spPr bwMode="auto">
            <a:xfrm>
              <a:off x="4330360" y="2620139"/>
              <a:ext cx="139170"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ND</a:t>
              </a:r>
            </a:p>
          </p:txBody>
        </p:sp>
        <p:sp>
          <p:nvSpPr>
            <p:cNvPr id="340" name="Label: NC">
              <a:extLst>
                <a:ext uri="{FF2B5EF4-FFF2-40B4-BE49-F238E27FC236}">
                  <a16:creationId xmlns:a16="http://schemas.microsoft.com/office/drawing/2014/main" id="{52ED47EF-1AE9-4EF8-A5A2-6474E9EAD5A0}"/>
                </a:ext>
              </a:extLst>
            </p:cNvPr>
            <p:cNvSpPr txBox="1">
              <a:spLocks noChangeArrowheads="1"/>
            </p:cNvSpPr>
            <p:nvPr/>
          </p:nvSpPr>
          <p:spPr bwMode="auto">
            <a:xfrm>
              <a:off x="6768280" y="4247965"/>
              <a:ext cx="129317"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NC</a:t>
              </a:r>
            </a:p>
          </p:txBody>
        </p:sp>
        <p:sp>
          <p:nvSpPr>
            <p:cNvPr id="341" name="Label: NY">
              <a:extLst>
                <a:ext uri="{FF2B5EF4-FFF2-40B4-BE49-F238E27FC236}">
                  <a16:creationId xmlns:a16="http://schemas.microsoft.com/office/drawing/2014/main" id="{E7ED0AB6-A7F0-4315-A425-4F4984083ACB}"/>
                </a:ext>
              </a:extLst>
            </p:cNvPr>
            <p:cNvSpPr txBox="1">
              <a:spLocks noChangeArrowheads="1"/>
            </p:cNvSpPr>
            <p:nvPr/>
          </p:nvSpPr>
          <p:spPr bwMode="auto">
            <a:xfrm>
              <a:off x="6968729" y="3076557"/>
              <a:ext cx="128085"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defTabSz="914422">
                <a:defRPr/>
              </a:pPr>
              <a:r>
                <a:rPr lang="en-US" sz="1100">
                  <a:solidFill>
                    <a:schemeClr val="bg1"/>
                  </a:solidFill>
                  <a:latin typeface="Calibri"/>
                </a:rPr>
                <a:t>NY</a:t>
              </a:r>
            </a:p>
          </p:txBody>
        </p:sp>
        <p:sp>
          <p:nvSpPr>
            <p:cNvPr id="342" name="Label: NM">
              <a:extLst>
                <a:ext uri="{FF2B5EF4-FFF2-40B4-BE49-F238E27FC236}">
                  <a16:creationId xmlns:a16="http://schemas.microsoft.com/office/drawing/2014/main" id="{54F56C07-500E-4CEF-BDF8-CFA824E0F846}"/>
                </a:ext>
              </a:extLst>
            </p:cNvPr>
            <p:cNvSpPr txBox="1">
              <a:spLocks noChangeArrowheads="1"/>
            </p:cNvSpPr>
            <p:nvPr/>
          </p:nvSpPr>
          <p:spPr bwMode="auto">
            <a:xfrm>
              <a:off x="3544312" y="4492915"/>
              <a:ext cx="163474" cy="131733"/>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NM</a:t>
              </a:r>
            </a:p>
          </p:txBody>
        </p:sp>
        <p:sp>
          <p:nvSpPr>
            <p:cNvPr id="344" name="Label: NJ">
              <a:extLst>
                <a:ext uri="{FF2B5EF4-FFF2-40B4-BE49-F238E27FC236}">
                  <a16:creationId xmlns:a16="http://schemas.microsoft.com/office/drawing/2014/main" id="{0FFB43AC-C034-43D3-9964-B2EB38D4E26E}"/>
                </a:ext>
              </a:extLst>
            </p:cNvPr>
            <p:cNvSpPr txBox="1">
              <a:spLocks noChangeArrowheads="1"/>
            </p:cNvSpPr>
            <p:nvPr/>
          </p:nvSpPr>
          <p:spPr bwMode="auto">
            <a:xfrm>
              <a:off x="7126981" y="3445370"/>
              <a:ext cx="105350" cy="131733"/>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NJ</a:t>
              </a:r>
            </a:p>
          </p:txBody>
        </p:sp>
        <p:sp>
          <p:nvSpPr>
            <p:cNvPr id="345" name="Line: NH">
              <a:extLst>
                <a:ext uri="{FF2B5EF4-FFF2-40B4-BE49-F238E27FC236}">
                  <a16:creationId xmlns:a16="http://schemas.microsoft.com/office/drawing/2014/main" id="{253C7F01-C828-4726-B83A-02B5A962D14F}"/>
                </a:ext>
              </a:extLst>
            </p:cNvPr>
            <p:cNvSpPr>
              <a:spLocks noChangeShapeType="1"/>
            </p:cNvSpPr>
            <p:nvPr/>
          </p:nvSpPr>
          <p:spPr bwMode="auto">
            <a:xfrm>
              <a:off x="7345631" y="2988192"/>
              <a:ext cx="209150" cy="1364"/>
            </a:xfrm>
            <a:prstGeom prst="line">
              <a:avLst/>
            </a:prstGeom>
            <a:noFill/>
            <a:ln w="6350">
              <a:solidFill>
                <a:schemeClr val="tx1"/>
              </a:solidFill>
              <a:round/>
              <a:headEnd/>
              <a:tailEnd/>
            </a:ln>
          </p:spPr>
          <p:txBody>
            <a:bodyPr lIns="101882" tIns="50941" rIns="101882" bIns="50941"/>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
          <p:nvSpPr>
            <p:cNvPr id="346" name="Label: NH">
              <a:extLst>
                <a:ext uri="{FF2B5EF4-FFF2-40B4-BE49-F238E27FC236}">
                  <a16:creationId xmlns:a16="http://schemas.microsoft.com/office/drawing/2014/main" id="{ACEA3F47-4F2D-4C54-AF77-611A9440180C}"/>
                </a:ext>
              </a:extLst>
            </p:cNvPr>
            <p:cNvSpPr txBox="1">
              <a:spLocks noChangeArrowheads="1"/>
            </p:cNvSpPr>
            <p:nvPr/>
          </p:nvSpPr>
          <p:spPr bwMode="auto">
            <a:xfrm>
              <a:off x="7562858" y="2927154"/>
              <a:ext cx="140401"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NH</a:t>
              </a:r>
            </a:p>
          </p:txBody>
        </p:sp>
        <p:sp>
          <p:nvSpPr>
            <p:cNvPr id="347" name="Label: NV">
              <a:extLst>
                <a:ext uri="{FF2B5EF4-FFF2-40B4-BE49-F238E27FC236}">
                  <a16:creationId xmlns:a16="http://schemas.microsoft.com/office/drawing/2014/main" id="{DDE4FA53-6C32-4430-90A0-02BA83083114}"/>
                </a:ext>
              </a:extLst>
            </p:cNvPr>
            <p:cNvSpPr txBox="1">
              <a:spLocks noChangeArrowheads="1"/>
            </p:cNvSpPr>
            <p:nvPr/>
          </p:nvSpPr>
          <p:spPr bwMode="auto">
            <a:xfrm>
              <a:off x="2473604" y="3557311"/>
              <a:ext cx="135475"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NV</a:t>
              </a:r>
            </a:p>
          </p:txBody>
        </p:sp>
        <p:sp>
          <p:nvSpPr>
            <p:cNvPr id="348" name="Label: NE">
              <a:extLst>
                <a:ext uri="{FF2B5EF4-FFF2-40B4-BE49-F238E27FC236}">
                  <a16:creationId xmlns:a16="http://schemas.microsoft.com/office/drawing/2014/main" id="{61512134-97A6-49AD-9399-6A8230D7EB8A}"/>
                </a:ext>
              </a:extLst>
            </p:cNvPr>
            <p:cNvSpPr txBox="1">
              <a:spLocks noChangeArrowheads="1"/>
            </p:cNvSpPr>
            <p:nvPr/>
          </p:nvSpPr>
          <p:spPr bwMode="auto">
            <a:xfrm>
              <a:off x="4376698" y="3503825"/>
              <a:ext cx="124391"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NE</a:t>
              </a:r>
            </a:p>
          </p:txBody>
        </p:sp>
        <p:sp>
          <p:nvSpPr>
            <p:cNvPr id="349" name="Label: MT">
              <a:extLst>
                <a:ext uri="{FF2B5EF4-FFF2-40B4-BE49-F238E27FC236}">
                  <a16:creationId xmlns:a16="http://schemas.microsoft.com/office/drawing/2014/main" id="{45804393-636B-421F-B8FF-2514B0CEB99B}"/>
                </a:ext>
              </a:extLst>
            </p:cNvPr>
            <p:cNvSpPr txBox="1">
              <a:spLocks noChangeArrowheads="1"/>
            </p:cNvSpPr>
            <p:nvPr/>
          </p:nvSpPr>
          <p:spPr bwMode="auto">
            <a:xfrm>
              <a:off x="3472361" y="2577539"/>
              <a:ext cx="146521" cy="131733"/>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tx1"/>
                  </a:solidFill>
                  <a:latin typeface="Calibri"/>
                </a:rPr>
                <a:t>MT</a:t>
              </a:r>
            </a:p>
          </p:txBody>
        </p:sp>
        <p:sp>
          <p:nvSpPr>
            <p:cNvPr id="350" name="Label: MO">
              <a:extLst>
                <a:ext uri="{FF2B5EF4-FFF2-40B4-BE49-F238E27FC236}">
                  <a16:creationId xmlns:a16="http://schemas.microsoft.com/office/drawing/2014/main" id="{9BF68CFB-9AA7-458E-9BA9-3C344F4A03E1}"/>
                </a:ext>
              </a:extLst>
            </p:cNvPr>
            <p:cNvSpPr txBox="1">
              <a:spLocks noChangeArrowheads="1"/>
            </p:cNvSpPr>
            <p:nvPr/>
          </p:nvSpPr>
          <p:spPr bwMode="auto">
            <a:xfrm>
              <a:off x="5140477" y="4015498"/>
              <a:ext cx="168728" cy="123441"/>
            </a:xfrm>
            <a:prstGeom prst="rect">
              <a:avLst/>
            </a:prstGeom>
            <a:solidFill>
              <a:schemeClr val="bg1">
                <a:lumMod val="85000"/>
                <a:alpha val="60000"/>
              </a:schemeClr>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MO</a:t>
              </a:r>
            </a:p>
          </p:txBody>
        </p:sp>
        <p:sp>
          <p:nvSpPr>
            <p:cNvPr id="351" name="Label: MS">
              <a:extLst>
                <a:ext uri="{FF2B5EF4-FFF2-40B4-BE49-F238E27FC236}">
                  <a16:creationId xmlns:a16="http://schemas.microsoft.com/office/drawing/2014/main" id="{281D4283-F21E-4983-8477-C6AD079C6040}"/>
                </a:ext>
              </a:extLst>
            </p:cNvPr>
            <p:cNvSpPr txBox="1">
              <a:spLocks noChangeArrowheads="1"/>
            </p:cNvSpPr>
            <p:nvPr/>
          </p:nvSpPr>
          <p:spPr bwMode="auto">
            <a:xfrm>
              <a:off x="5507416" y="4848302"/>
              <a:ext cx="146560"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MS</a:t>
              </a:r>
            </a:p>
          </p:txBody>
        </p:sp>
        <p:sp>
          <p:nvSpPr>
            <p:cNvPr id="352" name="Label: MN">
              <a:extLst>
                <a:ext uri="{FF2B5EF4-FFF2-40B4-BE49-F238E27FC236}">
                  <a16:creationId xmlns:a16="http://schemas.microsoft.com/office/drawing/2014/main" id="{94D2DDAD-33F9-48A7-8346-3BFC50AF29AA}"/>
                </a:ext>
              </a:extLst>
            </p:cNvPr>
            <p:cNvSpPr txBox="1">
              <a:spLocks noChangeArrowheads="1"/>
            </p:cNvSpPr>
            <p:nvPr/>
          </p:nvSpPr>
          <p:spPr bwMode="auto">
            <a:xfrm>
              <a:off x="4887209" y="2883865"/>
              <a:ext cx="166265"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MN</a:t>
              </a:r>
            </a:p>
          </p:txBody>
        </p:sp>
        <p:sp>
          <p:nvSpPr>
            <p:cNvPr id="353" name="Label: MI">
              <a:extLst>
                <a:ext uri="{FF2B5EF4-FFF2-40B4-BE49-F238E27FC236}">
                  <a16:creationId xmlns:a16="http://schemas.microsoft.com/office/drawing/2014/main" id="{69B9A823-FCCA-49A8-A736-A8803990589F}"/>
                </a:ext>
              </a:extLst>
            </p:cNvPr>
            <p:cNvSpPr>
              <a:spLocks noChangeArrowheads="1"/>
            </p:cNvSpPr>
            <p:nvPr/>
          </p:nvSpPr>
          <p:spPr bwMode="auto">
            <a:xfrm>
              <a:off x="5964607" y="3248537"/>
              <a:ext cx="123159" cy="123441"/>
            </a:xfrm>
            <a:prstGeom prst="rect">
              <a:avLst/>
            </a:prstGeom>
            <a:noFill/>
            <a:ln>
              <a:noFill/>
            </a:ln>
          </p:spPr>
          <p:txBody>
            <a:bodyPr wrap="none" lIns="0" tIns="0" rIns="0" bIns="0" anchor="ctr" anchorCtr="1">
              <a:spAutoFit/>
            </a:bodyPr>
            <a:lstStyle/>
            <a:p>
              <a:pPr algn="ctr" defTabSz="914422" eaLnBrk="1" hangingPunct="1">
                <a:spcBef>
                  <a:spcPct val="50000"/>
                </a:spcBef>
                <a:defRPr/>
              </a:pPr>
              <a:r>
                <a:rPr lang="en-US" sz="1100" b="1">
                  <a:solidFill>
                    <a:srgbClr val="000000"/>
                  </a:solidFill>
                  <a:latin typeface="Calibri"/>
                  <a:ea typeface="ＭＳ Ｐゴシック" pitchFamily="34" charset="-128"/>
                  <a:cs typeface="Arial" panose="020B0604020202020204" pitchFamily="34" charset="0"/>
                </a:rPr>
                <a:t>MI</a:t>
              </a:r>
            </a:p>
          </p:txBody>
        </p:sp>
        <p:sp>
          <p:nvSpPr>
            <p:cNvPr id="355" name="Label: MA">
              <a:extLst>
                <a:ext uri="{FF2B5EF4-FFF2-40B4-BE49-F238E27FC236}">
                  <a16:creationId xmlns:a16="http://schemas.microsoft.com/office/drawing/2014/main" id="{7C9229DA-244D-419B-878A-3C7A1445E1D7}"/>
                </a:ext>
              </a:extLst>
            </p:cNvPr>
            <p:cNvSpPr txBox="1">
              <a:spLocks noChangeArrowheads="1"/>
            </p:cNvSpPr>
            <p:nvPr/>
          </p:nvSpPr>
          <p:spPr bwMode="auto">
            <a:xfrm>
              <a:off x="7298604" y="3026547"/>
              <a:ext cx="157419" cy="131733"/>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MA</a:t>
              </a:r>
            </a:p>
          </p:txBody>
        </p:sp>
        <p:sp>
          <p:nvSpPr>
            <p:cNvPr id="356" name="Line: MD">
              <a:extLst>
                <a:ext uri="{FF2B5EF4-FFF2-40B4-BE49-F238E27FC236}">
                  <a16:creationId xmlns:a16="http://schemas.microsoft.com/office/drawing/2014/main" id="{5A777B4A-5277-4747-A33C-851B140614AA}"/>
                </a:ext>
              </a:extLst>
            </p:cNvPr>
            <p:cNvSpPr>
              <a:spLocks noChangeShapeType="1"/>
            </p:cNvSpPr>
            <p:nvPr/>
          </p:nvSpPr>
          <p:spPr bwMode="auto">
            <a:xfrm>
              <a:off x="7115957" y="3837375"/>
              <a:ext cx="286727" cy="68119"/>
            </a:xfrm>
            <a:prstGeom prst="line">
              <a:avLst/>
            </a:prstGeom>
            <a:noFill/>
            <a:ln w="6350">
              <a:solidFill>
                <a:schemeClr val="tx1"/>
              </a:solidFill>
              <a:round/>
              <a:headEnd/>
              <a:tailEnd/>
            </a:ln>
          </p:spPr>
          <p:txBody>
            <a:bodyPr lIns="101882" tIns="50941" rIns="101882" bIns="50941"/>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
          <p:nvSpPr>
            <p:cNvPr id="357" name="Label: MD">
              <a:extLst>
                <a:ext uri="{FF2B5EF4-FFF2-40B4-BE49-F238E27FC236}">
                  <a16:creationId xmlns:a16="http://schemas.microsoft.com/office/drawing/2014/main" id="{687F2D03-FAC0-48E8-A0D0-F6FA27D62DA6}"/>
                </a:ext>
              </a:extLst>
            </p:cNvPr>
            <p:cNvSpPr txBox="1">
              <a:spLocks noChangeArrowheads="1"/>
            </p:cNvSpPr>
            <p:nvPr/>
          </p:nvSpPr>
          <p:spPr bwMode="auto">
            <a:xfrm>
              <a:off x="7418639" y="3829444"/>
              <a:ext cx="162570"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MD</a:t>
              </a:r>
            </a:p>
          </p:txBody>
        </p:sp>
        <p:sp>
          <p:nvSpPr>
            <p:cNvPr id="358" name="Label: ME">
              <a:extLst>
                <a:ext uri="{FF2B5EF4-FFF2-40B4-BE49-F238E27FC236}">
                  <a16:creationId xmlns:a16="http://schemas.microsoft.com/office/drawing/2014/main" id="{0D4140A7-7F0A-446D-95E0-2D6EBE0DDD9D}"/>
                </a:ext>
              </a:extLst>
            </p:cNvPr>
            <p:cNvSpPr txBox="1">
              <a:spLocks noChangeArrowheads="1"/>
            </p:cNvSpPr>
            <p:nvPr/>
          </p:nvSpPr>
          <p:spPr bwMode="auto">
            <a:xfrm>
              <a:off x="7452351" y="2541177"/>
              <a:ext cx="147791" cy="123441"/>
            </a:xfrm>
            <a:prstGeom prst="rect">
              <a:avLst/>
            </a:prstGeom>
            <a:solidFill>
              <a:srgbClr val="FFEFC9"/>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ME</a:t>
              </a:r>
            </a:p>
          </p:txBody>
        </p:sp>
        <p:sp>
          <p:nvSpPr>
            <p:cNvPr id="359" name="Label: LA">
              <a:extLst>
                <a:ext uri="{FF2B5EF4-FFF2-40B4-BE49-F238E27FC236}">
                  <a16:creationId xmlns:a16="http://schemas.microsoft.com/office/drawing/2014/main" id="{AD1C7BE7-9A0E-4415-B834-B4C33B5540BD}"/>
                </a:ext>
              </a:extLst>
            </p:cNvPr>
            <p:cNvSpPr txBox="1">
              <a:spLocks noChangeArrowheads="1"/>
            </p:cNvSpPr>
            <p:nvPr/>
          </p:nvSpPr>
          <p:spPr bwMode="auto">
            <a:xfrm>
              <a:off x="5178472" y="5119590"/>
              <a:ext cx="110843"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LA</a:t>
              </a:r>
            </a:p>
          </p:txBody>
        </p:sp>
        <p:sp>
          <p:nvSpPr>
            <p:cNvPr id="360" name="Label: KY">
              <a:extLst>
                <a:ext uri="{FF2B5EF4-FFF2-40B4-BE49-F238E27FC236}">
                  <a16:creationId xmlns:a16="http://schemas.microsoft.com/office/drawing/2014/main" id="{9CB6D9B3-A4E3-466C-8387-B8B6F45973A2}"/>
                </a:ext>
              </a:extLst>
            </p:cNvPr>
            <p:cNvSpPr txBox="1">
              <a:spLocks noChangeArrowheads="1"/>
            </p:cNvSpPr>
            <p:nvPr/>
          </p:nvSpPr>
          <p:spPr bwMode="auto">
            <a:xfrm>
              <a:off x="6042423" y="4061650"/>
              <a:ext cx="115769" cy="123441"/>
            </a:xfrm>
            <a:prstGeom prst="rect">
              <a:avLst/>
            </a:prstGeom>
            <a:solidFill>
              <a:srgbClr val="FFEFC9"/>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KY</a:t>
              </a:r>
            </a:p>
          </p:txBody>
        </p:sp>
        <p:sp>
          <p:nvSpPr>
            <p:cNvPr id="361" name="Label: KS">
              <a:extLst>
                <a:ext uri="{FF2B5EF4-FFF2-40B4-BE49-F238E27FC236}">
                  <a16:creationId xmlns:a16="http://schemas.microsoft.com/office/drawing/2014/main" id="{660BC37E-C597-4794-850A-BA495A5BE91E}"/>
                </a:ext>
              </a:extLst>
            </p:cNvPr>
            <p:cNvSpPr txBox="1">
              <a:spLocks noChangeArrowheads="1"/>
            </p:cNvSpPr>
            <p:nvPr/>
          </p:nvSpPr>
          <p:spPr bwMode="auto">
            <a:xfrm>
              <a:off x="4523559" y="3973340"/>
              <a:ext cx="110843"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KS</a:t>
              </a:r>
            </a:p>
          </p:txBody>
        </p:sp>
        <p:sp>
          <p:nvSpPr>
            <p:cNvPr id="362" name="Label: IN">
              <a:extLst>
                <a:ext uri="{FF2B5EF4-FFF2-40B4-BE49-F238E27FC236}">
                  <a16:creationId xmlns:a16="http://schemas.microsoft.com/office/drawing/2014/main" id="{F43C2859-9EB4-40BA-89CC-18D054F977BF}"/>
                </a:ext>
              </a:extLst>
            </p:cNvPr>
            <p:cNvSpPr txBox="1">
              <a:spLocks noChangeArrowheads="1"/>
            </p:cNvSpPr>
            <p:nvPr/>
          </p:nvSpPr>
          <p:spPr bwMode="auto">
            <a:xfrm>
              <a:off x="5855857" y="3707398"/>
              <a:ext cx="99759"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IN</a:t>
              </a:r>
            </a:p>
          </p:txBody>
        </p:sp>
        <p:sp>
          <p:nvSpPr>
            <p:cNvPr id="363" name="Label: IL">
              <a:extLst>
                <a:ext uri="{FF2B5EF4-FFF2-40B4-BE49-F238E27FC236}">
                  <a16:creationId xmlns:a16="http://schemas.microsoft.com/office/drawing/2014/main" id="{01F186C7-FAA9-4AD3-8E70-12FE9D69735A}"/>
                </a:ext>
              </a:extLst>
            </p:cNvPr>
            <p:cNvSpPr txBox="1">
              <a:spLocks noChangeArrowheads="1"/>
            </p:cNvSpPr>
            <p:nvPr/>
          </p:nvSpPr>
          <p:spPr bwMode="auto">
            <a:xfrm>
              <a:off x="5525532" y="3750708"/>
              <a:ext cx="72655" cy="131733"/>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IL</a:t>
              </a:r>
            </a:p>
          </p:txBody>
        </p:sp>
        <p:sp>
          <p:nvSpPr>
            <p:cNvPr id="364" name="Label: IA">
              <a:extLst>
                <a:ext uri="{FF2B5EF4-FFF2-40B4-BE49-F238E27FC236}">
                  <a16:creationId xmlns:a16="http://schemas.microsoft.com/office/drawing/2014/main" id="{09A08B70-8841-4FF0-9CD7-CDF23151A413}"/>
                </a:ext>
              </a:extLst>
            </p:cNvPr>
            <p:cNvSpPr txBox="1">
              <a:spLocks noChangeArrowheads="1"/>
            </p:cNvSpPr>
            <p:nvPr/>
          </p:nvSpPr>
          <p:spPr bwMode="auto">
            <a:xfrm>
              <a:off x="5051228" y="3449621"/>
              <a:ext cx="93601"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IA</a:t>
              </a:r>
            </a:p>
          </p:txBody>
        </p:sp>
        <p:sp>
          <p:nvSpPr>
            <p:cNvPr id="365" name="Label: ID">
              <a:extLst>
                <a:ext uri="{FF2B5EF4-FFF2-40B4-BE49-F238E27FC236}">
                  <a16:creationId xmlns:a16="http://schemas.microsoft.com/office/drawing/2014/main" id="{DF38AE5F-E3BC-4395-9E77-9ED44A1B2EA5}"/>
                </a:ext>
              </a:extLst>
            </p:cNvPr>
            <p:cNvSpPr txBox="1">
              <a:spLocks noChangeArrowheads="1"/>
            </p:cNvSpPr>
            <p:nvPr/>
          </p:nvSpPr>
          <p:spPr bwMode="auto">
            <a:xfrm>
              <a:off x="2924433" y="2991364"/>
              <a:ext cx="96064"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ID</a:t>
              </a:r>
            </a:p>
          </p:txBody>
        </p:sp>
        <p:sp>
          <p:nvSpPr>
            <p:cNvPr id="366" name="Label: HI">
              <a:extLst>
                <a:ext uri="{FF2B5EF4-FFF2-40B4-BE49-F238E27FC236}">
                  <a16:creationId xmlns:a16="http://schemas.microsoft.com/office/drawing/2014/main" id="{75938F05-1F87-4BFF-88A4-C1CCD5B07581}"/>
                </a:ext>
              </a:extLst>
            </p:cNvPr>
            <p:cNvSpPr txBox="1">
              <a:spLocks noChangeArrowheads="1"/>
            </p:cNvSpPr>
            <p:nvPr/>
          </p:nvSpPr>
          <p:spPr bwMode="auto">
            <a:xfrm>
              <a:off x="3181388" y="5760669"/>
              <a:ext cx="97296"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HI</a:t>
              </a:r>
            </a:p>
          </p:txBody>
        </p:sp>
        <p:sp>
          <p:nvSpPr>
            <p:cNvPr id="367" name="Label: GA">
              <a:extLst>
                <a:ext uri="{FF2B5EF4-FFF2-40B4-BE49-F238E27FC236}">
                  <a16:creationId xmlns:a16="http://schemas.microsoft.com/office/drawing/2014/main" id="{17A2E1DD-0C7F-494C-8F7B-9FB8998A33EB}"/>
                </a:ext>
              </a:extLst>
            </p:cNvPr>
            <p:cNvSpPr txBox="1">
              <a:spLocks noChangeArrowheads="1"/>
            </p:cNvSpPr>
            <p:nvPr/>
          </p:nvSpPr>
          <p:spPr bwMode="auto">
            <a:xfrm>
              <a:off x="6292580" y="4842237"/>
              <a:ext cx="134243"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GA</a:t>
              </a:r>
            </a:p>
          </p:txBody>
        </p:sp>
        <p:sp>
          <p:nvSpPr>
            <p:cNvPr id="368" name="Label: FL">
              <a:extLst>
                <a:ext uri="{FF2B5EF4-FFF2-40B4-BE49-F238E27FC236}">
                  <a16:creationId xmlns:a16="http://schemas.microsoft.com/office/drawing/2014/main" id="{326523CB-24E3-4F16-8EB1-1678E98B4556}"/>
                </a:ext>
              </a:extLst>
            </p:cNvPr>
            <p:cNvSpPr txBox="1">
              <a:spLocks noChangeArrowheads="1"/>
            </p:cNvSpPr>
            <p:nvPr/>
          </p:nvSpPr>
          <p:spPr bwMode="auto">
            <a:xfrm>
              <a:off x="6576573" y="5375872"/>
              <a:ext cx="94832" cy="123441"/>
            </a:xfrm>
            <a:prstGeom prst="rect">
              <a:avLst/>
            </a:prstGeom>
            <a:solidFill>
              <a:schemeClr val="bg1">
                <a:lumMod val="85000"/>
              </a:schemeClr>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FL</a:t>
              </a:r>
            </a:p>
          </p:txBody>
        </p:sp>
        <p:sp>
          <p:nvSpPr>
            <p:cNvPr id="369" name="Line: DE">
              <a:extLst>
                <a:ext uri="{FF2B5EF4-FFF2-40B4-BE49-F238E27FC236}">
                  <a16:creationId xmlns:a16="http://schemas.microsoft.com/office/drawing/2014/main" id="{4C67EE88-01F1-4B31-9EBA-51927EE7F3A0}"/>
                </a:ext>
              </a:extLst>
            </p:cNvPr>
            <p:cNvSpPr>
              <a:spLocks noChangeShapeType="1"/>
            </p:cNvSpPr>
            <p:nvPr/>
          </p:nvSpPr>
          <p:spPr bwMode="auto">
            <a:xfrm flipV="1">
              <a:off x="7096956" y="3644368"/>
              <a:ext cx="215716" cy="89551"/>
            </a:xfrm>
            <a:prstGeom prst="line">
              <a:avLst/>
            </a:prstGeom>
            <a:solidFill>
              <a:schemeClr val="bg1">
                <a:lumMod val="85000"/>
              </a:schemeClr>
            </a:solidFill>
            <a:ln w="6350">
              <a:solidFill>
                <a:schemeClr val="tx1"/>
              </a:solidFill>
              <a:round/>
              <a:headEnd/>
              <a:tailEnd/>
            </a:ln>
          </p:spPr>
          <p:txBody>
            <a:bodyPr lIns="101882" tIns="50941" rIns="101882" bIns="50941"/>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
          <p:nvSpPr>
            <p:cNvPr id="370" name="Label: DE">
              <a:extLst>
                <a:ext uri="{FF2B5EF4-FFF2-40B4-BE49-F238E27FC236}">
                  <a16:creationId xmlns:a16="http://schemas.microsoft.com/office/drawing/2014/main" id="{AA97482E-3052-4BB3-9C5B-F0728363FF79}"/>
                </a:ext>
              </a:extLst>
            </p:cNvPr>
            <p:cNvSpPr txBox="1">
              <a:spLocks noChangeArrowheads="1"/>
            </p:cNvSpPr>
            <p:nvPr/>
          </p:nvSpPr>
          <p:spPr bwMode="auto">
            <a:xfrm>
              <a:off x="7333282" y="3571645"/>
              <a:ext cx="120696"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DE</a:t>
              </a:r>
            </a:p>
          </p:txBody>
        </p:sp>
        <p:sp>
          <p:nvSpPr>
            <p:cNvPr id="371" name="Line: CT">
              <a:extLst>
                <a:ext uri="{FF2B5EF4-FFF2-40B4-BE49-F238E27FC236}">
                  <a16:creationId xmlns:a16="http://schemas.microsoft.com/office/drawing/2014/main" id="{371F0EA3-3F19-4D05-A4DC-3EEF29FC84AA}"/>
                </a:ext>
              </a:extLst>
            </p:cNvPr>
            <p:cNvSpPr>
              <a:spLocks noChangeShapeType="1"/>
            </p:cNvSpPr>
            <p:nvPr/>
          </p:nvSpPr>
          <p:spPr bwMode="auto">
            <a:xfrm>
              <a:off x="7320758" y="3239864"/>
              <a:ext cx="175241" cy="111902"/>
            </a:xfrm>
            <a:prstGeom prst="line">
              <a:avLst/>
            </a:prstGeom>
            <a:noFill/>
            <a:ln w="6350">
              <a:solidFill>
                <a:schemeClr val="tx1"/>
              </a:solidFill>
              <a:round/>
              <a:headEnd/>
              <a:tailEnd/>
            </a:ln>
          </p:spPr>
          <p:txBody>
            <a:bodyPr lIns="101882" tIns="50941" rIns="101882" bIns="50941"/>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
          <p:nvSpPr>
            <p:cNvPr id="372" name="Label: CT">
              <a:extLst>
                <a:ext uri="{FF2B5EF4-FFF2-40B4-BE49-F238E27FC236}">
                  <a16:creationId xmlns:a16="http://schemas.microsoft.com/office/drawing/2014/main" id="{4843724C-B94B-45A8-A73C-81CCAD48DEF7}"/>
                </a:ext>
              </a:extLst>
            </p:cNvPr>
            <p:cNvSpPr txBox="1">
              <a:spLocks noChangeArrowheads="1"/>
            </p:cNvSpPr>
            <p:nvPr/>
          </p:nvSpPr>
          <p:spPr bwMode="auto">
            <a:xfrm>
              <a:off x="7496251" y="3313850"/>
              <a:ext cx="112075" cy="123441"/>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CT</a:t>
              </a:r>
            </a:p>
          </p:txBody>
        </p:sp>
        <p:sp>
          <p:nvSpPr>
            <p:cNvPr id="373" name="Label: CO">
              <a:extLst>
                <a:ext uri="{FF2B5EF4-FFF2-40B4-BE49-F238E27FC236}">
                  <a16:creationId xmlns:a16="http://schemas.microsoft.com/office/drawing/2014/main" id="{FC28BBBB-8EA2-4E0E-8EDC-76D2AB38894A}"/>
                </a:ext>
              </a:extLst>
            </p:cNvPr>
            <p:cNvSpPr txBox="1">
              <a:spLocks noChangeArrowheads="1"/>
            </p:cNvSpPr>
            <p:nvPr/>
          </p:nvSpPr>
          <p:spPr bwMode="auto">
            <a:xfrm>
              <a:off x="3701759" y="3848039"/>
              <a:ext cx="131780"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CO</a:t>
              </a:r>
            </a:p>
          </p:txBody>
        </p:sp>
        <p:sp>
          <p:nvSpPr>
            <p:cNvPr id="374" name="Label: CA">
              <a:extLst>
                <a:ext uri="{FF2B5EF4-FFF2-40B4-BE49-F238E27FC236}">
                  <a16:creationId xmlns:a16="http://schemas.microsoft.com/office/drawing/2014/main" id="{A73AB20C-C0B3-4D88-ADF2-1A31ADE97342}"/>
                </a:ext>
              </a:extLst>
            </p:cNvPr>
            <p:cNvSpPr txBox="1">
              <a:spLocks noChangeArrowheads="1"/>
            </p:cNvSpPr>
            <p:nvPr/>
          </p:nvSpPr>
          <p:spPr bwMode="auto">
            <a:xfrm>
              <a:off x="2014693" y="3831651"/>
              <a:ext cx="174373" cy="131733"/>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CA*</a:t>
              </a:r>
            </a:p>
          </p:txBody>
        </p:sp>
        <p:sp>
          <p:nvSpPr>
            <p:cNvPr id="375" name="Label: AR">
              <a:extLst>
                <a:ext uri="{FF2B5EF4-FFF2-40B4-BE49-F238E27FC236}">
                  <a16:creationId xmlns:a16="http://schemas.microsoft.com/office/drawing/2014/main" id="{8DFD1ECE-9AAF-4238-B7DA-B566CDA5B9EB}"/>
                </a:ext>
              </a:extLst>
            </p:cNvPr>
            <p:cNvSpPr txBox="1">
              <a:spLocks noChangeArrowheads="1"/>
            </p:cNvSpPr>
            <p:nvPr/>
          </p:nvSpPr>
          <p:spPr bwMode="auto">
            <a:xfrm>
              <a:off x="5159909" y="4548437"/>
              <a:ext cx="126854"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solidFill>
                    <a:schemeClr val="bg1"/>
                  </a:solidFill>
                  <a:latin typeface="Calibri"/>
                </a:rPr>
                <a:t>AR</a:t>
              </a:r>
            </a:p>
          </p:txBody>
        </p:sp>
        <p:sp>
          <p:nvSpPr>
            <p:cNvPr id="376" name="Label: AZ">
              <a:extLst>
                <a:ext uri="{FF2B5EF4-FFF2-40B4-BE49-F238E27FC236}">
                  <a16:creationId xmlns:a16="http://schemas.microsoft.com/office/drawing/2014/main" id="{E6B4EB84-C232-437B-BFBA-E01D4E60FBE5}"/>
                </a:ext>
              </a:extLst>
            </p:cNvPr>
            <p:cNvSpPr txBox="1">
              <a:spLocks noChangeArrowheads="1"/>
            </p:cNvSpPr>
            <p:nvPr/>
          </p:nvSpPr>
          <p:spPr bwMode="auto">
            <a:xfrm>
              <a:off x="2927837" y="4425966"/>
              <a:ext cx="117002"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solidFill>
                    <a:schemeClr val="bg1"/>
                  </a:solidFill>
                  <a:latin typeface="Calibri"/>
                </a:rPr>
                <a:t>AZ</a:t>
              </a:r>
            </a:p>
          </p:txBody>
        </p:sp>
        <p:sp>
          <p:nvSpPr>
            <p:cNvPr id="377" name="Label: AK">
              <a:extLst>
                <a:ext uri="{FF2B5EF4-FFF2-40B4-BE49-F238E27FC236}">
                  <a16:creationId xmlns:a16="http://schemas.microsoft.com/office/drawing/2014/main" id="{1C7C73AF-FCFF-4B5B-A81F-0C648AA2F26A}"/>
                </a:ext>
              </a:extLst>
            </p:cNvPr>
            <p:cNvSpPr txBox="1">
              <a:spLocks noChangeArrowheads="1"/>
            </p:cNvSpPr>
            <p:nvPr/>
          </p:nvSpPr>
          <p:spPr bwMode="auto">
            <a:xfrm>
              <a:off x="2231782" y="5334760"/>
              <a:ext cx="124391"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AK</a:t>
              </a:r>
            </a:p>
          </p:txBody>
        </p:sp>
        <p:sp>
          <p:nvSpPr>
            <p:cNvPr id="378" name="Label: AL">
              <a:extLst>
                <a:ext uri="{FF2B5EF4-FFF2-40B4-BE49-F238E27FC236}">
                  <a16:creationId xmlns:a16="http://schemas.microsoft.com/office/drawing/2014/main" id="{48D959FB-8D18-4279-B08D-7A075FACDAF7}"/>
                </a:ext>
              </a:extLst>
            </p:cNvPr>
            <p:cNvSpPr txBox="1">
              <a:spLocks noChangeArrowheads="1"/>
            </p:cNvSpPr>
            <p:nvPr/>
          </p:nvSpPr>
          <p:spPr bwMode="auto">
            <a:xfrm>
              <a:off x="5872841" y="4828502"/>
              <a:ext cx="110843" cy="123441"/>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defTabSz="914422">
                <a:defRPr/>
              </a:pPr>
              <a:r>
                <a:rPr lang="en-US" sz="1100">
                  <a:latin typeface="Calibri"/>
                </a:rPr>
                <a:t>AL</a:t>
              </a:r>
            </a:p>
          </p:txBody>
        </p:sp>
      </p:grpSp>
      <p:sp>
        <p:nvSpPr>
          <p:cNvPr id="10" name="Rectangle 9">
            <a:extLst>
              <a:ext uri="{FF2B5EF4-FFF2-40B4-BE49-F238E27FC236}">
                <a16:creationId xmlns:a16="http://schemas.microsoft.com/office/drawing/2014/main" id="{EED8C06D-2A9B-4F1E-BF10-785927D88132}"/>
              </a:ext>
            </a:extLst>
          </p:cNvPr>
          <p:cNvSpPr/>
          <p:nvPr/>
        </p:nvSpPr>
        <p:spPr bwMode="auto">
          <a:xfrm>
            <a:off x="10226467" y="5790581"/>
            <a:ext cx="3120401" cy="1236006"/>
          </a:xfrm>
          <a:prstGeom prst="rect">
            <a:avLst/>
          </a:prstGeom>
          <a:noFill/>
          <a:ln w="28575">
            <a:solidFill>
              <a:schemeClr val="accent6">
                <a:lumMod val="50000"/>
              </a:schemeClr>
            </a:solidFill>
            <a:prstDash val="dash"/>
          </a:ln>
          <a:effectLst/>
        </p:spPr>
        <p:txBody>
          <a:bodyPr lIns="182880" tIns="182880" rIns="182880" bIns="182880" rtlCol="0" anchor="ctr" anchorCtr="0">
            <a:noAutofit/>
          </a:bodyPr>
          <a:lstStyle/>
          <a:p>
            <a:pPr algn="ctr" eaLnBrk="1" hangingPunct="1"/>
            <a:r>
              <a:rPr lang="en-US" sz="1300" b="1" dirty="0">
                <a:latin typeface="+mn-lt"/>
              </a:rPr>
              <a:t>Arkansas </a:t>
            </a:r>
            <a:r>
              <a:rPr lang="en-US" sz="1300" dirty="0">
                <a:latin typeface="+mn-lt"/>
              </a:rPr>
              <a:t>is targeting housing services to individuals with SMI or SUD who live in a rural area, have high-risk pregnancies, or are young adults at high-risk for long-term poverty and poor health outcomes</a:t>
            </a:r>
            <a:endParaRPr lang="en-US" sz="1400" dirty="0">
              <a:latin typeface="+mn-lt"/>
            </a:endParaRPr>
          </a:p>
        </p:txBody>
      </p:sp>
      <p:cxnSp>
        <p:nvCxnSpPr>
          <p:cNvPr id="13" name="Straight Connector 12">
            <a:extLst>
              <a:ext uri="{FF2B5EF4-FFF2-40B4-BE49-F238E27FC236}">
                <a16:creationId xmlns:a16="http://schemas.microsoft.com/office/drawing/2014/main" id="{6D4169B0-7562-43E8-BB8F-34087889BFB6}"/>
              </a:ext>
            </a:extLst>
          </p:cNvPr>
          <p:cNvCxnSpPr/>
          <p:nvPr/>
        </p:nvCxnSpPr>
        <p:spPr bwMode="auto">
          <a:xfrm>
            <a:off x="8075342" y="5670417"/>
            <a:ext cx="2128512" cy="339857"/>
          </a:xfrm>
          <a:prstGeom prst="line">
            <a:avLst/>
          </a:prstGeom>
          <a:noFill/>
          <a:ln w="28575" cap="flat" cmpd="sng" algn="ctr">
            <a:solidFill>
              <a:schemeClr val="accent6">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 name="Rectangle 200">
            <a:extLst>
              <a:ext uri="{FF2B5EF4-FFF2-40B4-BE49-F238E27FC236}">
                <a16:creationId xmlns:a16="http://schemas.microsoft.com/office/drawing/2014/main" id="{9713809B-BD4C-4945-97A0-10B3752D4B5E}"/>
              </a:ext>
            </a:extLst>
          </p:cNvPr>
          <p:cNvSpPr/>
          <p:nvPr/>
        </p:nvSpPr>
        <p:spPr bwMode="auto">
          <a:xfrm>
            <a:off x="11067309" y="3939447"/>
            <a:ext cx="2558208" cy="1658804"/>
          </a:xfrm>
          <a:prstGeom prst="rect">
            <a:avLst/>
          </a:prstGeom>
          <a:noFill/>
          <a:ln w="28575">
            <a:solidFill>
              <a:schemeClr val="accent6">
                <a:lumMod val="50000"/>
              </a:schemeClr>
            </a:solidFill>
            <a:prstDash val="dash"/>
          </a:ln>
          <a:effectLst/>
        </p:spPr>
        <p:txBody>
          <a:bodyPr lIns="182880" tIns="182880" rIns="182880" bIns="182880" rtlCol="0" anchor="ctr" anchorCtr="0">
            <a:noAutofit/>
          </a:bodyPr>
          <a:lstStyle/>
          <a:p>
            <a:pPr algn="ctr" eaLnBrk="1" hangingPunct="1"/>
            <a:r>
              <a:rPr lang="en-US" sz="1300" b="1" dirty="0">
                <a:latin typeface="+mn-lt"/>
              </a:rPr>
              <a:t>North Carolina </a:t>
            </a:r>
            <a:r>
              <a:rPr lang="en-US" sz="1300" dirty="0">
                <a:latin typeface="+mn-lt"/>
              </a:rPr>
              <a:t>provides the nation’s most extensive menu of HRSN services through regional pilots under its 1115 waiver approved</a:t>
            </a:r>
            <a:r>
              <a:rPr lang="en-US" sz="1300" i="1" dirty="0">
                <a:latin typeface="+mn-lt"/>
              </a:rPr>
              <a:t> </a:t>
            </a:r>
            <a:r>
              <a:rPr lang="en-US" sz="1300" dirty="0">
                <a:latin typeface="+mn-lt"/>
              </a:rPr>
              <a:t>by the Trump Administration</a:t>
            </a:r>
            <a:r>
              <a:rPr lang="en-US" sz="1300" i="1" dirty="0">
                <a:latin typeface="+mn-lt"/>
              </a:rPr>
              <a:t> (pending renewal would expand pilots statewide)</a:t>
            </a:r>
            <a:endParaRPr lang="en-US" sz="1300" dirty="0">
              <a:latin typeface="+mn-lt"/>
            </a:endParaRPr>
          </a:p>
        </p:txBody>
      </p:sp>
      <p:cxnSp>
        <p:nvCxnSpPr>
          <p:cNvPr id="202" name="Straight Connector 201">
            <a:extLst>
              <a:ext uri="{FF2B5EF4-FFF2-40B4-BE49-F238E27FC236}">
                <a16:creationId xmlns:a16="http://schemas.microsoft.com/office/drawing/2014/main" id="{BF0CEE80-8143-4143-AB8D-0E9D65EDCA03}"/>
              </a:ext>
            </a:extLst>
          </p:cNvPr>
          <p:cNvCxnSpPr>
            <a:cxnSpLocks/>
            <a:endCxn id="201" idx="1"/>
          </p:cNvCxnSpPr>
          <p:nvPr/>
        </p:nvCxnSpPr>
        <p:spPr bwMode="auto">
          <a:xfrm flipV="1">
            <a:off x="10267065" y="4768849"/>
            <a:ext cx="800244" cy="423046"/>
          </a:xfrm>
          <a:prstGeom prst="line">
            <a:avLst/>
          </a:prstGeom>
          <a:ln w="28575">
            <a:solidFill>
              <a:schemeClr val="accent6">
                <a:lumMod val="5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33" name="Rectangle 232">
            <a:extLst>
              <a:ext uri="{FF2B5EF4-FFF2-40B4-BE49-F238E27FC236}">
                <a16:creationId xmlns:a16="http://schemas.microsoft.com/office/drawing/2014/main" id="{6A464997-58AF-4928-98C9-E1F894F5A932}"/>
              </a:ext>
            </a:extLst>
          </p:cNvPr>
          <p:cNvSpPr/>
          <p:nvPr/>
        </p:nvSpPr>
        <p:spPr bwMode="auto">
          <a:xfrm>
            <a:off x="372523" y="5612819"/>
            <a:ext cx="2492464" cy="924806"/>
          </a:xfrm>
          <a:prstGeom prst="rect">
            <a:avLst/>
          </a:prstGeom>
          <a:noFill/>
          <a:ln w="28575">
            <a:solidFill>
              <a:schemeClr val="accent6">
                <a:lumMod val="50000"/>
              </a:schemeClr>
            </a:solidFill>
            <a:prstDash val="dash"/>
          </a:ln>
          <a:effectLst/>
        </p:spPr>
        <p:txBody>
          <a:bodyPr lIns="182880" tIns="182880" rIns="182880" bIns="182880" rtlCol="0" anchor="ctr" anchorCtr="0">
            <a:noAutofit/>
          </a:bodyPr>
          <a:lstStyle/>
          <a:p>
            <a:pPr algn="ctr" eaLnBrk="1" hangingPunct="1"/>
            <a:r>
              <a:rPr lang="en-US" sz="1300" b="1" dirty="0">
                <a:latin typeface="+mn-lt"/>
              </a:rPr>
              <a:t>Arizona </a:t>
            </a:r>
            <a:r>
              <a:rPr lang="en-US" sz="1300" dirty="0">
                <a:latin typeface="+mn-lt"/>
              </a:rPr>
              <a:t>is in the process of designing and implementing supportive housing services for individuals with SMI/SUD.  </a:t>
            </a:r>
            <a:endParaRPr lang="en-US" sz="1400" b="1" dirty="0">
              <a:latin typeface="+mn-lt"/>
            </a:endParaRPr>
          </a:p>
        </p:txBody>
      </p:sp>
      <p:sp>
        <p:nvSpPr>
          <p:cNvPr id="234" name="Rectangle 233">
            <a:extLst>
              <a:ext uri="{FF2B5EF4-FFF2-40B4-BE49-F238E27FC236}">
                <a16:creationId xmlns:a16="http://schemas.microsoft.com/office/drawing/2014/main" id="{A1B773BB-BA4C-45EA-AB0F-408A0E3AF148}"/>
              </a:ext>
            </a:extLst>
          </p:cNvPr>
          <p:cNvSpPr/>
          <p:nvPr/>
        </p:nvSpPr>
        <p:spPr bwMode="auto">
          <a:xfrm>
            <a:off x="307144" y="2212642"/>
            <a:ext cx="2542070" cy="1546368"/>
          </a:xfrm>
          <a:prstGeom prst="rect">
            <a:avLst/>
          </a:prstGeom>
          <a:noFill/>
          <a:ln w="28575">
            <a:solidFill>
              <a:schemeClr val="accent6">
                <a:lumMod val="50000"/>
              </a:schemeClr>
            </a:solidFill>
            <a:prstDash val="dash"/>
          </a:ln>
          <a:effectLst/>
        </p:spPr>
        <p:txBody>
          <a:bodyPr lIns="182880" tIns="182880" rIns="182880" bIns="182880" rtlCol="0" anchor="ctr" anchorCtr="0">
            <a:noAutofit/>
          </a:bodyPr>
          <a:lstStyle/>
          <a:p>
            <a:pPr algn="ctr" eaLnBrk="1" hangingPunct="1"/>
            <a:r>
              <a:rPr lang="en-US" sz="1300" b="1" dirty="0">
                <a:latin typeface="+mn-lt"/>
              </a:rPr>
              <a:t>Oregon </a:t>
            </a:r>
            <a:r>
              <a:rPr lang="en-US" sz="1300" dirty="0">
                <a:latin typeface="+mn-lt"/>
              </a:rPr>
              <a:t>is designing a menu of HRSN services to address housing needs for individuals experiencing a life transition, including by providing climate-related devices or rent supports to certain high-risk individuals.</a:t>
            </a:r>
            <a:endParaRPr lang="en-US" sz="1400" dirty="0">
              <a:latin typeface="+mn-lt"/>
            </a:endParaRPr>
          </a:p>
        </p:txBody>
      </p:sp>
      <p:sp>
        <p:nvSpPr>
          <p:cNvPr id="238" name="TextBox 237">
            <a:extLst>
              <a:ext uri="{FF2B5EF4-FFF2-40B4-BE49-F238E27FC236}">
                <a16:creationId xmlns:a16="http://schemas.microsoft.com/office/drawing/2014/main" id="{A534AAB2-77A0-4AAE-A13E-DEF53907A9EB}"/>
              </a:ext>
            </a:extLst>
          </p:cNvPr>
          <p:cNvSpPr txBox="1"/>
          <p:nvPr/>
        </p:nvSpPr>
        <p:spPr>
          <a:xfrm>
            <a:off x="11532298" y="2242490"/>
            <a:ext cx="2055118" cy="846386"/>
          </a:xfrm>
          <a:prstGeom prst="rect">
            <a:avLst/>
          </a:prstGeom>
          <a:noFill/>
        </p:spPr>
        <p:txBody>
          <a:bodyPr wrap="square" rtlCol="0">
            <a:spAutoFit/>
          </a:bodyPr>
          <a:lstStyle/>
          <a:p>
            <a:pPr defTabSz="914422">
              <a:defRPr/>
            </a:pPr>
            <a:r>
              <a:rPr lang="en-US" sz="1050" dirty="0">
                <a:solidFill>
                  <a:srgbClr val="000000"/>
                </a:solidFill>
                <a:latin typeface="Calibri"/>
                <a:cs typeface="Arial"/>
              </a:rPr>
              <a:t>1115 waiver approved under CMS “HRSN framework”</a:t>
            </a:r>
          </a:p>
          <a:p>
            <a:pPr defTabSz="914422">
              <a:spcBef>
                <a:spcPts val="600"/>
              </a:spcBef>
              <a:defRPr/>
            </a:pPr>
            <a:r>
              <a:rPr lang="en-US" sz="1050" i="1" dirty="0">
                <a:solidFill>
                  <a:srgbClr val="000000"/>
                </a:solidFill>
                <a:latin typeface="Calibri"/>
                <a:cs typeface="Arial"/>
              </a:rPr>
              <a:t>* Additional HRSN 1115 waiver amendment(s) pending</a:t>
            </a:r>
          </a:p>
        </p:txBody>
      </p:sp>
      <p:sp>
        <p:nvSpPr>
          <p:cNvPr id="239" name="Rectangle 238">
            <a:extLst>
              <a:ext uri="{FF2B5EF4-FFF2-40B4-BE49-F238E27FC236}">
                <a16:creationId xmlns:a16="http://schemas.microsoft.com/office/drawing/2014/main" id="{BA900229-CE86-4B7B-9CE9-737F28448D08}"/>
              </a:ext>
            </a:extLst>
          </p:cNvPr>
          <p:cNvSpPr/>
          <p:nvPr/>
        </p:nvSpPr>
        <p:spPr bwMode="auto">
          <a:xfrm>
            <a:off x="11303233" y="2379583"/>
            <a:ext cx="236464" cy="165099"/>
          </a:xfrm>
          <a:prstGeom prst="rect">
            <a:avLst/>
          </a:prstGeom>
          <a:solidFill>
            <a:schemeClr val="tx2"/>
          </a:solidFill>
          <a:ln>
            <a:noFill/>
          </a:ln>
          <a:effectLst/>
        </p:spPr>
        <p:txBody>
          <a:bodyPr lIns="91440" tIns="91440" rIns="91440" bIns="91440" rtlCol="0" anchor="ctr" anchorCtr="0">
            <a:noAutofit/>
          </a:bodyPr>
          <a:lstStyle/>
          <a:p>
            <a:pPr algn="ctr" defTabSz="914422" eaLnBrk="1" hangingPunct="1">
              <a:defRPr/>
            </a:pPr>
            <a:endParaRPr lang="en-US" sz="1600">
              <a:solidFill>
                <a:srgbClr val="FFFFFF"/>
              </a:solidFill>
              <a:latin typeface="Calibri"/>
              <a:cs typeface="Arial"/>
            </a:endParaRPr>
          </a:p>
        </p:txBody>
      </p:sp>
      <p:sp>
        <p:nvSpPr>
          <p:cNvPr id="556" name="Text Placeholder 51">
            <a:extLst>
              <a:ext uri="{FF2B5EF4-FFF2-40B4-BE49-F238E27FC236}">
                <a16:creationId xmlns:a16="http://schemas.microsoft.com/office/drawing/2014/main" id="{F8E36A1B-A484-9463-C4EF-B41A5D2E7B58}"/>
              </a:ext>
            </a:extLst>
          </p:cNvPr>
          <p:cNvSpPr>
            <a:spLocks noGrp="1"/>
          </p:cNvSpPr>
          <p:nvPr>
            <p:ph type="body" sz="quarter" idx="11"/>
          </p:nvPr>
        </p:nvSpPr>
        <p:spPr>
          <a:xfrm>
            <a:off x="435540" y="1163376"/>
            <a:ext cx="13151876" cy="706877"/>
          </a:xfrm>
        </p:spPr>
        <p:txBody>
          <a:bodyPr>
            <a:noAutofit/>
          </a:bodyPr>
          <a:lstStyle/>
          <a:p>
            <a:r>
              <a:rPr lang="en-US" sz="2000" dirty="0"/>
              <a:t>CMS has been rapidly approving 1115 demonstrations under the new “HRSN” waiver framework, with more State requests pending approval.</a:t>
            </a:r>
          </a:p>
        </p:txBody>
      </p:sp>
      <p:sp>
        <p:nvSpPr>
          <p:cNvPr id="4" name="Text Placeholder 4">
            <a:extLst>
              <a:ext uri="{FF2B5EF4-FFF2-40B4-BE49-F238E27FC236}">
                <a16:creationId xmlns:a16="http://schemas.microsoft.com/office/drawing/2014/main" id="{00430888-6A0F-DE43-71CA-940089286F82}"/>
              </a:ext>
            </a:extLst>
          </p:cNvPr>
          <p:cNvSpPr txBox="1">
            <a:spLocks/>
          </p:cNvSpPr>
          <p:nvPr/>
        </p:nvSpPr>
        <p:spPr bwMode="gray">
          <a:xfrm>
            <a:off x="217405" y="7466687"/>
            <a:ext cx="12032526" cy="29149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1854" tIns="54864" rIns="101854" bIns="50927" numCol="1" anchor="b" anchorCtr="0" compatLnSpc="1">
            <a:prstTxWarp prst="textNoShape">
              <a:avLst/>
            </a:prstTxWarp>
            <a:spAutoFit/>
          </a:bodyPr>
          <a:lstStyle>
            <a:lvl1pPr marL="0" indent="0" algn="l" defTabSz="1400041" rtl="0" eaLnBrk="1" fontAlgn="base" hangingPunct="1">
              <a:spcBef>
                <a:spcPts val="300"/>
              </a:spcBef>
              <a:spcAft>
                <a:spcPts val="0"/>
              </a:spcAft>
              <a:buClr>
                <a:srgbClr val="000000"/>
              </a:buClr>
              <a:buFont typeface="Wingdings" pitchFamily="2" charset="2"/>
              <a:buNone/>
              <a:defRPr sz="1200" i="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r>
              <a:rPr lang="en-US" kern="0" dirty="0">
                <a:solidFill>
                  <a:srgbClr val="000000"/>
                </a:solidFill>
                <a:latin typeface="Calibri"/>
              </a:rPr>
              <a:t>Sources: </a:t>
            </a:r>
            <a:r>
              <a:rPr lang="en-US" dirty="0">
                <a:hlinkClick r:id="rId3"/>
              </a:rPr>
              <a:t>Medicaid Waiver Tracker: Approved and Pending Section 1115 Waivers by State | KFF</a:t>
            </a:r>
            <a:r>
              <a:rPr lang="en-US" dirty="0"/>
              <a:t>; </a:t>
            </a:r>
            <a:r>
              <a:rPr lang="en-US" dirty="0">
                <a:hlinkClick r:id="rId4"/>
              </a:rPr>
              <a:t>Section 1115 Waiver Tracker Key Themes Maps | KFF</a:t>
            </a:r>
            <a:endParaRPr lang="en-US" kern="0" dirty="0"/>
          </a:p>
        </p:txBody>
      </p:sp>
      <p:sp>
        <p:nvSpPr>
          <p:cNvPr id="8" name="Footer Placeholder 5">
            <a:extLst>
              <a:ext uri="{FF2B5EF4-FFF2-40B4-BE49-F238E27FC236}">
                <a16:creationId xmlns:a16="http://schemas.microsoft.com/office/drawing/2014/main" id="{26603066-6DD8-5E9B-65FB-09912B2DE4D8}"/>
              </a:ext>
            </a:extLst>
          </p:cNvPr>
          <p:cNvSpPr>
            <a:spLocks noGrp="1"/>
          </p:cNvSpPr>
          <p:nvPr>
            <p:ph type="ftr" sz="quarter" idx="14"/>
          </p:nvPr>
        </p:nvSpPr>
        <p:spPr>
          <a:xfrm>
            <a:off x="453136" y="7303746"/>
            <a:ext cx="11561064" cy="228600"/>
          </a:xfrm>
        </p:spPr>
        <p:txBody>
          <a:bodyPr/>
          <a:lstStyle/>
          <a:p>
            <a:r>
              <a:rPr lang="en-US" sz="1200" dirty="0"/>
              <a:t>1115 Demonstrations to Provide Housing Services and Pre-Release Services </a:t>
            </a:r>
            <a:r>
              <a:rPr lang="en-US" altLang="en-US" dirty="0"/>
              <a:t>| Manatt, Phelps &amp; Phillips, LLP</a:t>
            </a:r>
          </a:p>
        </p:txBody>
      </p:sp>
      <p:sp>
        <p:nvSpPr>
          <p:cNvPr id="2" name="Rectangle 1">
            <a:extLst>
              <a:ext uri="{FF2B5EF4-FFF2-40B4-BE49-F238E27FC236}">
                <a16:creationId xmlns:a16="http://schemas.microsoft.com/office/drawing/2014/main" id="{67C744C2-A721-F441-FAF4-AD6CB3C76280}"/>
              </a:ext>
            </a:extLst>
          </p:cNvPr>
          <p:cNvSpPr/>
          <p:nvPr/>
        </p:nvSpPr>
        <p:spPr bwMode="auto">
          <a:xfrm>
            <a:off x="11303330" y="3159727"/>
            <a:ext cx="236464" cy="165099"/>
          </a:xfrm>
          <a:prstGeom prst="rect">
            <a:avLst/>
          </a:prstGeom>
          <a:solidFill>
            <a:schemeClr val="tx2">
              <a:lumMod val="20000"/>
              <a:lumOff val="80000"/>
            </a:schemeClr>
          </a:solidFill>
          <a:ln>
            <a:noFill/>
          </a:ln>
          <a:effectLst/>
        </p:spPr>
        <p:txBody>
          <a:bodyPr lIns="91440" tIns="91440" rIns="91440" bIns="91440" rtlCol="0" anchor="ctr" anchorCtr="0">
            <a:noAutofit/>
          </a:bodyPr>
          <a:lstStyle/>
          <a:p>
            <a:pPr algn="ctr" defTabSz="914422" eaLnBrk="1" hangingPunct="1">
              <a:defRPr/>
            </a:pPr>
            <a:endParaRPr lang="en-US" sz="1600">
              <a:solidFill>
                <a:srgbClr val="FFFFFF"/>
              </a:solidFill>
              <a:latin typeface="Calibri"/>
              <a:cs typeface="Arial"/>
            </a:endParaRPr>
          </a:p>
        </p:txBody>
      </p:sp>
      <p:sp>
        <p:nvSpPr>
          <p:cNvPr id="7" name="TextBox 6">
            <a:extLst>
              <a:ext uri="{FF2B5EF4-FFF2-40B4-BE49-F238E27FC236}">
                <a16:creationId xmlns:a16="http://schemas.microsoft.com/office/drawing/2014/main" id="{11E838AA-634B-4213-C8D1-733A9E2471FD}"/>
              </a:ext>
            </a:extLst>
          </p:cNvPr>
          <p:cNvSpPr txBox="1"/>
          <p:nvPr/>
        </p:nvSpPr>
        <p:spPr>
          <a:xfrm>
            <a:off x="11539794" y="3075804"/>
            <a:ext cx="2212820" cy="430887"/>
          </a:xfrm>
          <a:prstGeom prst="rect">
            <a:avLst/>
          </a:prstGeom>
          <a:noFill/>
        </p:spPr>
        <p:txBody>
          <a:bodyPr wrap="square" rtlCol="0">
            <a:spAutoFit/>
          </a:bodyPr>
          <a:lstStyle/>
          <a:p>
            <a:pPr defTabSz="914422">
              <a:defRPr/>
            </a:pPr>
            <a:r>
              <a:rPr lang="en-US" sz="1050" dirty="0">
                <a:solidFill>
                  <a:srgbClr val="000000"/>
                </a:solidFill>
                <a:latin typeface="Calibri"/>
                <a:cs typeface="Arial"/>
              </a:rPr>
              <a:t>1115 waiver pending with HRSN provision(s)</a:t>
            </a:r>
            <a:endParaRPr lang="en-US" sz="1050" i="1" dirty="0">
              <a:solidFill>
                <a:srgbClr val="000000"/>
              </a:solidFill>
              <a:latin typeface="Calibri"/>
              <a:cs typeface="Arial"/>
            </a:endParaRPr>
          </a:p>
        </p:txBody>
      </p:sp>
      <p:sp>
        <p:nvSpPr>
          <p:cNvPr id="16" name="Rectangle 15">
            <a:extLst>
              <a:ext uri="{FF2B5EF4-FFF2-40B4-BE49-F238E27FC236}">
                <a16:creationId xmlns:a16="http://schemas.microsoft.com/office/drawing/2014/main" id="{34DE8485-63BA-68A2-029F-919259647336}"/>
              </a:ext>
            </a:extLst>
          </p:cNvPr>
          <p:cNvSpPr/>
          <p:nvPr/>
        </p:nvSpPr>
        <p:spPr bwMode="auto">
          <a:xfrm>
            <a:off x="312608" y="4202214"/>
            <a:ext cx="2492464" cy="924806"/>
          </a:xfrm>
          <a:prstGeom prst="rect">
            <a:avLst/>
          </a:prstGeom>
          <a:noFill/>
          <a:ln w="28575">
            <a:solidFill>
              <a:schemeClr val="accent6">
                <a:lumMod val="50000"/>
              </a:schemeClr>
            </a:solidFill>
            <a:prstDash val="dash"/>
          </a:ln>
          <a:effectLst/>
        </p:spPr>
        <p:txBody>
          <a:bodyPr lIns="182880" tIns="182880" rIns="182880" bIns="182880" rtlCol="0" anchor="ctr" anchorCtr="0">
            <a:noAutofit/>
          </a:bodyPr>
          <a:lstStyle/>
          <a:p>
            <a:pPr algn="ctr" eaLnBrk="1" hangingPunct="1"/>
            <a:r>
              <a:rPr lang="en-US" sz="1300" b="1" dirty="0">
                <a:latin typeface="+mn-lt"/>
              </a:rPr>
              <a:t>California </a:t>
            </a:r>
            <a:r>
              <a:rPr lang="en-US" sz="1300" dirty="0">
                <a:latin typeface="+mn-lt"/>
              </a:rPr>
              <a:t>authorizes some housing services using managed care ILOS authority, and others using 1115 waivers.  </a:t>
            </a:r>
            <a:endParaRPr lang="en-US" sz="1400" b="1" dirty="0">
              <a:latin typeface="+mn-lt"/>
            </a:endParaRPr>
          </a:p>
        </p:txBody>
      </p:sp>
      <p:cxnSp>
        <p:nvCxnSpPr>
          <p:cNvPr id="17" name="Straight Connector 16">
            <a:extLst>
              <a:ext uri="{FF2B5EF4-FFF2-40B4-BE49-F238E27FC236}">
                <a16:creationId xmlns:a16="http://schemas.microsoft.com/office/drawing/2014/main" id="{9799186F-DD0B-751D-6CCE-B7CF6B50BC1B}"/>
              </a:ext>
            </a:extLst>
          </p:cNvPr>
          <p:cNvCxnSpPr/>
          <p:nvPr/>
        </p:nvCxnSpPr>
        <p:spPr bwMode="auto">
          <a:xfrm flipV="1">
            <a:off x="2805072" y="4664617"/>
            <a:ext cx="566346" cy="6439"/>
          </a:xfrm>
          <a:prstGeom prst="line">
            <a:avLst/>
          </a:prstGeom>
          <a:noFill/>
          <a:ln w="28575" cap="flat" cmpd="sng" algn="ctr">
            <a:solidFill>
              <a:schemeClr val="accent6">
                <a:lumMod val="50000"/>
              </a:schemeClr>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521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E734B5-4AED-4707-8452-1FDD6AF6D328}"/>
              </a:ext>
            </a:extLst>
          </p:cNvPr>
          <p:cNvGrpSpPr/>
          <p:nvPr/>
        </p:nvGrpSpPr>
        <p:grpSpPr>
          <a:xfrm>
            <a:off x="11188168" y="5169240"/>
            <a:ext cx="2005318" cy="1464441"/>
            <a:chOff x="9766907" y="5146650"/>
            <a:chExt cx="1222192" cy="924992"/>
          </a:xfrm>
        </p:grpSpPr>
        <p:sp>
          <p:nvSpPr>
            <p:cNvPr id="137" name="Rectangle 136">
              <a:extLst>
                <a:ext uri="{FF2B5EF4-FFF2-40B4-BE49-F238E27FC236}">
                  <a16:creationId xmlns:a16="http://schemas.microsoft.com/office/drawing/2014/main" id="{537532BC-6FF4-432B-8983-F3E869BEE711}"/>
                </a:ext>
              </a:extLst>
            </p:cNvPr>
            <p:cNvSpPr/>
            <p:nvPr/>
          </p:nvSpPr>
          <p:spPr>
            <a:xfrm>
              <a:off x="9766907" y="5146650"/>
              <a:ext cx="1222192" cy="924992"/>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914422"/>
              <a:r>
                <a:rPr lang="en-US" sz="1051" b="1">
                  <a:solidFill>
                    <a:srgbClr val="000000"/>
                  </a:solidFill>
                  <a:latin typeface="Calibri"/>
                </a:rPr>
                <a:t>Key</a:t>
              </a:r>
            </a:p>
          </p:txBody>
        </p:sp>
        <p:sp>
          <p:nvSpPr>
            <p:cNvPr id="138" name="Rectangle 137">
              <a:extLst>
                <a:ext uri="{FF2B5EF4-FFF2-40B4-BE49-F238E27FC236}">
                  <a16:creationId xmlns:a16="http://schemas.microsoft.com/office/drawing/2014/main" id="{B4068490-136D-4D29-9948-E7FE396A0CF4}"/>
                </a:ext>
              </a:extLst>
            </p:cNvPr>
            <p:cNvSpPr/>
            <p:nvPr/>
          </p:nvSpPr>
          <p:spPr>
            <a:xfrm>
              <a:off x="9919498" y="5422158"/>
              <a:ext cx="204806" cy="211047"/>
            </a:xfrm>
            <a:prstGeom prst="rect">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914422"/>
              <a:endParaRPr lang="en-US" sz="1051" b="1">
                <a:solidFill>
                  <a:srgbClr val="000000"/>
                </a:solidFill>
                <a:latin typeface="Calibri"/>
              </a:endParaRPr>
            </a:p>
          </p:txBody>
        </p:sp>
        <p:sp>
          <p:nvSpPr>
            <p:cNvPr id="139" name="Rectangle 138">
              <a:extLst>
                <a:ext uri="{FF2B5EF4-FFF2-40B4-BE49-F238E27FC236}">
                  <a16:creationId xmlns:a16="http://schemas.microsoft.com/office/drawing/2014/main" id="{F0447915-DB7B-4227-A975-D994FEFD9FEC}"/>
                </a:ext>
              </a:extLst>
            </p:cNvPr>
            <p:cNvSpPr/>
            <p:nvPr/>
          </p:nvSpPr>
          <p:spPr>
            <a:xfrm>
              <a:off x="9861958" y="5749411"/>
              <a:ext cx="170702" cy="175904"/>
            </a:xfrm>
            <a:prstGeom prst="rect">
              <a:avLst/>
            </a:prstGeom>
            <a:pattFill prst="wdDnDiag">
              <a:fgClr>
                <a:schemeClr val="accent6">
                  <a:lumMod val="60000"/>
                  <a:lumOff val="40000"/>
                </a:schemeClr>
              </a:fgClr>
              <a:bgClr>
                <a:schemeClr val="bg1"/>
              </a:bgClr>
            </a:patt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914422"/>
              <a:endParaRPr lang="en-US" sz="1051" b="1">
                <a:solidFill>
                  <a:srgbClr val="000000"/>
                </a:solidFill>
                <a:latin typeface="Calibri"/>
              </a:endParaRPr>
            </a:p>
          </p:txBody>
        </p:sp>
        <p:sp>
          <p:nvSpPr>
            <p:cNvPr id="140" name="TextBox 139">
              <a:extLst>
                <a:ext uri="{FF2B5EF4-FFF2-40B4-BE49-F238E27FC236}">
                  <a16:creationId xmlns:a16="http://schemas.microsoft.com/office/drawing/2014/main" id="{5D26B75D-7FB3-41FC-8888-C0D1A80F1BE3}"/>
                </a:ext>
              </a:extLst>
            </p:cNvPr>
            <p:cNvSpPr txBox="1"/>
            <p:nvPr/>
          </p:nvSpPr>
          <p:spPr>
            <a:xfrm>
              <a:off x="10124009" y="5396742"/>
              <a:ext cx="747191" cy="252723"/>
            </a:xfrm>
            <a:prstGeom prst="rect">
              <a:avLst/>
            </a:prstGeom>
            <a:noFill/>
          </p:spPr>
          <p:txBody>
            <a:bodyPr wrap="square" rtlCol="0">
              <a:spAutoFit/>
            </a:bodyPr>
            <a:lstStyle/>
            <a:p>
              <a:pPr defTabSz="914422"/>
              <a:r>
                <a:rPr lang="en-US" sz="1000" dirty="0">
                  <a:solidFill>
                    <a:srgbClr val="000000"/>
                  </a:solidFill>
                  <a:latin typeface="Calibri"/>
                </a:rPr>
                <a:t>Reentry 1115 waiver approved</a:t>
              </a:r>
            </a:p>
          </p:txBody>
        </p:sp>
        <p:sp>
          <p:nvSpPr>
            <p:cNvPr id="144" name="Rectangle 143">
              <a:extLst>
                <a:ext uri="{FF2B5EF4-FFF2-40B4-BE49-F238E27FC236}">
                  <a16:creationId xmlns:a16="http://schemas.microsoft.com/office/drawing/2014/main" id="{3A398D9F-E221-4FB4-A552-EE4F27C66CD4}"/>
                </a:ext>
              </a:extLst>
            </p:cNvPr>
            <p:cNvSpPr/>
            <p:nvPr/>
          </p:nvSpPr>
          <p:spPr>
            <a:xfrm>
              <a:off x="9919201" y="5714767"/>
              <a:ext cx="204806" cy="211047"/>
            </a:xfrm>
            <a:prstGeom prst="rect">
              <a:avLst/>
            </a:prstGeom>
            <a:solidFill>
              <a:schemeClr val="accent4">
                <a:lumMod val="9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914422"/>
              <a:endParaRPr lang="en-US" sz="1400" b="1">
                <a:solidFill>
                  <a:srgbClr val="000000"/>
                </a:solidFill>
                <a:latin typeface="Calibri"/>
              </a:endParaRPr>
            </a:p>
          </p:txBody>
        </p:sp>
        <p:sp>
          <p:nvSpPr>
            <p:cNvPr id="145" name="TextBox 144">
              <a:extLst>
                <a:ext uri="{FF2B5EF4-FFF2-40B4-BE49-F238E27FC236}">
                  <a16:creationId xmlns:a16="http://schemas.microsoft.com/office/drawing/2014/main" id="{82713E3E-0C45-457E-AB9C-9F4817CDD346}"/>
                </a:ext>
              </a:extLst>
            </p:cNvPr>
            <p:cNvSpPr txBox="1"/>
            <p:nvPr/>
          </p:nvSpPr>
          <p:spPr>
            <a:xfrm>
              <a:off x="10124007" y="5699262"/>
              <a:ext cx="747193" cy="252723"/>
            </a:xfrm>
            <a:prstGeom prst="rect">
              <a:avLst/>
            </a:prstGeom>
            <a:noFill/>
          </p:spPr>
          <p:txBody>
            <a:bodyPr wrap="square" rtlCol="0">
              <a:spAutoFit/>
            </a:bodyPr>
            <a:lstStyle/>
            <a:p>
              <a:pPr defTabSz="914422"/>
              <a:r>
                <a:rPr lang="en-US" sz="1000" dirty="0">
                  <a:solidFill>
                    <a:srgbClr val="000000"/>
                  </a:solidFill>
                  <a:latin typeface="Calibri"/>
                </a:rPr>
                <a:t>Reentry 1115 waiver pending</a:t>
              </a:r>
            </a:p>
          </p:txBody>
        </p:sp>
      </p:grpSp>
      <p:grpSp>
        <p:nvGrpSpPr>
          <p:cNvPr id="3" name="Group 2">
            <a:extLst>
              <a:ext uri="{FF2B5EF4-FFF2-40B4-BE49-F238E27FC236}">
                <a16:creationId xmlns:a16="http://schemas.microsoft.com/office/drawing/2014/main" id="{3DE19CA6-D2AA-9842-4248-7706AC1F8786}"/>
              </a:ext>
            </a:extLst>
          </p:cNvPr>
          <p:cNvGrpSpPr>
            <a:grpSpLocks noChangeAspect="1"/>
          </p:cNvGrpSpPr>
          <p:nvPr/>
        </p:nvGrpSpPr>
        <p:grpSpPr>
          <a:xfrm>
            <a:off x="2589266" y="1750737"/>
            <a:ext cx="8260602" cy="5186059"/>
            <a:chOff x="1745648" y="2491152"/>
            <a:chExt cx="5909917" cy="3710284"/>
          </a:xfrm>
        </p:grpSpPr>
        <p:sp>
          <p:nvSpPr>
            <p:cNvPr id="8" name="State: Wyoming">
              <a:extLst>
                <a:ext uri="{FF2B5EF4-FFF2-40B4-BE49-F238E27FC236}">
                  <a16:creationId xmlns:a16="http://schemas.microsoft.com/office/drawing/2014/main" id="{E2019E49-06AD-417A-B67C-53C788F399CC}"/>
                </a:ext>
              </a:extLst>
            </p:cNvPr>
            <p:cNvSpPr>
              <a:spLocks/>
            </p:cNvSpPr>
            <p:nvPr/>
          </p:nvSpPr>
          <p:spPr bwMode="auto">
            <a:xfrm>
              <a:off x="3367523" y="3342440"/>
              <a:ext cx="765278" cy="670519"/>
            </a:xfrm>
            <a:custGeom>
              <a:avLst/>
              <a:gdLst>
                <a:gd name="T0" fmla="*/ 2147483647 w 615"/>
                <a:gd name="T1" fmla="*/ 0 h 523"/>
                <a:gd name="T2" fmla="*/ 2147483647 w 615"/>
                <a:gd name="T3" fmla="*/ 2147483647 h 523"/>
                <a:gd name="T4" fmla="*/ 2147483647 w 615"/>
                <a:gd name="T5" fmla="*/ 2147483647 h 523"/>
                <a:gd name="T6" fmla="*/ 2147483647 w 615"/>
                <a:gd name="T7" fmla="*/ 2147483647 h 523"/>
                <a:gd name="T8" fmla="*/ 2147483647 w 615"/>
                <a:gd name="T9" fmla="*/ 2147483647 h 523"/>
                <a:gd name="T10" fmla="*/ 2147483647 w 615"/>
                <a:gd name="T11" fmla="*/ 2147483647 h 523"/>
                <a:gd name="T12" fmla="*/ 2147483647 w 615"/>
                <a:gd name="T13" fmla="*/ 2147483647 h 523"/>
                <a:gd name="T14" fmla="*/ 0 w 615"/>
                <a:gd name="T15" fmla="*/ 2147483647 h 523"/>
                <a:gd name="T16" fmla="*/ 2147483647 w 615"/>
                <a:gd name="T17" fmla="*/ 2147483647 h 523"/>
                <a:gd name="T18" fmla="*/ 2147483647 w 615"/>
                <a:gd name="T19" fmla="*/ 2147483647 h 523"/>
                <a:gd name="T20" fmla="*/ 2147483647 w 615"/>
                <a:gd name="T21" fmla="*/ 2147483647 h 523"/>
                <a:gd name="T22" fmla="*/ 2147483647 w 615"/>
                <a:gd name="T23" fmla="*/ 2147483647 h 523"/>
                <a:gd name="T24" fmla="*/ 2147483647 w 615"/>
                <a:gd name="T25" fmla="*/ 2147483647 h 523"/>
                <a:gd name="T26" fmla="*/ 2147483647 w 615"/>
                <a:gd name="T27" fmla="*/ 2147483647 h 523"/>
                <a:gd name="T28" fmla="*/ 2147483647 w 615"/>
                <a:gd name="T29" fmla="*/ 2147483647 h 523"/>
                <a:gd name="T30" fmla="*/ 2147483647 w 615"/>
                <a:gd name="T31" fmla="*/ 2147483647 h 523"/>
                <a:gd name="T32" fmla="*/ 2147483647 w 615"/>
                <a:gd name="T33" fmla="*/ 2147483647 h 523"/>
                <a:gd name="T34" fmla="*/ 2147483647 w 615"/>
                <a:gd name="T35" fmla="*/ 2147483647 h 523"/>
                <a:gd name="T36" fmla="*/ 2147483647 w 615"/>
                <a:gd name="T37" fmla="*/ 2147483647 h 523"/>
                <a:gd name="T38" fmla="*/ 2147483647 w 615"/>
                <a:gd name="T39" fmla="*/ 2147483647 h 523"/>
                <a:gd name="T40" fmla="*/ 2147483647 w 615"/>
                <a:gd name="T41" fmla="*/ 2147483647 h 523"/>
                <a:gd name="T42" fmla="*/ 2147483647 w 615"/>
                <a:gd name="T43" fmla="*/ 2147483647 h 523"/>
                <a:gd name="T44" fmla="*/ 2147483647 w 615"/>
                <a:gd name="T45" fmla="*/ 2147483647 h 523"/>
                <a:gd name="T46" fmla="*/ 2147483647 w 615"/>
                <a:gd name="T47" fmla="*/ 2147483647 h 523"/>
                <a:gd name="T48" fmla="*/ 2147483647 w 615"/>
                <a:gd name="T49" fmla="*/ 2147483647 h 523"/>
                <a:gd name="T50" fmla="*/ 2147483647 w 615"/>
                <a:gd name="T51" fmla="*/ 2147483647 h 523"/>
                <a:gd name="T52" fmla="*/ 2147483647 w 615"/>
                <a:gd name="T53" fmla="*/ 2147483647 h 523"/>
                <a:gd name="T54" fmla="*/ 2147483647 w 615"/>
                <a:gd name="T55" fmla="*/ 2147483647 h 523"/>
                <a:gd name="T56" fmla="*/ 2147483647 w 615"/>
                <a:gd name="T57" fmla="*/ 2147483647 h 523"/>
                <a:gd name="T58" fmla="*/ 2147483647 w 615"/>
                <a:gd name="T59" fmla="*/ 0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523"/>
                <a:gd name="T92" fmla="*/ 615 w 615"/>
                <a:gd name="T93" fmla="*/ 523 h 5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523">
                  <a:moveTo>
                    <a:pt x="81" y="0"/>
                  </a:moveTo>
                  <a:lnTo>
                    <a:pt x="62" y="76"/>
                  </a:lnTo>
                  <a:lnTo>
                    <a:pt x="49" y="149"/>
                  </a:lnTo>
                  <a:lnTo>
                    <a:pt x="33" y="232"/>
                  </a:lnTo>
                  <a:lnTo>
                    <a:pt x="20" y="295"/>
                  </a:lnTo>
                  <a:lnTo>
                    <a:pt x="17" y="313"/>
                  </a:lnTo>
                  <a:lnTo>
                    <a:pt x="13" y="340"/>
                  </a:lnTo>
                  <a:lnTo>
                    <a:pt x="0" y="435"/>
                  </a:lnTo>
                  <a:lnTo>
                    <a:pt x="159" y="469"/>
                  </a:lnTo>
                  <a:lnTo>
                    <a:pt x="279" y="483"/>
                  </a:lnTo>
                  <a:lnTo>
                    <a:pt x="351" y="494"/>
                  </a:lnTo>
                  <a:lnTo>
                    <a:pt x="413" y="502"/>
                  </a:lnTo>
                  <a:lnTo>
                    <a:pt x="461" y="508"/>
                  </a:lnTo>
                  <a:lnTo>
                    <a:pt x="508" y="515"/>
                  </a:lnTo>
                  <a:lnTo>
                    <a:pt x="569" y="523"/>
                  </a:lnTo>
                  <a:lnTo>
                    <a:pt x="572" y="497"/>
                  </a:lnTo>
                  <a:lnTo>
                    <a:pt x="575" y="467"/>
                  </a:lnTo>
                  <a:lnTo>
                    <a:pt x="578" y="440"/>
                  </a:lnTo>
                  <a:lnTo>
                    <a:pt x="580" y="413"/>
                  </a:lnTo>
                  <a:lnTo>
                    <a:pt x="583" y="380"/>
                  </a:lnTo>
                  <a:lnTo>
                    <a:pt x="588" y="345"/>
                  </a:lnTo>
                  <a:lnTo>
                    <a:pt x="591" y="314"/>
                  </a:lnTo>
                  <a:lnTo>
                    <a:pt x="594" y="272"/>
                  </a:lnTo>
                  <a:lnTo>
                    <a:pt x="600" y="232"/>
                  </a:lnTo>
                  <a:lnTo>
                    <a:pt x="602" y="198"/>
                  </a:lnTo>
                  <a:lnTo>
                    <a:pt x="605" y="164"/>
                  </a:lnTo>
                  <a:lnTo>
                    <a:pt x="610" y="127"/>
                  </a:lnTo>
                  <a:lnTo>
                    <a:pt x="612" y="94"/>
                  </a:lnTo>
                  <a:lnTo>
                    <a:pt x="615" y="81"/>
                  </a:lnTo>
                  <a:lnTo>
                    <a:pt x="81"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9" name="State: Wisconsin">
              <a:extLst>
                <a:ext uri="{FF2B5EF4-FFF2-40B4-BE49-F238E27FC236}">
                  <a16:creationId xmlns:a16="http://schemas.microsoft.com/office/drawing/2014/main" id="{872994C0-7A8A-4A36-9D83-ACC258E96C74}"/>
                </a:ext>
              </a:extLst>
            </p:cNvPr>
            <p:cNvSpPr>
              <a:spLocks/>
            </p:cNvSpPr>
            <p:nvPr/>
          </p:nvSpPr>
          <p:spPr bwMode="auto">
            <a:xfrm>
              <a:off x="5196721" y="3211669"/>
              <a:ext cx="558716" cy="623082"/>
            </a:xfrm>
            <a:custGeom>
              <a:avLst/>
              <a:gdLst>
                <a:gd name="T0" fmla="*/ 2147483647 w 449"/>
                <a:gd name="T1" fmla="*/ 2147483647 h 486"/>
                <a:gd name="T2" fmla="*/ 2147483647 w 449"/>
                <a:gd name="T3" fmla="*/ 2147483647 h 486"/>
                <a:gd name="T4" fmla="*/ 2147483647 w 449"/>
                <a:gd name="T5" fmla="*/ 2147483647 h 486"/>
                <a:gd name="T6" fmla="*/ 2147483647 w 449"/>
                <a:gd name="T7" fmla="*/ 0 h 486"/>
                <a:gd name="T8" fmla="*/ 2147483647 w 449"/>
                <a:gd name="T9" fmla="*/ 2147483647 h 486"/>
                <a:gd name="T10" fmla="*/ 2147483647 w 449"/>
                <a:gd name="T11" fmla="*/ 2147483647 h 486"/>
                <a:gd name="T12" fmla="*/ 2147483647 w 449"/>
                <a:gd name="T13" fmla="*/ 2147483647 h 486"/>
                <a:gd name="T14" fmla="*/ 2147483647 w 449"/>
                <a:gd name="T15" fmla="*/ 2147483647 h 486"/>
                <a:gd name="T16" fmla="*/ 2147483647 w 449"/>
                <a:gd name="T17" fmla="*/ 2147483647 h 486"/>
                <a:gd name="T18" fmla="*/ 2147483647 w 449"/>
                <a:gd name="T19" fmla="*/ 2147483647 h 486"/>
                <a:gd name="T20" fmla="*/ 2147483647 w 449"/>
                <a:gd name="T21" fmla="*/ 2147483647 h 486"/>
                <a:gd name="T22" fmla="*/ 2147483647 w 449"/>
                <a:gd name="T23" fmla="*/ 2147483647 h 486"/>
                <a:gd name="T24" fmla="*/ 2147483647 w 449"/>
                <a:gd name="T25" fmla="*/ 2147483647 h 486"/>
                <a:gd name="T26" fmla="*/ 2147483647 w 449"/>
                <a:gd name="T27" fmla="*/ 2147483647 h 486"/>
                <a:gd name="T28" fmla="*/ 2147483647 w 449"/>
                <a:gd name="T29" fmla="*/ 2147483647 h 486"/>
                <a:gd name="T30" fmla="*/ 2147483647 w 449"/>
                <a:gd name="T31" fmla="*/ 2147483647 h 486"/>
                <a:gd name="T32" fmla="*/ 2147483647 w 449"/>
                <a:gd name="T33" fmla="*/ 2147483647 h 486"/>
                <a:gd name="T34" fmla="*/ 2147483647 w 449"/>
                <a:gd name="T35" fmla="*/ 2147483647 h 486"/>
                <a:gd name="T36" fmla="*/ 2147483647 w 449"/>
                <a:gd name="T37" fmla="*/ 2147483647 h 486"/>
                <a:gd name="T38" fmla="*/ 2147483647 w 449"/>
                <a:gd name="T39" fmla="*/ 2147483647 h 486"/>
                <a:gd name="T40" fmla="*/ 2147483647 w 449"/>
                <a:gd name="T41" fmla="*/ 2147483647 h 486"/>
                <a:gd name="T42" fmla="*/ 2147483647 w 449"/>
                <a:gd name="T43" fmla="*/ 2147483647 h 486"/>
                <a:gd name="T44" fmla="*/ 2147483647 w 449"/>
                <a:gd name="T45" fmla="*/ 2147483647 h 486"/>
                <a:gd name="T46" fmla="*/ 2147483647 w 449"/>
                <a:gd name="T47" fmla="*/ 2147483647 h 486"/>
                <a:gd name="T48" fmla="*/ 2147483647 w 449"/>
                <a:gd name="T49" fmla="*/ 2147483647 h 486"/>
                <a:gd name="T50" fmla="*/ 2147483647 w 449"/>
                <a:gd name="T51" fmla="*/ 2147483647 h 486"/>
                <a:gd name="T52" fmla="*/ 2147483647 w 449"/>
                <a:gd name="T53" fmla="*/ 2147483647 h 486"/>
                <a:gd name="T54" fmla="*/ 2147483647 w 449"/>
                <a:gd name="T55" fmla="*/ 2147483647 h 486"/>
                <a:gd name="T56" fmla="*/ 2147483647 w 449"/>
                <a:gd name="T57" fmla="*/ 2147483647 h 486"/>
                <a:gd name="T58" fmla="*/ 2147483647 w 449"/>
                <a:gd name="T59" fmla="*/ 2147483647 h 486"/>
                <a:gd name="T60" fmla="*/ 2147483647 w 449"/>
                <a:gd name="T61" fmla="*/ 2147483647 h 486"/>
                <a:gd name="T62" fmla="*/ 2147483647 w 449"/>
                <a:gd name="T63" fmla="*/ 2147483647 h 486"/>
                <a:gd name="T64" fmla="*/ 2147483647 w 449"/>
                <a:gd name="T65" fmla="*/ 2147483647 h 486"/>
                <a:gd name="T66" fmla="*/ 2147483647 w 449"/>
                <a:gd name="T67" fmla="*/ 2147483647 h 486"/>
                <a:gd name="T68" fmla="*/ 2147483647 w 449"/>
                <a:gd name="T69" fmla="*/ 2147483647 h 486"/>
                <a:gd name="T70" fmla="*/ 2147483647 w 449"/>
                <a:gd name="T71" fmla="*/ 2147483647 h 486"/>
                <a:gd name="T72" fmla="*/ 2147483647 w 449"/>
                <a:gd name="T73" fmla="*/ 2147483647 h 486"/>
                <a:gd name="T74" fmla="*/ 2147483647 w 449"/>
                <a:gd name="T75" fmla="*/ 2147483647 h 486"/>
                <a:gd name="T76" fmla="*/ 2147483647 w 449"/>
                <a:gd name="T77" fmla="*/ 2147483647 h 486"/>
                <a:gd name="T78" fmla="*/ 2147483647 w 449"/>
                <a:gd name="T79" fmla="*/ 2147483647 h 486"/>
                <a:gd name="T80" fmla="*/ 2147483647 w 449"/>
                <a:gd name="T81" fmla="*/ 2147483647 h 486"/>
                <a:gd name="T82" fmla="*/ 2147483647 w 449"/>
                <a:gd name="T83" fmla="*/ 2147483647 h 486"/>
                <a:gd name="T84" fmla="*/ 2147483647 w 449"/>
                <a:gd name="T85" fmla="*/ 2147483647 h 486"/>
                <a:gd name="T86" fmla="*/ 2147483647 w 449"/>
                <a:gd name="T87" fmla="*/ 2147483647 h 486"/>
                <a:gd name="T88" fmla="*/ 2147483647 w 449"/>
                <a:gd name="T89" fmla="*/ 2147483647 h 486"/>
                <a:gd name="T90" fmla="*/ 2147483647 w 449"/>
                <a:gd name="T91" fmla="*/ 2147483647 h 486"/>
                <a:gd name="T92" fmla="*/ 2147483647 w 449"/>
                <a:gd name="T93" fmla="*/ 2147483647 h 486"/>
                <a:gd name="T94" fmla="*/ 2147483647 w 449"/>
                <a:gd name="T95" fmla="*/ 2147483647 h 486"/>
                <a:gd name="T96" fmla="*/ 2147483647 w 449"/>
                <a:gd name="T97" fmla="*/ 2147483647 h 486"/>
                <a:gd name="T98" fmla="*/ 2147483647 w 449"/>
                <a:gd name="T99" fmla="*/ 2147483647 h 486"/>
                <a:gd name="T100" fmla="*/ 2147483647 w 449"/>
                <a:gd name="T101" fmla="*/ 2147483647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0" name="State: West Virginia">
              <a:extLst>
                <a:ext uri="{FF2B5EF4-FFF2-40B4-BE49-F238E27FC236}">
                  <a16:creationId xmlns:a16="http://schemas.microsoft.com/office/drawing/2014/main" id="{4DCA46C1-C34F-4BAF-B90D-54DDC49C7CEB}"/>
                </a:ext>
              </a:extLst>
            </p:cNvPr>
            <p:cNvSpPr>
              <a:spLocks/>
            </p:cNvSpPr>
            <p:nvPr/>
          </p:nvSpPr>
          <p:spPr bwMode="auto">
            <a:xfrm>
              <a:off x="6318100" y="3954825"/>
              <a:ext cx="484053" cy="525645"/>
            </a:xfrm>
            <a:custGeom>
              <a:avLst/>
              <a:gdLst>
                <a:gd name="T0" fmla="*/ 38100 w 389"/>
                <a:gd name="T1" fmla="*/ 446088 h 410"/>
                <a:gd name="T2" fmla="*/ 47625 w 389"/>
                <a:gd name="T3" fmla="*/ 428625 h 410"/>
                <a:gd name="T4" fmla="*/ 52388 w 389"/>
                <a:gd name="T5" fmla="*/ 411163 h 410"/>
                <a:gd name="T6" fmla="*/ 46038 w 389"/>
                <a:gd name="T7" fmla="*/ 388938 h 410"/>
                <a:gd name="T8" fmla="*/ 50800 w 389"/>
                <a:gd name="T9" fmla="*/ 369888 h 410"/>
                <a:gd name="T10" fmla="*/ 60325 w 389"/>
                <a:gd name="T11" fmla="*/ 355600 h 410"/>
                <a:gd name="T12" fmla="*/ 71438 w 389"/>
                <a:gd name="T13" fmla="*/ 350838 h 410"/>
                <a:gd name="T14" fmla="*/ 88900 w 389"/>
                <a:gd name="T15" fmla="*/ 357188 h 410"/>
                <a:gd name="T16" fmla="*/ 93663 w 389"/>
                <a:gd name="T17" fmla="*/ 338138 h 410"/>
                <a:gd name="T18" fmla="*/ 93663 w 389"/>
                <a:gd name="T19" fmla="*/ 317500 h 410"/>
                <a:gd name="T20" fmla="*/ 101600 w 389"/>
                <a:gd name="T21" fmla="*/ 295275 h 410"/>
                <a:gd name="T22" fmla="*/ 119063 w 389"/>
                <a:gd name="T23" fmla="*/ 282575 h 410"/>
                <a:gd name="T24" fmla="*/ 136525 w 389"/>
                <a:gd name="T25" fmla="*/ 269875 h 410"/>
                <a:gd name="T26" fmla="*/ 174625 w 389"/>
                <a:gd name="T27" fmla="*/ 247650 h 410"/>
                <a:gd name="T28" fmla="*/ 201613 w 389"/>
                <a:gd name="T29" fmla="*/ 214313 h 410"/>
                <a:gd name="T30" fmla="*/ 209550 w 389"/>
                <a:gd name="T31" fmla="*/ 150813 h 410"/>
                <a:gd name="T32" fmla="*/ 214313 w 389"/>
                <a:gd name="T33" fmla="*/ 63500 h 410"/>
                <a:gd name="T34" fmla="*/ 222250 w 389"/>
                <a:gd name="T35" fmla="*/ 0 h 410"/>
                <a:gd name="T36" fmla="*/ 227013 w 389"/>
                <a:gd name="T37" fmla="*/ 52388 h 410"/>
                <a:gd name="T38" fmla="*/ 236538 w 389"/>
                <a:gd name="T39" fmla="*/ 141288 h 410"/>
                <a:gd name="T40" fmla="*/ 390525 w 389"/>
                <a:gd name="T41" fmla="*/ 257175 h 410"/>
                <a:gd name="T42" fmla="*/ 454025 w 389"/>
                <a:gd name="T43" fmla="*/ 201613 h 410"/>
                <a:gd name="T44" fmla="*/ 479425 w 389"/>
                <a:gd name="T45" fmla="*/ 166688 h 410"/>
                <a:gd name="T46" fmla="*/ 496888 w 389"/>
                <a:gd name="T47" fmla="*/ 179388 h 410"/>
                <a:gd name="T48" fmla="*/ 527050 w 389"/>
                <a:gd name="T49" fmla="*/ 158750 h 410"/>
                <a:gd name="T50" fmla="*/ 560388 w 389"/>
                <a:gd name="T51" fmla="*/ 141288 h 410"/>
                <a:gd name="T52" fmla="*/ 600075 w 389"/>
                <a:gd name="T53" fmla="*/ 155575 h 410"/>
                <a:gd name="T54" fmla="*/ 617538 w 389"/>
                <a:gd name="T55" fmla="*/ 188913 h 410"/>
                <a:gd name="T56" fmla="*/ 611188 w 389"/>
                <a:gd name="T57" fmla="*/ 219075 h 410"/>
                <a:gd name="T58" fmla="*/ 568325 w 389"/>
                <a:gd name="T59" fmla="*/ 201613 h 410"/>
                <a:gd name="T60" fmla="*/ 542925 w 389"/>
                <a:gd name="T61" fmla="*/ 184150 h 410"/>
                <a:gd name="T62" fmla="*/ 530225 w 389"/>
                <a:gd name="T63" fmla="*/ 249238 h 410"/>
                <a:gd name="T64" fmla="*/ 493713 w 389"/>
                <a:gd name="T65" fmla="*/ 295275 h 410"/>
                <a:gd name="T66" fmla="*/ 482600 w 389"/>
                <a:gd name="T67" fmla="*/ 309563 h 410"/>
                <a:gd name="T68" fmla="*/ 466725 w 389"/>
                <a:gd name="T69" fmla="*/ 314325 h 410"/>
                <a:gd name="T70" fmla="*/ 444500 w 389"/>
                <a:gd name="T71" fmla="*/ 385763 h 410"/>
                <a:gd name="T72" fmla="*/ 415925 w 389"/>
                <a:gd name="T73" fmla="*/ 381000 h 410"/>
                <a:gd name="T74" fmla="*/ 390525 w 389"/>
                <a:gd name="T75" fmla="*/ 369888 h 410"/>
                <a:gd name="T76" fmla="*/ 385763 w 389"/>
                <a:gd name="T77" fmla="*/ 406400 h 410"/>
                <a:gd name="T78" fmla="*/ 376238 w 389"/>
                <a:gd name="T79" fmla="*/ 433388 h 410"/>
                <a:gd name="T80" fmla="*/ 360363 w 389"/>
                <a:gd name="T81" fmla="*/ 471488 h 410"/>
                <a:gd name="T82" fmla="*/ 346075 w 389"/>
                <a:gd name="T83" fmla="*/ 517525 h 410"/>
                <a:gd name="T84" fmla="*/ 341313 w 389"/>
                <a:gd name="T85" fmla="*/ 560388 h 410"/>
                <a:gd name="T86" fmla="*/ 309563 w 389"/>
                <a:gd name="T87" fmla="*/ 582613 h 410"/>
                <a:gd name="T88" fmla="*/ 279400 w 389"/>
                <a:gd name="T89" fmla="*/ 600075 h 410"/>
                <a:gd name="T90" fmla="*/ 260350 w 389"/>
                <a:gd name="T91" fmla="*/ 612775 h 410"/>
                <a:gd name="T92" fmla="*/ 223838 w 389"/>
                <a:gd name="T93" fmla="*/ 635000 h 410"/>
                <a:gd name="T94" fmla="*/ 201613 w 389"/>
                <a:gd name="T95" fmla="*/ 627063 h 410"/>
                <a:gd name="T96" fmla="*/ 179388 w 389"/>
                <a:gd name="T97" fmla="*/ 639763 h 410"/>
                <a:gd name="T98" fmla="*/ 149225 w 389"/>
                <a:gd name="T99" fmla="*/ 650875 h 410"/>
                <a:gd name="T100" fmla="*/ 119063 w 389"/>
                <a:gd name="T101" fmla="*/ 625475 h 410"/>
                <a:gd name="T102" fmla="*/ 93663 w 389"/>
                <a:gd name="T103" fmla="*/ 603250 h 410"/>
                <a:gd name="T104" fmla="*/ 58738 w 389"/>
                <a:gd name="T105" fmla="*/ 574675 h 410"/>
                <a:gd name="T106" fmla="*/ 34925 w 389"/>
                <a:gd name="T107" fmla="*/ 549275 h 410"/>
                <a:gd name="T108" fmla="*/ 12700 w 389"/>
                <a:gd name="T109" fmla="*/ 514350 h 410"/>
                <a:gd name="T110" fmla="*/ 3175 w 389"/>
                <a:gd name="T111" fmla="*/ 488950 h 410"/>
                <a:gd name="T112" fmla="*/ 4763 w 389"/>
                <a:gd name="T113" fmla="*/ 458788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
                <a:gd name="T172" fmla="*/ 0 h 410"/>
                <a:gd name="T173" fmla="*/ 389 w 389"/>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 h="410">
                  <a:moveTo>
                    <a:pt x="3" y="289"/>
                  </a:moveTo>
                  <a:lnTo>
                    <a:pt x="19" y="284"/>
                  </a:lnTo>
                  <a:lnTo>
                    <a:pt x="24" y="281"/>
                  </a:lnTo>
                  <a:lnTo>
                    <a:pt x="25" y="276"/>
                  </a:lnTo>
                  <a:lnTo>
                    <a:pt x="27" y="273"/>
                  </a:lnTo>
                  <a:lnTo>
                    <a:pt x="30" y="270"/>
                  </a:lnTo>
                  <a:lnTo>
                    <a:pt x="33" y="267"/>
                  </a:lnTo>
                  <a:lnTo>
                    <a:pt x="37" y="264"/>
                  </a:lnTo>
                  <a:lnTo>
                    <a:pt x="33" y="259"/>
                  </a:lnTo>
                  <a:lnTo>
                    <a:pt x="30" y="252"/>
                  </a:lnTo>
                  <a:lnTo>
                    <a:pt x="29" y="248"/>
                  </a:lnTo>
                  <a:lnTo>
                    <a:pt x="29" y="245"/>
                  </a:lnTo>
                  <a:lnTo>
                    <a:pt x="30" y="241"/>
                  </a:lnTo>
                  <a:lnTo>
                    <a:pt x="32" y="238"/>
                  </a:lnTo>
                  <a:lnTo>
                    <a:pt x="32" y="233"/>
                  </a:lnTo>
                  <a:lnTo>
                    <a:pt x="32" y="229"/>
                  </a:lnTo>
                  <a:lnTo>
                    <a:pt x="35" y="227"/>
                  </a:lnTo>
                  <a:lnTo>
                    <a:pt x="38" y="224"/>
                  </a:lnTo>
                  <a:lnTo>
                    <a:pt x="38" y="221"/>
                  </a:lnTo>
                  <a:lnTo>
                    <a:pt x="41" y="219"/>
                  </a:lnTo>
                  <a:lnTo>
                    <a:pt x="45" y="221"/>
                  </a:lnTo>
                  <a:lnTo>
                    <a:pt x="48" y="222"/>
                  </a:lnTo>
                  <a:lnTo>
                    <a:pt x="51" y="225"/>
                  </a:lnTo>
                  <a:lnTo>
                    <a:pt x="56" y="225"/>
                  </a:lnTo>
                  <a:lnTo>
                    <a:pt x="60" y="225"/>
                  </a:lnTo>
                  <a:lnTo>
                    <a:pt x="62" y="219"/>
                  </a:lnTo>
                  <a:lnTo>
                    <a:pt x="59" y="213"/>
                  </a:lnTo>
                  <a:lnTo>
                    <a:pt x="57" y="208"/>
                  </a:lnTo>
                  <a:lnTo>
                    <a:pt x="59" y="205"/>
                  </a:lnTo>
                  <a:lnTo>
                    <a:pt x="59" y="200"/>
                  </a:lnTo>
                  <a:lnTo>
                    <a:pt x="59" y="197"/>
                  </a:lnTo>
                  <a:lnTo>
                    <a:pt x="60" y="191"/>
                  </a:lnTo>
                  <a:lnTo>
                    <a:pt x="64" y="186"/>
                  </a:lnTo>
                  <a:lnTo>
                    <a:pt x="68" y="184"/>
                  </a:lnTo>
                  <a:lnTo>
                    <a:pt x="73" y="183"/>
                  </a:lnTo>
                  <a:lnTo>
                    <a:pt x="75" y="178"/>
                  </a:lnTo>
                  <a:lnTo>
                    <a:pt x="78" y="173"/>
                  </a:lnTo>
                  <a:lnTo>
                    <a:pt x="81" y="170"/>
                  </a:lnTo>
                  <a:lnTo>
                    <a:pt x="86" y="170"/>
                  </a:lnTo>
                  <a:lnTo>
                    <a:pt x="97" y="167"/>
                  </a:lnTo>
                  <a:lnTo>
                    <a:pt x="103" y="162"/>
                  </a:lnTo>
                  <a:lnTo>
                    <a:pt x="110" y="156"/>
                  </a:lnTo>
                  <a:lnTo>
                    <a:pt x="116" y="149"/>
                  </a:lnTo>
                  <a:lnTo>
                    <a:pt x="121" y="141"/>
                  </a:lnTo>
                  <a:lnTo>
                    <a:pt x="127" y="135"/>
                  </a:lnTo>
                  <a:lnTo>
                    <a:pt x="127" y="129"/>
                  </a:lnTo>
                  <a:lnTo>
                    <a:pt x="130" y="103"/>
                  </a:lnTo>
                  <a:lnTo>
                    <a:pt x="132" y="95"/>
                  </a:lnTo>
                  <a:lnTo>
                    <a:pt x="132" y="81"/>
                  </a:lnTo>
                  <a:lnTo>
                    <a:pt x="134" y="62"/>
                  </a:lnTo>
                  <a:lnTo>
                    <a:pt x="135" y="40"/>
                  </a:lnTo>
                  <a:lnTo>
                    <a:pt x="137" y="28"/>
                  </a:lnTo>
                  <a:lnTo>
                    <a:pt x="137" y="11"/>
                  </a:lnTo>
                  <a:lnTo>
                    <a:pt x="140" y="0"/>
                  </a:lnTo>
                  <a:lnTo>
                    <a:pt x="141" y="11"/>
                  </a:lnTo>
                  <a:lnTo>
                    <a:pt x="143" y="22"/>
                  </a:lnTo>
                  <a:lnTo>
                    <a:pt x="143" y="33"/>
                  </a:lnTo>
                  <a:lnTo>
                    <a:pt x="143" y="46"/>
                  </a:lnTo>
                  <a:lnTo>
                    <a:pt x="145" y="75"/>
                  </a:lnTo>
                  <a:lnTo>
                    <a:pt x="149" y="89"/>
                  </a:lnTo>
                  <a:lnTo>
                    <a:pt x="153" y="117"/>
                  </a:lnTo>
                  <a:lnTo>
                    <a:pt x="237" y="105"/>
                  </a:lnTo>
                  <a:lnTo>
                    <a:pt x="246" y="162"/>
                  </a:lnTo>
                  <a:lnTo>
                    <a:pt x="275" y="127"/>
                  </a:lnTo>
                  <a:lnTo>
                    <a:pt x="281" y="122"/>
                  </a:lnTo>
                  <a:lnTo>
                    <a:pt x="286" y="127"/>
                  </a:lnTo>
                  <a:lnTo>
                    <a:pt x="291" y="121"/>
                  </a:lnTo>
                  <a:lnTo>
                    <a:pt x="296" y="113"/>
                  </a:lnTo>
                  <a:lnTo>
                    <a:pt x="302" y="105"/>
                  </a:lnTo>
                  <a:lnTo>
                    <a:pt x="307" y="105"/>
                  </a:lnTo>
                  <a:lnTo>
                    <a:pt x="308" y="109"/>
                  </a:lnTo>
                  <a:lnTo>
                    <a:pt x="313" y="113"/>
                  </a:lnTo>
                  <a:lnTo>
                    <a:pt x="319" y="111"/>
                  </a:lnTo>
                  <a:lnTo>
                    <a:pt x="327" y="105"/>
                  </a:lnTo>
                  <a:lnTo>
                    <a:pt x="332" y="100"/>
                  </a:lnTo>
                  <a:lnTo>
                    <a:pt x="337" y="95"/>
                  </a:lnTo>
                  <a:lnTo>
                    <a:pt x="346" y="90"/>
                  </a:lnTo>
                  <a:lnTo>
                    <a:pt x="353" y="89"/>
                  </a:lnTo>
                  <a:lnTo>
                    <a:pt x="362" y="87"/>
                  </a:lnTo>
                  <a:lnTo>
                    <a:pt x="372" y="89"/>
                  </a:lnTo>
                  <a:lnTo>
                    <a:pt x="378" y="98"/>
                  </a:lnTo>
                  <a:lnTo>
                    <a:pt x="383" y="106"/>
                  </a:lnTo>
                  <a:lnTo>
                    <a:pt x="388" y="114"/>
                  </a:lnTo>
                  <a:lnTo>
                    <a:pt x="389" y="119"/>
                  </a:lnTo>
                  <a:lnTo>
                    <a:pt x="389" y="129"/>
                  </a:lnTo>
                  <a:lnTo>
                    <a:pt x="386" y="135"/>
                  </a:lnTo>
                  <a:lnTo>
                    <a:pt x="385" y="138"/>
                  </a:lnTo>
                  <a:lnTo>
                    <a:pt x="378" y="137"/>
                  </a:lnTo>
                  <a:lnTo>
                    <a:pt x="370" y="133"/>
                  </a:lnTo>
                  <a:lnTo>
                    <a:pt x="358" y="127"/>
                  </a:lnTo>
                  <a:lnTo>
                    <a:pt x="353" y="121"/>
                  </a:lnTo>
                  <a:lnTo>
                    <a:pt x="346" y="117"/>
                  </a:lnTo>
                  <a:lnTo>
                    <a:pt x="342" y="116"/>
                  </a:lnTo>
                  <a:lnTo>
                    <a:pt x="337" y="117"/>
                  </a:lnTo>
                  <a:lnTo>
                    <a:pt x="337" y="149"/>
                  </a:lnTo>
                  <a:lnTo>
                    <a:pt x="334" y="157"/>
                  </a:lnTo>
                  <a:lnTo>
                    <a:pt x="327" y="165"/>
                  </a:lnTo>
                  <a:lnTo>
                    <a:pt x="318" y="178"/>
                  </a:lnTo>
                  <a:lnTo>
                    <a:pt x="311" y="186"/>
                  </a:lnTo>
                  <a:lnTo>
                    <a:pt x="310" y="192"/>
                  </a:lnTo>
                  <a:lnTo>
                    <a:pt x="308" y="195"/>
                  </a:lnTo>
                  <a:lnTo>
                    <a:pt x="304" y="195"/>
                  </a:lnTo>
                  <a:lnTo>
                    <a:pt x="300" y="192"/>
                  </a:lnTo>
                  <a:lnTo>
                    <a:pt x="297" y="192"/>
                  </a:lnTo>
                  <a:lnTo>
                    <a:pt x="294" y="198"/>
                  </a:lnTo>
                  <a:lnTo>
                    <a:pt x="292" y="206"/>
                  </a:lnTo>
                  <a:lnTo>
                    <a:pt x="281" y="237"/>
                  </a:lnTo>
                  <a:lnTo>
                    <a:pt x="280" y="243"/>
                  </a:lnTo>
                  <a:lnTo>
                    <a:pt x="273" y="246"/>
                  </a:lnTo>
                  <a:lnTo>
                    <a:pt x="267" y="245"/>
                  </a:lnTo>
                  <a:lnTo>
                    <a:pt x="262" y="240"/>
                  </a:lnTo>
                  <a:lnTo>
                    <a:pt x="256" y="233"/>
                  </a:lnTo>
                  <a:lnTo>
                    <a:pt x="251" y="232"/>
                  </a:lnTo>
                  <a:lnTo>
                    <a:pt x="246" y="233"/>
                  </a:lnTo>
                  <a:lnTo>
                    <a:pt x="245" y="241"/>
                  </a:lnTo>
                  <a:lnTo>
                    <a:pt x="246" y="252"/>
                  </a:lnTo>
                  <a:lnTo>
                    <a:pt x="243" y="256"/>
                  </a:lnTo>
                  <a:lnTo>
                    <a:pt x="237" y="260"/>
                  </a:lnTo>
                  <a:lnTo>
                    <a:pt x="237" y="265"/>
                  </a:lnTo>
                  <a:lnTo>
                    <a:pt x="237" y="273"/>
                  </a:lnTo>
                  <a:lnTo>
                    <a:pt x="229" y="279"/>
                  </a:lnTo>
                  <a:lnTo>
                    <a:pt x="227" y="284"/>
                  </a:lnTo>
                  <a:lnTo>
                    <a:pt x="227" y="297"/>
                  </a:lnTo>
                  <a:lnTo>
                    <a:pt x="226" y="305"/>
                  </a:lnTo>
                  <a:lnTo>
                    <a:pt x="219" y="314"/>
                  </a:lnTo>
                  <a:lnTo>
                    <a:pt x="218" y="326"/>
                  </a:lnTo>
                  <a:lnTo>
                    <a:pt x="215" y="338"/>
                  </a:lnTo>
                  <a:lnTo>
                    <a:pt x="216" y="346"/>
                  </a:lnTo>
                  <a:lnTo>
                    <a:pt x="215" y="353"/>
                  </a:lnTo>
                  <a:lnTo>
                    <a:pt x="208" y="361"/>
                  </a:lnTo>
                  <a:lnTo>
                    <a:pt x="202" y="367"/>
                  </a:lnTo>
                  <a:lnTo>
                    <a:pt x="195" y="367"/>
                  </a:lnTo>
                  <a:lnTo>
                    <a:pt x="191" y="368"/>
                  </a:lnTo>
                  <a:lnTo>
                    <a:pt x="184" y="373"/>
                  </a:lnTo>
                  <a:lnTo>
                    <a:pt x="176" y="378"/>
                  </a:lnTo>
                  <a:lnTo>
                    <a:pt x="168" y="380"/>
                  </a:lnTo>
                  <a:lnTo>
                    <a:pt x="167" y="381"/>
                  </a:lnTo>
                  <a:lnTo>
                    <a:pt x="164" y="386"/>
                  </a:lnTo>
                  <a:lnTo>
                    <a:pt x="156" y="392"/>
                  </a:lnTo>
                  <a:lnTo>
                    <a:pt x="146" y="395"/>
                  </a:lnTo>
                  <a:lnTo>
                    <a:pt x="141" y="400"/>
                  </a:lnTo>
                  <a:lnTo>
                    <a:pt x="135" y="400"/>
                  </a:lnTo>
                  <a:lnTo>
                    <a:pt x="132" y="399"/>
                  </a:lnTo>
                  <a:lnTo>
                    <a:pt x="127" y="395"/>
                  </a:lnTo>
                  <a:lnTo>
                    <a:pt x="122" y="394"/>
                  </a:lnTo>
                  <a:lnTo>
                    <a:pt x="121" y="397"/>
                  </a:lnTo>
                  <a:lnTo>
                    <a:pt x="113" y="403"/>
                  </a:lnTo>
                  <a:lnTo>
                    <a:pt x="108" y="408"/>
                  </a:lnTo>
                  <a:lnTo>
                    <a:pt x="103" y="410"/>
                  </a:lnTo>
                  <a:lnTo>
                    <a:pt x="94" y="410"/>
                  </a:lnTo>
                  <a:lnTo>
                    <a:pt x="86" y="405"/>
                  </a:lnTo>
                  <a:lnTo>
                    <a:pt x="78" y="399"/>
                  </a:lnTo>
                  <a:lnTo>
                    <a:pt x="75" y="394"/>
                  </a:lnTo>
                  <a:lnTo>
                    <a:pt x="70" y="383"/>
                  </a:lnTo>
                  <a:lnTo>
                    <a:pt x="65" y="381"/>
                  </a:lnTo>
                  <a:lnTo>
                    <a:pt x="59" y="380"/>
                  </a:lnTo>
                  <a:lnTo>
                    <a:pt x="48" y="373"/>
                  </a:lnTo>
                  <a:lnTo>
                    <a:pt x="43" y="368"/>
                  </a:lnTo>
                  <a:lnTo>
                    <a:pt x="37" y="362"/>
                  </a:lnTo>
                  <a:lnTo>
                    <a:pt x="33" y="354"/>
                  </a:lnTo>
                  <a:lnTo>
                    <a:pt x="27" y="349"/>
                  </a:lnTo>
                  <a:lnTo>
                    <a:pt x="22" y="346"/>
                  </a:lnTo>
                  <a:lnTo>
                    <a:pt x="16" y="337"/>
                  </a:lnTo>
                  <a:lnTo>
                    <a:pt x="13" y="330"/>
                  </a:lnTo>
                  <a:lnTo>
                    <a:pt x="8" y="324"/>
                  </a:lnTo>
                  <a:lnTo>
                    <a:pt x="3" y="321"/>
                  </a:lnTo>
                  <a:lnTo>
                    <a:pt x="0" y="314"/>
                  </a:lnTo>
                  <a:lnTo>
                    <a:pt x="2" y="308"/>
                  </a:lnTo>
                  <a:lnTo>
                    <a:pt x="2" y="299"/>
                  </a:lnTo>
                  <a:lnTo>
                    <a:pt x="0" y="291"/>
                  </a:lnTo>
                  <a:lnTo>
                    <a:pt x="3" y="289"/>
                  </a:lnTo>
                  <a:close/>
                </a:path>
              </a:pathLst>
            </a:custGeom>
            <a:solidFill>
              <a:schemeClr val="accent4">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1" name="State: Washington">
              <a:extLst>
                <a:ext uri="{FF2B5EF4-FFF2-40B4-BE49-F238E27FC236}">
                  <a16:creationId xmlns:a16="http://schemas.microsoft.com/office/drawing/2014/main" id="{73C92022-A8D6-4A7D-B23C-5EA191563F1E}"/>
                </a:ext>
              </a:extLst>
            </p:cNvPr>
            <p:cNvSpPr>
              <a:spLocks/>
            </p:cNvSpPr>
            <p:nvPr/>
          </p:nvSpPr>
          <p:spPr bwMode="auto">
            <a:xfrm>
              <a:off x="2348397" y="2491152"/>
              <a:ext cx="710526" cy="574363"/>
            </a:xfrm>
            <a:custGeom>
              <a:avLst/>
              <a:gdLst>
                <a:gd name="T0" fmla="*/ 2147483647 w 571"/>
                <a:gd name="T1" fmla="*/ 2147483647 h 448"/>
                <a:gd name="T2" fmla="*/ 2147483647 w 571"/>
                <a:gd name="T3" fmla="*/ 2147483647 h 448"/>
                <a:gd name="T4" fmla="*/ 2147483647 w 571"/>
                <a:gd name="T5" fmla="*/ 2147483647 h 448"/>
                <a:gd name="T6" fmla="*/ 2147483647 w 571"/>
                <a:gd name="T7" fmla="*/ 2147483647 h 448"/>
                <a:gd name="T8" fmla="*/ 2147483647 w 571"/>
                <a:gd name="T9" fmla="*/ 2147483647 h 448"/>
                <a:gd name="T10" fmla="*/ 2147483647 w 571"/>
                <a:gd name="T11" fmla="*/ 2147483647 h 448"/>
                <a:gd name="T12" fmla="*/ 2147483647 w 571"/>
                <a:gd name="T13" fmla="*/ 2147483647 h 448"/>
                <a:gd name="T14" fmla="*/ 2147483647 w 571"/>
                <a:gd name="T15" fmla="*/ 2147483647 h 448"/>
                <a:gd name="T16" fmla="*/ 2147483647 w 571"/>
                <a:gd name="T17" fmla="*/ 2147483647 h 448"/>
                <a:gd name="T18" fmla="*/ 2147483647 w 571"/>
                <a:gd name="T19" fmla="*/ 2147483647 h 448"/>
                <a:gd name="T20" fmla="*/ 2147483647 w 571"/>
                <a:gd name="T21" fmla="*/ 2147483647 h 448"/>
                <a:gd name="T22" fmla="*/ 2147483647 w 571"/>
                <a:gd name="T23" fmla="*/ 2147483647 h 448"/>
                <a:gd name="T24" fmla="*/ 2147483647 w 571"/>
                <a:gd name="T25" fmla="*/ 2147483647 h 448"/>
                <a:gd name="T26" fmla="*/ 2147483647 w 571"/>
                <a:gd name="T27" fmla="*/ 2147483647 h 448"/>
                <a:gd name="T28" fmla="*/ 2147483647 w 571"/>
                <a:gd name="T29" fmla="*/ 2147483647 h 448"/>
                <a:gd name="T30" fmla="*/ 2147483647 w 571"/>
                <a:gd name="T31" fmla="*/ 2147483647 h 448"/>
                <a:gd name="T32" fmla="*/ 2147483647 w 571"/>
                <a:gd name="T33" fmla="*/ 2147483647 h 448"/>
                <a:gd name="T34" fmla="*/ 2147483647 w 571"/>
                <a:gd name="T35" fmla="*/ 2147483647 h 448"/>
                <a:gd name="T36" fmla="*/ 2147483647 w 571"/>
                <a:gd name="T37" fmla="*/ 2147483647 h 448"/>
                <a:gd name="T38" fmla="*/ 2147483647 w 571"/>
                <a:gd name="T39" fmla="*/ 2147483647 h 448"/>
                <a:gd name="T40" fmla="*/ 2147483647 w 571"/>
                <a:gd name="T41" fmla="*/ 2147483647 h 448"/>
                <a:gd name="T42" fmla="*/ 2147483647 w 571"/>
                <a:gd name="T43" fmla="*/ 2147483647 h 448"/>
                <a:gd name="T44" fmla="*/ 2147483647 w 571"/>
                <a:gd name="T45" fmla="*/ 2147483647 h 448"/>
                <a:gd name="T46" fmla="*/ 2147483647 w 571"/>
                <a:gd name="T47" fmla="*/ 2147483647 h 448"/>
                <a:gd name="T48" fmla="*/ 2147483647 w 571"/>
                <a:gd name="T49" fmla="*/ 2147483647 h 448"/>
                <a:gd name="T50" fmla="*/ 2147483647 w 571"/>
                <a:gd name="T51" fmla="*/ 2147483647 h 448"/>
                <a:gd name="T52" fmla="*/ 2147483647 w 571"/>
                <a:gd name="T53" fmla="*/ 2147483647 h 448"/>
                <a:gd name="T54" fmla="*/ 2147483647 w 571"/>
                <a:gd name="T55" fmla="*/ 2147483647 h 448"/>
                <a:gd name="T56" fmla="*/ 2147483647 w 571"/>
                <a:gd name="T57" fmla="*/ 2147483647 h 448"/>
                <a:gd name="T58" fmla="*/ 2147483647 w 571"/>
                <a:gd name="T59" fmla="*/ 2147483647 h 448"/>
                <a:gd name="T60" fmla="*/ 2147483647 w 571"/>
                <a:gd name="T61" fmla="*/ 2147483647 h 448"/>
                <a:gd name="T62" fmla="*/ 2147483647 w 571"/>
                <a:gd name="T63" fmla="*/ 2147483647 h 448"/>
                <a:gd name="T64" fmla="*/ 2147483647 w 571"/>
                <a:gd name="T65" fmla="*/ 2147483647 h 448"/>
                <a:gd name="T66" fmla="*/ 2147483647 w 571"/>
                <a:gd name="T67" fmla="*/ 2147483647 h 448"/>
                <a:gd name="T68" fmla="*/ 2147483647 w 571"/>
                <a:gd name="T69" fmla="*/ 2147483647 h 448"/>
                <a:gd name="T70" fmla="*/ 2147483647 w 571"/>
                <a:gd name="T71" fmla="*/ 2147483647 h 448"/>
                <a:gd name="T72" fmla="*/ 2147483647 w 571"/>
                <a:gd name="T73" fmla="*/ 2147483647 h 448"/>
                <a:gd name="T74" fmla="*/ 2147483647 w 571"/>
                <a:gd name="T75" fmla="*/ 2147483647 h 448"/>
                <a:gd name="T76" fmla="*/ 2147483647 w 571"/>
                <a:gd name="T77" fmla="*/ 2147483647 h 448"/>
                <a:gd name="T78" fmla="*/ 2147483647 w 571"/>
                <a:gd name="T79" fmla="*/ 2147483647 h 448"/>
                <a:gd name="T80" fmla="*/ 2147483647 w 571"/>
                <a:gd name="T81" fmla="*/ 2147483647 h 448"/>
                <a:gd name="T82" fmla="*/ 2147483647 w 571"/>
                <a:gd name="T83" fmla="*/ 2147483647 h 448"/>
                <a:gd name="T84" fmla="*/ 2147483647 w 571"/>
                <a:gd name="T85" fmla="*/ 2147483647 h 448"/>
                <a:gd name="T86" fmla="*/ 2147483647 w 571"/>
                <a:gd name="T87" fmla="*/ 2147483647 h 448"/>
                <a:gd name="T88" fmla="*/ 2147483647 w 571"/>
                <a:gd name="T89" fmla="*/ 2147483647 h 448"/>
                <a:gd name="T90" fmla="*/ 2147483647 w 571"/>
                <a:gd name="T91" fmla="*/ 2147483647 h 448"/>
                <a:gd name="T92" fmla="*/ 2147483647 w 571"/>
                <a:gd name="T93" fmla="*/ 2147483647 h 448"/>
                <a:gd name="T94" fmla="*/ 2147483647 w 571"/>
                <a:gd name="T95" fmla="*/ 2147483647 h 448"/>
                <a:gd name="T96" fmla="*/ 2147483647 w 571"/>
                <a:gd name="T97" fmla="*/ 2147483647 h 448"/>
                <a:gd name="T98" fmla="*/ 2147483647 w 571"/>
                <a:gd name="T99" fmla="*/ 2147483647 h 448"/>
                <a:gd name="T100" fmla="*/ 2147483647 w 571"/>
                <a:gd name="T101" fmla="*/ 2147483647 h 448"/>
                <a:gd name="T102" fmla="*/ 2147483647 w 571"/>
                <a:gd name="T103" fmla="*/ 0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48"/>
                <a:gd name="T158" fmla="*/ 571 w 571"/>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48">
                  <a:moveTo>
                    <a:pt x="185" y="0"/>
                  </a:moveTo>
                  <a:lnTo>
                    <a:pt x="181" y="12"/>
                  </a:lnTo>
                  <a:lnTo>
                    <a:pt x="183" y="17"/>
                  </a:lnTo>
                  <a:lnTo>
                    <a:pt x="189" y="23"/>
                  </a:lnTo>
                  <a:lnTo>
                    <a:pt x="196" y="31"/>
                  </a:lnTo>
                  <a:lnTo>
                    <a:pt x="199" y="38"/>
                  </a:lnTo>
                  <a:lnTo>
                    <a:pt x="197" y="39"/>
                  </a:lnTo>
                  <a:lnTo>
                    <a:pt x="193" y="44"/>
                  </a:lnTo>
                  <a:lnTo>
                    <a:pt x="188" y="50"/>
                  </a:lnTo>
                  <a:lnTo>
                    <a:pt x="185" y="52"/>
                  </a:lnTo>
                  <a:lnTo>
                    <a:pt x="178" y="57"/>
                  </a:lnTo>
                  <a:lnTo>
                    <a:pt x="177" y="62"/>
                  </a:lnTo>
                  <a:lnTo>
                    <a:pt x="178" y="65"/>
                  </a:lnTo>
                  <a:lnTo>
                    <a:pt x="185" y="71"/>
                  </a:lnTo>
                  <a:lnTo>
                    <a:pt x="185" y="76"/>
                  </a:lnTo>
                  <a:lnTo>
                    <a:pt x="185" y="84"/>
                  </a:lnTo>
                  <a:lnTo>
                    <a:pt x="185" y="92"/>
                  </a:lnTo>
                  <a:lnTo>
                    <a:pt x="185" y="104"/>
                  </a:lnTo>
                  <a:lnTo>
                    <a:pt x="183" y="111"/>
                  </a:lnTo>
                  <a:lnTo>
                    <a:pt x="178" y="120"/>
                  </a:lnTo>
                  <a:lnTo>
                    <a:pt x="175" y="127"/>
                  </a:lnTo>
                  <a:lnTo>
                    <a:pt x="172" y="131"/>
                  </a:lnTo>
                  <a:lnTo>
                    <a:pt x="170" y="136"/>
                  </a:lnTo>
                  <a:lnTo>
                    <a:pt x="166" y="133"/>
                  </a:lnTo>
                  <a:lnTo>
                    <a:pt x="166" y="127"/>
                  </a:lnTo>
                  <a:lnTo>
                    <a:pt x="159" y="125"/>
                  </a:lnTo>
                  <a:lnTo>
                    <a:pt x="154" y="128"/>
                  </a:lnTo>
                  <a:lnTo>
                    <a:pt x="148" y="131"/>
                  </a:lnTo>
                  <a:lnTo>
                    <a:pt x="143" y="139"/>
                  </a:lnTo>
                  <a:lnTo>
                    <a:pt x="142" y="147"/>
                  </a:lnTo>
                  <a:lnTo>
                    <a:pt x="139" y="154"/>
                  </a:lnTo>
                  <a:lnTo>
                    <a:pt x="134" y="158"/>
                  </a:lnTo>
                  <a:lnTo>
                    <a:pt x="126" y="160"/>
                  </a:lnTo>
                  <a:lnTo>
                    <a:pt x="121" y="163"/>
                  </a:lnTo>
                  <a:lnTo>
                    <a:pt x="113" y="166"/>
                  </a:lnTo>
                  <a:lnTo>
                    <a:pt x="107" y="162"/>
                  </a:lnTo>
                  <a:lnTo>
                    <a:pt x="105" y="158"/>
                  </a:lnTo>
                  <a:lnTo>
                    <a:pt x="107" y="152"/>
                  </a:lnTo>
                  <a:lnTo>
                    <a:pt x="110" y="146"/>
                  </a:lnTo>
                  <a:lnTo>
                    <a:pt x="115" y="139"/>
                  </a:lnTo>
                  <a:lnTo>
                    <a:pt x="121" y="136"/>
                  </a:lnTo>
                  <a:lnTo>
                    <a:pt x="124" y="130"/>
                  </a:lnTo>
                  <a:lnTo>
                    <a:pt x="127" y="125"/>
                  </a:lnTo>
                  <a:lnTo>
                    <a:pt x="135" y="122"/>
                  </a:lnTo>
                  <a:lnTo>
                    <a:pt x="142" y="117"/>
                  </a:lnTo>
                  <a:lnTo>
                    <a:pt x="147" y="114"/>
                  </a:lnTo>
                  <a:lnTo>
                    <a:pt x="151" y="112"/>
                  </a:lnTo>
                  <a:lnTo>
                    <a:pt x="154" y="108"/>
                  </a:lnTo>
                  <a:lnTo>
                    <a:pt x="156" y="103"/>
                  </a:lnTo>
                  <a:lnTo>
                    <a:pt x="156" y="98"/>
                  </a:lnTo>
                  <a:lnTo>
                    <a:pt x="156" y="93"/>
                  </a:lnTo>
                  <a:lnTo>
                    <a:pt x="151" y="90"/>
                  </a:lnTo>
                  <a:lnTo>
                    <a:pt x="145" y="90"/>
                  </a:lnTo>
                  <a:lnTo>
                    <a:pt x="129" y="77"/>
                  </a:lnTo>
                  <a:lnTo>
                    <a:pt x="120" y="71"/>
                  </a:lnTo>
                  <a:lnTo>
                    <a:pt x="110" y="66"/>
                  </a:lnTo>
                  <a:lnTo>
                    <a:pt x="96" y="62"/>
                  </a:lnTo>
                  <a:lnTo>
                    <a:pt x="85" y="55"/>
                  </a:lnTo>
                  <a:lnTo>
                    <a:pt x="42" y="19"/>
                  </a:lnTo>
                  <a:lnTo>
                    <a:pt x="37" y="17"/>
                  </a:lnTo>
                  <a:lnTo>
                    <a:pt x="31" y="22"/>
                  </a:lnTo>
                  <a:lnTo>
                    <a:pt x="26" y="30"/>
                  </a:lnTo>
                  <a:lnTo>
                    <a:pt x="21" y="39"/>
                  </a:lnTo>
                  <a:lnTo>
                    <a:pt x="19" y="46"/>
                  </a:lnTo>
                  <a:lnTo>
                    <a:pt x="18" y="50"/>
                  </a:lnTo>
                  <a:lnTo>
                    <a:pt x="18" y="57"/>
                  </a:lnTo>
                  <a:lnTo>
                    <a:pt x="18" y="62"/>
                  </a:lnTo>
                  <a:lnTo>
                    <a:pt x="23" y="68"/>
                  </a:lnTo>
                  <a:lnTo>
                    <a:pt x="27" y="76"/>
                  </a:lnTo>
                  <a:lnTo>
                    <a:pt x="24" y="89"/>
                  </a:lnTo>
                  <a:lnTo>
                    <a:pt x="24" y="100"/>
                  </a:lnTo>
                  <a:lnTo>
                    <a:pt x="23" y="111"/>
                  </a:lnTo>
                  <a:lnTo>
                    <a:pt x="21" y="125"/>
                  </a:lnTo>
                  <a:lnTo>
                    <a:pt x="21" y="133"/>
                  </a:lnTo>
                  <a:lnTo>
                    <a:pt x="21" y="143"/>
                  </a:lnTo>
                  <a:lnTo>
                    <a:pt x="18" y="149"/>
                  </a:lnTo>
                  <a:lnTo>
                    <a:pt x="16" y="160"/>
                  </a:lnTo>
                  <a:lnTo>
                    <a:pt x="16" y="165"/>
                  </a:lnTo>
                  <a:lnTo>
                    <a:pt x="18" y="170"/>
                  </a:lnTo>
                  <a:lnTo>
                    <a:pt x="24" y="174"/>
                  </a:lnTo>
                  <a:lnTo>
                    <a:pt x="29" y="176"/>
                  </a:lnTo>
                  <a:lnTo>
                    <a:pt x="27" y="181"/>
                  </a:lnTo>
                  <a:lnTo>
                    <a:pt x="21" y="187"/>
                  </a:lnTo>
                  <a:lnTo>
                    <a:pt x="16" y="190"/>
                  </a:lnTo>
                  <a:lnTo>
                    <a:pt x="11" y="197"/>
                  </a:lnTo>
                  <a:lnTo>
                    <a:pt x="13" y="201"/>
                  </a:lnTo>
                  <a:lnTo>
                    <a:pt x="18" y="205"/>
                  </a:lnTo>
                  <a:lnTo>
                    <a:pt x="26" y="208"/>
                  </a:lnTo>
                  <a:lnTo>
                    <a:pt x="23" y="214"/>
                  </a:lnTo>
                  <a:lnTo>
                    <a:pt x="19" y="222"/>
                  </a:lnTo>
                  <a:lnTo>
                    <a:pt x="15" y="225"/>
                  </a:lnTo>
                  <a:lnTo>
                    <a:pt x="11" y="220"/>
                  </a:lnTo>
                  <a:lnTo>
                    <a:pt x="8" y="217"/>
                  </a:lnTo>
                  <a:lnTo>
                    <a:pt x="7" y="224"/>
                  </a:lnTo>
                  <a:lnTo>
                    <a:pt x="8" y="230"/>
                  </a:lnTo>
                  <a:lnTo>
                    <a:pt x="5" y="235"/>
                  </a:lnTo>
                  <a:lnTo>
                    <a:pt x="0" y="241"/>
                  </a:lnTo>
                  <a:lnTo>
                    <a:pt x="2" y="249"/>
                  </a:lnTo>
                  <a:lnTo>
                    <a:pt x="7" y="254"/>
                  </a:lnTo>
                  <a:lnTo>
                    <a:pt x="16" y="259"/>
                  </a:lnTo>
                  <a:lnTo>
                    <a:pt x="27" y="263"/>
                  </a:lnTo>
                  <a:lnTo>
                    <a:pt x="34" y="266"/>
                  </a:lnTo>
                  <a:lnTo>
                    <a:pt x="38" y="271"/>
                  </a:lnTo>
                  <a:lnTo>
                    <a:pt x="43" y="278"/>
                  </a:lnTo>
                  <a:lnTo>
                    <a:pt x="50" y="287"/>
                  </a:lnTo>
                  <a:lnTo>
                    <a:pt x="53" y="294"/>
                  </a:lnTo>
                  <a:lnTo>
                    <a:pt x="59" y="306"/>
                  </a:lnTo>
                  <a:lnTo>
                    <a:pt x="59" y="319"/>
                  </a:lnTo>
                  <a:lnTo>
                    <a:pt x="58" y="332"/>
                  </a:lnTo>
                  <a:lnTo>
                    <a:pt x="58" y="349"/>
                  </a:lnTo>
                  <a:lnTo>
                    <a:pt x="65" y="363"/>
                  </a:lnTo>
                  <a:lnTo>
                    <a:pt x="73" y="367"/>
                  </a:lnTo>
                  <a:lnTo>
                    <a:pt x="81" y="371"/>
                  </a:lnTo>
                  <a:lnTo>
                    <a:pt x="89" y="376"/>
                  </a:lnTo>
                  <a:lnTo>
                    <a:pt x="96" y="376"/>
                  </a:lnTo>
                  <a:lnTo>
                    <a:pt x="115" y="373"/>
                  </a:lnTo>
                  <a:lnTo>
                    <a:pt x="126" y="373"/>
                  </a:lnTo>
                  <a:lnTo>
                    <a:pt x="135" y="371"/>
                  </a:lnTo>
                  <a:lnTo>
                    <a:pt x="145" y="375"/>
                  </a:lnTo>
                  <a:lnTo>
                    <a:pt x="156" y="379"/>
                  </a:lnTo>
                  <a:lnTo>
                    <a:pt x="172" y="394"/>
                  </a:lnTo>
                  <a:lnTo>
                    <a:pt x="183" y="394"/>
                  </a:lnTo>
                  <a:lnTo>
                    <a:pt x="213" y="392"/>
                  </a:lnTo>
                  <a:lnTo>
                    <a:pt x="215" y="398"/>
                  </a:lnTo>
                  <a:lnTo>
                    <a:pt x="226" y="405"/>
                  </a:lnTo>
                  <a:lnTo>
                    <a:pt x="239" y="406"/>
                  </a:lnTo>
                  <a:lnTo>
                    <a:pt x="256" y="402"/>
                  </a:lnTo>
                  <a:lnTo>
                    <a:pt x="263" y="400"/>
                  </a:lnTo>
                  <a:lnTo>
                    <a:pt x="285" y="406"/>
                  </a:lnTo>
                  <a:lnTo>
                    <a:pt x="293" y="402"/>
                  </a:lnTo>
                  <a:lnTo>
                    <a:pt x="299" y="402"/>
                  </a:lnTo>
                  <a:lnTo>
                    <a:pt x="310" y="403"/>
                  </a:lnTo>
                  <a:lnTo>
                    <a:pt x="324" y="408"/>
                  </a:lnTo>
                  <a:lnTo>
                    <a:pt x="336" y="409"/>
                  </a:lnTo>
                  <a:lnTo>
                    <a:pt x="342" y="408"/>
                  </a:lnTo>
                  <a:lnTo>
                    <a:pt x="491" y="448"/>
                  </a:lnTo>
                  <a:lnTo>
                    <a:pt x="491" y="436"/>
                  </a:lnTo>
                  <a:lnTo>
                    <a:pt x="493" y="427"/>
                  </a:lnTo>
                  <a:lnTo>
                    <a:pt x="494" y="417"/>
                  </a:lnTo>
                  <a:lnTo>
                    <a:pt x="494" y="406"/>
                  </a:lnTo>
                  <a:lnTo>
                    <a:pt x="494" y="397"/>
                  </a:lnTo>
                  <a:lnTo>
                    <a:pt x="496" y="381"/>
                  </a:lnTo>
                  <a:lnTo>
                    <a:pt x="502" y="362"/>
                  </a:lnTo>
                  <a:lnTo>
                    <a:pt x="509" y="344"/>
                  </a:lnTo>
                  <a:lnTo>
                    <a:pt x="515" y="325"/>
                  </a:lnTo>
                  <a:lnTo>
                    <a:pt x="518" y="301"/>
                  </a:lnTo>
                  <a:lnTo>
                    <a:pt x="525" y="282"/>
                  </a:lnTo>
                  <a:lnTo>
                    <a:pt x="529" y="266"/>
                  </a:lnTo>
                  <a:lnTo>
                    <a:pt x="534" y="246"/>
                  </a:lnTo>
                  <a:lnTo>
                    <a:pt x="541" y="228"/>
                  </a:lnTo>
                  <a:lnTo>
                    <a:pt x="547" y="209"/>
                  </a:lnTo>
                  <a:lnTo>
                    <a:pt x="553" y="179"/>
                  </a:lnTo>
                  <a:lnTo>
                    <a:pt x="560" y="158"/>
                  </a:lnTo>
                  <a:lnTo>
                    <a:pt x="566" y="135"/>
                  </a:lnTo>
                  <a:lnTo>
                    <a:pt x="571" y="122"/>
                  </a:lnTo>
                  <a:lnTo>
                    <a:pt x="185" y="0"/>
                  </a:lnTo>
                  <a:close/>
                </a:path>
              </a:pathLst>
            </a:custGeom>
            <a:solidFill>
              <a:schemeClr val="accent1"/>
            </a:solidFill>
            <a:ln w="0">
              <a:solidFill>
                <a:srgbClr val="808080"/>
              </a:solidFill>
              <a:round/>
              <a:headEnd/>
              <a:tailEnd/>
            </a:ln>
          </p:spPr>
          <p:txBody>
            <a:bodyPr lIns="101882" tIns="50941" rIns="101882" bIns="50941"/>
            <a:lstStyle/>
            <a:p>
              <a:pPr defTabSz="914422"/>
              <a:endParaRPr lang="en-US" sz="700">
                <a:solidFill>
                  <a:srgbClr val="000000"/>
                </a:solidFill>
                <a:latin typeface="Calibri"/>
                <a:ea typeface="ＭＳ Ｐゴシック" pitchFamily="34" charset="-128"/>
                <a:cs typeface="Arial" panose="020B0604020202020204" pitchFamily="34" charset="0"/>
              </a:endParaRPr>
            </a:p>
          </p:txBody>
        </p:sp>
        <p:sp>
          <p:nvSpPr>
            <p:cNvPr id="12" name="State: Virginia">
              <a:extLst>
                <a:ext uri="{FF2B5EF4-FFF2-40B4-BE49-F238E27FC236}">
                  <a16:creationId xmlns:a16="http://schemas.microsoft.com/office/drawing/2014/main" id="{2915B8B4-0656-453F-BC01-9459A99AEB7C}"/>
                </a:ext>
              </a:extLst>
            </p:cNvPr>
            <p:cNvSpPr>
              <a:spLocks/>
            </p:cNvSpPr>
            <p:nvPr/>
          </p:nvSpPr>
          <p:spPr bwMode="auto">
            <a:xfrm>
              <a:off x="6281799" y="4105264"/>
              <a:ext cx="786431" cy="473081"/>
            </a:xfrm>
            <a:custGeom>
              <a:avLst/>
              <a:gdLst>
                <a:gd name="T0" fmla="*/ 12700 w 632"/>
                <a:gd name="T1" fmla="*/ 555625 h 369"/>
                <a:gd name="T2" fmla="*/ 30163 w 632"/>
                <a:gd name="T3" fmla="*/ 546100 h 369"/>
                <a:gd name="T4" fmla="*/ 42863 w 632"/>
                <a:gd name="T5" fmla="*/ 530225 h 369"/>
                <a:gd name="T6" fmla="*/ 60325 w 632"/>
                <a:gd name="T7" fmla="*/ 515937 h 369"/>
                <a:gd name="T8" fmla="*/ 65088 w 632"/>
                <a:gd name="T9" fmla="*/ 492125 h 369"/>
                <a:gd name="T10" fmla="*/ 95250 w 632"/>
                <a:gd name="T11" fmla="*/ 466725 h 369"/>
                <a:gd name="T12" fmla="*/ 130175 w 632"/>
                <a:gd name="T13" fmla="*/ 436562 h 369"/>
                <a:gd name="T14" fmla="*/ 150813 w 632"/>
                <a:gd name="T15" fmla="*/ 422275 h 369"/>
                <a:gd name="T16" fmla="*/ 168275 w 632"/>
                <a:gd name="T17" fmla="*/ 449262 h 369"/>
                <a:gd name="T18" fmla="*/ 203200 w 632"/>
                <a:gd name="T19" fmla="*/ 465137 h 369"/>
                <a:gd name="T20" fmla="*/ 228600 w 632"/>
                <a:gd name="T21" fmla="*/ 449262 h 369"/>
                <a:gd name="T22" fmla="*/ 249238 w 632"/>
                <a:gd name="T23" fmla="*/ 441325 h 369"/>
                <a:gd name="T24" fmla="*/ 279400 w 632"/>
                <a:gd name="T25" fmla="*/ 439737 h 369"/>
                <a:gd name="T26" fmla="*/ 306388 w 632"/>
                <a:gd name="T27" fmla="*/ 417512 h 369"/>
                <a:gd name="T28" fmla="*/ 331788 w 632"/>
                <a:gd name="T29" fmla="*/ 404812 h 369"/>
                <a:gd name="T30" fmla="*/ 369888 w 632"/>
                <a:gd name="T31" fmla="*/ 388937 h 369"/>
                <a:gd name="T32" fmla="*/ 381000 w 632"/>
                <a:gd name="T33" fmla="*/ 350837 h 369"/>
                <a:gd name="T34" fmla="*/ 390525 w 632"/>
                <a:gd name="T35" fmla="*/ 315912 h 369"/>
                <a:gd name="T36" fmla="*/ 404813 w 632"/>
                <a:gd name="T37" fmla="*/ 265112 h 369"/>
                <a:gd name="T38" fmla="*/ 415925 w 632"/>
                <a:gd name="T39" fmla="*/ 238125 h 369"/>
                <a:gd name="T40" fmla="*/ 425450 w 632"/>
                <a:gd name="T41" fmla="*/ 207962 h 369"/>
                <a:gd name="T42" fmla="*/ 441325 w 632"/>
                <a:gd name="T43" fmla="*/ 182562 h 369"/>
                <a:gd name="T44" fmla="*/ 466725 w 632"/>
                <a:gd name="T45" fmla="*/ 196850 h 369"/>
                <a:gd name="T46" fmla="*/ 488950 w 632"/>
                <a:gd name="T47" fmla="*/ 184150 h 369"/>
                <a:gd name="T48" fmla="*/ 503238 w 632"/>
                <a:gd name="T49" fmla="*/ 136525 h 369"/>
                <a:gd name="T50" fmla="*/ 522288 w 632"/>
                <a:gd name="T51" fmla="*/ 123825 h 369"/>
                <a:gd name="T52" fmla="*/ 533400 w 632"/>
                <a:gd name="T53" fmla="*/ 114300 h 369"/>
                <a:gd name="T54" fmla="*/ 566738 w 632"/>
                <a:gd name="T55" fmla="*/ 71437 h 369"/>
                <a:gd name="T56" fmla="*/ 588963 w 632"/>
                <a:gd name="T57" fmla="*/ 0 h 369"/>
                <a:gd name="T58" fmla="*/ 619125 w 632"/>
                <a:gd name="T59" fmla="*/ 23812 h 369"/>
                <a:gd name="T60" fmla="*/ 652463 w 632"/>
                <a:gd name="T61" fmla="*/ 36512 h 369"/>
                <a:gd name="T62" fmla="*/ 669925 w 632"/>
                <a:gd name="T63" fmla="*/ 7937 h 369"/>
                <a:gd name="T64" fmla="*/ 698500 w 632"/>
                <a:gd name="T65" fmla="*/ 19050 h 369"/>
                <a:gd name="T66" fmla="*/ 720725 w 632"/>
                <a:gd name="T67" fmla="*/ 41275 h 369"/>
                <a:gd name="T68" fmla="*/ 763588 w 632"/>
                <a:gd name="T69" fmla="*/ 63500 h 369"/>
                <a:gd name="T70" fmla="*/ 763588 w 632"/>
                <a:gd name="T71" fmla="*/ 109537 h 369"/>
                <a:gd name="T72" fmla="*/ 760413 w 632"/>
                <a:gd name="T73" fmla="*/ 141287 h 369"/>
                <a:gd name="T74" fmla="*/ 811213 w 632"/>
                <a:gd name="T75" fmla="*/ 169862 h 369"/>
                <a:gd name="T76" fmla="*/ 871538 w 632"/>
                <a:gd name="T77" fmla="*/ 190500 h 369"/>
                <a:gd name="T78" fmla="*/ 909638 w 632"/>
                <a:gd name="T79" fmla="*/ 222250 h 369"/>
                <a:gd name="T80" fmla="*/ 900113 w 632"/>
                <a:gd name="T81" fmla="*/ 260350 h 369"/>
                <a:gd name="T82" fmla="*/ 920750 w 632"/>
                <a:gd name="T83" fmla="*/ 290512 h 369"/>
                <a:gd name="T84" fmla="*/ 920750 w 632"/>
                <a:gd name="T85" fmla="*/ 320675 h 369"/>
                <a:gd name="T86" fmla="*/ 939800 w 632"/>
                <a:gd name="T87" fmla="*/ 349250 h 369"/>
                <a:gd name="T88" fmla="*/ 968375 w 632"/>
                <a:gd name="T89" fmla="*/ 374650 h 369"/>
                <a:gd name="T90" fmla="*/ 1000125 w 632"/>
                <a:gd name="T91" fmla="*/ 388937 h 369"/>
                <a:gd name="T92" fmla="*/ 206375 w 632"/>
                <a:gd name="T93" fmla="*/ 56515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chemeClr val="accent6">
                <a:lumMod val="90000"/>
              </a:schemeClr>
            </a:solid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3" name="State: Vermont">
              <a:extLst>
                <a:ext uri="{FF2B5EF4-FFF2-40B4-BE49-F238E27FC236}">
                  <a16:creationId xmlns:a16="http://schemas.microsoft.com/office/drawing/2014/main" id="{E26ABB80-30F2-458E-84B6-FED901FE50F7}"/>
                </a:ext>
              </a:extLst>
            </p:cNvPr>
            <p:cNvSpPr>
              <a:spLocks/>
            </p:cNvSpPr>
            <p:nvPr/>
          </p:nvSpPr>
          <p:spPr bwMode="auto">
            <a:xfrm>
              <a:off x="7055786" y="3164235"/>
              <a:ext cx="180432" cy="361541"/>
            </a:xfrm>
            <a:custGeom>
              <a:avLst/>
              <a:gdLst>
                <a:gd name="T0" fmla="*/ 2147483647 w 145"/>
                <a:gd name="T1" fmla="*/ 0 h 282"/>
                <a:gd name="T2" fmla="*/ 2147483647 w 145"/>
                <a:gd name="T3" fmla="*/ 2147483647 h 282"/>
                <a:gd name="T4" fmla="*/ 2147483647 w 145"/>
                <a:gd name="T5" fmla="*/ 2147483647 h 282"/>
                <a:gd name="T6" fmla="*/ 2147483647 w 145"/>
                <a:gd name="T7" fmla="*/ 2147483647 h 282"/>
                <a:gd name="T8" fmla="*/ 2147483647 w 145"/>
                <a:gd name="T9" fmla="*/ 2147483647 h 282"/>
                <a:gd name="T10" fmla="*/ 2147483647 w 145"/>
                <a:gd name="T11" fmla="*/ 2147483647 h 282"/>
                <a:gd name="T12" fmla="*/ 2147483647 w 145"/>
                <a:gd name="T13" fmla="*/ 2147483647 h 282"/>
                <a:gd name="T14" fmla="*/ 2147483647 w 145"/>
                <a:gd name="T15" fmla="*/ 2147483647 h 282"/>
                <a:gd name="T16" fmla="*/ 2147483647 w 145"/>
                <a:gd name="T17" fmla="*/ 2147483647 h 282"/>
                <a:gd name="T18" fmla="*/ 2147483647 w 145"/>
                <a:gd name="T19" fmla="*/ 2147483647 h 282"/>
                <a:gd name="T20" fmla="*/ 2147483647 w 145"/>
                <a:gd name="T21" fmla="*/ 2147483647 h 282"/>
                <a:gd name="T22" fmla="*/ 2147483647 w 145"/>
                <a:gd name="T23" fmla="*/ 2147483647 h 282"/>
                <a:gd name="T24" fmla="*/ 2147483647 w 145"/>
                <a:gd name="T25" fmla="*/ 2147483647 h 282"/>
                <a:gd name="T26" fmla="*/ 2147483647 w 145"/>
                <a:gd name="T27" fmla="*/ 2147483647 h 282"/>
                <a:gd name="T28" fmla="*/ 2147483647 w 145"/>
                <a:gd name="T29" fmla="*/ 2147483647 h 282"/>
                <a:gd name="T30" fmla="*/ 2147483647 w 145"/>
                <a:gd name="T31" fmla="*/ 2147483647 h 282"/>
                <a:gd name="T32" fmla="*/ 2147483647 w 145"/>
                <a:gd name="T33" fmla="*/ 2147483647 h 282"/>
                <a:gd name="T34" fmla="*/ 2147483647 w 145"/>
                <a:gd name="T35" fmla="*/ 2147483647 h 282"/>
                <a:gd name="T36" fmla="*/ 2147483647 w 145"/>
                <a:gd name="T37" fmla="*/ 2147483647 h 282"/>
                <a:gd name="T38" fmla="*/ 2147483647 w 145"/>
                <a:gd name="T39" fmla="*/ 2147483647 h 282"/>
                <a:gd name="T40" fmla="*/ 2147483647 w 145"/>
                <a:gd name="T41" fmla="*/ 2147483647 h 282"/>
                <a:gd name="T42" fmla="*/ 2147483647 w 145"/>
                <a:gd name="T43" fmla="*/ 2147483647 h 282"/>
                <a:gd name="T44" fmla="*/ 2147483647 w 145"/>
                <a:gd name="T45" fmla="*/ 2147483647 h 282"/>
                <a:gd name="T46" fmla="*/ 2147483647 w 145"/>
                <a:gd name="T47" fmla="*/ 2147483647 h 282"/>
                <a:gd name="T48" fmla="*/ 2147483647 w 145"/>
                <a:gd name="T49" fmla="*/ 2147483647 h 282"/>
                <a:gd name="T50" fmla="*/ 2147483647 w 145"/>
                <a:gd name="T51" fmla="*/ 2147483647 h 282"/>
                <a:gd name="T52" fmla="*/ 2147483647 w 145"/>
                <a:gd name="T53" fmla="*/ 2147483647 h 282"/>
                <a:gd name="T54" fmla="*/ 2147483647 w 145"/>
                <a:gd name="T55" fmla="*/ 2147483647 h 282"/>
                <a:gd name="T56" fmla="*/ 2147483647 w 145"/>
                <a:gd name="T57" fmla="*/ 2147483647 h 282"/>
                <a:gd name="T58" fmla="*/ 2147483647 w 145"/>
                <a:gd name="T59" fmla="*/ 2147483647 h 282"/>
                <a:gd name="T60" fmla="*/ 2147483647 w 145"/>
                <a:gd name="T61" fmla="*/ 2147483647 h 282"/>
                <a:gd name="T62" fmla="*/ 2147483647 w 145"/>
                <a:gd name="T63" fmla="*/ 2147483647 h 282"/>
                <a:gd name="T64" fmla="*/ 2147483647 w 145"/>
                <a:gd name="T65" fmla="*/ 2147483647 h 282"/>
                <a:gd name="T66" fmla="*/ 2147483647 w 145"/>
                <a:gd name="T67" fmla="*/ 2147483647 h 282"/>
                <a:gd name="T68" fmla="*/ 2147483647 w 145"/>
                <a:gd name="T69" fmla="*/ 2147483647 h 282"/>
                <a:gd name="T70" fmla="*/ 2147483647 w 145"/>
                <a:gd name="T71" fmla="*/ 2147483647 h 282"/>
                <a:gd name="T72" fmla="*/ 2147483647 w 145"/>
                <a:gd name="T73" fmla="*/ 2147483647 h 282"/>
                <a:gd name="T74" fmla="*/ 2147483647 w 145"/>
                <a:gd name="T75" fmla="*/ 2147483647 h 282"/>
                <a:gd name="T76" fmla="*/ 2147483647 w 145"/>
                <a:gd name="T77" fmla="*/ 2147483647 h 282"/>
                <a:gd name="T78" fmla="*/ 2147483647 w 145"/>
                <a:gd name="T79" fmla="*/ 2147483647 h 282"/>
                <a:gd name="T80" fmla="*/ 0 w 145"/>
                <a:gd name="T81" fmla="*/ 2147483647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282"/>
                <a:gd name="T125" fmla="*/ 145 w 14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282">
                  <a:moveTo>
                    <a:pt x="0" y="42"/>
                  </a:moveTo>
                  <a:lnTo>
                    <a:pt x="134" y="0"/>
                  </a:lnTo>
                  <a:lnTo>
                    <a:pt x="139" y="4"/>
                  </a:lnTo>
                  <a:lnTo>
                    <a:pt x="139" y="8"/>
                  </a:lnTo>
                  <a:lnTo>
                    <a:pt x="139" y="16"/>
                  </a:lnTo>
                  <a:lnTo>
                    <a:pt x="136" y="21"/>
                  </a:lnTo>
                  <a:lnTo>
                    <a:pt x="134" y="27"/>
                  </a:lnTo>
                  <a:lnTo>
                    <a:pt x="137" y="32"/>
                  </a:lnTo>
                  <a:lnTo>
                    <a:pt x="142" y="37"/>
                  </a:lnTo>
                  <a:lnTo>
                    <a:pt x="145" y="42"/>
                  </a:lnTo>
                  <a:lnTo>
                    <a:pt x="145" y="48"/>
                  </a:lnTo>
                  <a:lnTo>
                    <a:pt x="142" y="58"/>
                  </a:lnTo>
                  <a:lnTo>
                    <a:pt x="139" y="66"/>
                  </a:lnTo>
                  <a:lnTo>
                    <a:pt x="134" y="70"/>
                  </a:lnTo>
                  <a:lnTo>
                    <a:pt x="129" y="77"/>
                  </a:lnTo>
                  <a:lnTo>
                    <a:pt x="126" y="81"/>
                  </a:lnTo>
                  <a:lnTo>
                    <a:pt x="121" y="85"/>
                  </a:lnTo>
                  <a:lnTo>
                    <a:pt x="118" y="89"/>
                  </a:lnTo>
                  <a:lnTo>
                    <a:pt x="120" y="97"/>
                  </a:lnTo>
                  <a:lnTo>
                    <a:pt x="123" y="101"/>
                  </a:lnTo>
                  <a:lnTo>
                    <a:pt x="124" y="107"/>
                  </a:lnTo>
                  <a:lnTo>
                    <a:pt x="123" y="116"/>
                  </a:lnTo>
                  <a:lnTo>
                    <a:pt x="123" y="126"/>
                  </a:lnTo>
                  <a:lnTo>
                    <a:pt x="123" y="131"/>
                  </a:lnTo>
                  <a:lnTo>
                    <a:pt x="120" y="142"/>
                  </a:lnTo>
                  <a:lnTo>
                    <a:pt x="118" y="150"/>
                  </a:lnTo>
                  <a:lnTo>
                    <a:pt x="118" y="159"/>
                  </a:lnTo>
                  <a:lnTo>
                    <a:pt x="115" y="163"/>
                  </a:lnTo>
                  <a:lnTo>
                    <a:pt x="115" y="169"/>
                  </a:lnTo>
                  <a:lnTo>
                    <a:pt x="113" y="177"/>
                  </a:lnTo>
                  <a:lnTo>
                    <a:pt x="116" y="185"/>
                  </a:lnTo>
                  <a:lnTo>
                    <a:pt x="116" y="196"/>
                  </a:lnTo>
                  <a:lnTo>
                    <a:pt x="118" y="204"/>
                  </a:lnTo>
                  <a:lnTo>
                    <a:pt x="120" y="210"/>
                  </a:lnTo>
                  <a:lnTo>
                    <a:pt x="121" y="218"/>
                  </a:lnTo>
                  <a:lnTo>
                    <a:pt x="123" y="224"/>
                  </a:lnTo>
                  <a:lnTo>
                    <a:pt x="123" y="232"/>
                  </a:lnTo>
                  <a:lnTo>
                    <a:pt x="124" y="236"/>
                  </a:lnTo>
                  <a:lnTo>
                    <a:pt x="123" y="240"/>
                  </a:lnTo>
                  <a:lnTo>
                    <a:pt x="120" y="244"/>
                  </a:lnTo>
                  <a:lnTo>
                    <a:pt x="121" y="248"/>
                  </a:lnTo>
                  <a:lnTo>
                    <a:pt x="123" y="253"/>
                  </a:lnTo>
                  <a:lnTo>
                    <a:pt x="124" y="256"/>
                  </a:lnTo>
                  <a:lnTo>
                    <a:pt x="126" y="259"/>
                  </a:lnTo>
                  <a:lnTo>
                    <a:pt x="128" y="264"/>
                  </a:lnTo>
                  <a:lnTo>
                    <a:pt x="69" y="282"/>
                  </a:lnTo>
                  <a:lnTo>
                    <a:pt x="62" y="272"/>
                  </a:lnTo>
                  <a:lnTo>
                    <a:pt x="61" y="267"/>
                  </a:lnTo>
                  <a:lnTo>
                    <a:pt x="62" y="264"/>
                  </a:lnTo>
                  <a:lnTo>
                    <a:pt x="62" y="259"/>
                  </a:lnTo>
                  <a:lnTo>
                    <a:pt x="61" y="256"/>
                  </a:lnTo>
                  <a:lnTo>
                    <a:pt x="59" y="250"/>
                  </a:lnTo>
                  <a:lnTo>
                    <a:pt x="56" y="244"/>
                  </a:lnTo>
                  <a:lnTo>
                    <a:pt x="56" y="234"/>
                  </a:lnTo>
                  <a:lnTo>
                    <a:pt x="56" y="229"/>
                  </a:lnTo>
                  <a:lnTo>
                    <a:pt x="54" y="223"/>
                  </a:lnTo>
                  <a:lnTo>
                    <a:pt x="54" y="217"/>
                  </a:lnTo>
                  <a:lnTo>
                    <a:pt x="54" y="210"/>
                  </a:lnTo>
                  <a:lnTo>
                    <a:pt x="51" y="201"/>
                  </a:lnTo>
                  <a:lnTo>
                    <a:pt x="50" y="196"/>
                  </a:lnTo>
                  <a:lnTo>
                    <a:pt x="45" y="191"/>
                  </a:lnTo>
                  <a:lnTo>
                    <a:pt x="40" y="190"/>
                  </a:lnTo>
                  <a:lnTo>
                    <a:pt x="35" y="190"/>
                  </a:lnTo>
                  <a:lnTo>
                    <a:pt x="31" y="186"/>
                  </a:lnTo>
                  <a:lnTo>
                    <a:pt x="32" y="182"/>
                  </a:lnTo>
                  <a:lnTo>
                    <a:pt x="34" y="177"/>
                  </a:lnTo>
                  <a:lnTo>
                    <a:pt x="31" y="169"/>
                  </a:lnTo>
                  <a:lnTo>
                    <a:pt x="27" y="159"/>
                  </a:lnTo>
                  <a:lnTo>
                    <a:pt x="24" y="153"/>
                  </a:lnTo>
                  <a:lnTo>
                    <a:pt x="20" y="150"/>
                  </a:lnTo>
                  <a:lnTo>
                    <a:pt x="18" y="142"/>
                  </a:lnTo>
                  <a:lnTo>
                    <a:pt x="18" y="132"/>
                  </a:lnTo>
                  <a:lnTo>
                    <a:pt x="18" y="123"/>
                  </a:lnTo>
                  <a:lnTo>
                    <a:pt x="18" y="112"/>
                  </a:lnTo>
                  <a:lnTo>
                    <a:pt x="20" y="104"/>
                  </a:lnTo>
                  <a:lnTo>
                    <a:pt x="18" y="99"/>
                  </a:lnTo>
                  <a:lnTo>
                    <a:pt x="15" y="91"/>
                  </a:lnTo>
                  <a:lnTo>
                    <a:pt x="12" y="86"/>
                  </a:lnTo>
                  <a:lnTo>
                    <a:pt x="8" y="80"/>
                  </a:lnTo>
                  <a:lnTo>
                    <a:pt x="10" y="62"/>
                  </a:lnTo>
                  <a:lnTo>
                    <a:pt x="2" y="58"/>
                  </a:lnTo>
                  <a:lnTo>
                    <a:pt x="0" y="42"/>
                  </a:lnTo>
                  <a:close/>
                </a:path>
              </a:pathLst>
            </a:custGeom>
            <a:solidFill>
              <a:srgbClr val="004157"/>
            </a:solidFill>
            <a:ln w="0" algn="ctr">
              <a:solidFill>
                <a:srgbClr val="808080"/>
              </a:solidFill>
              <a:round/>
              <a:headEnd/>
              <a:tailEnd/>
            </a:ln>
          </p:spPr>
          <p:txBody>
            <a:bodyPr lIns="101882" tIns="50941" rIns="101882" bIns="50941"/>
            <a:lstStyle/>
            <a:p>
              <a:pPr defTabSz="914422">
                <a:defRPr/>
              </a:pPr>
              <a:endParaRPr lang="en-US" sz="700">
                <a:solidFill>
                  <a:srgbClr val="004157"/>
                </a:solidFill>
                <a:latin typeface="Calibri"/>
                <a:ea typeface="ＭＳ Ｐゴシック" pitchFamily="34" charset="-128"/>
                <a:cs typeface="Arial" panose="020B0604020202020204" pitchFamily="34" charset="0"/>
              </a:endParaRPr>
            </a:p>
          </p:txBody>
        </p:sp>
        <p:sp>
          <p:nvSpPr>
            <p:cNvPr id="14" name="State: Utah">
              <a:extLst>
                <a:ext uri="{FF2B5EF4-FFF2-40B4-BE49-F238E27FC236}">
                  <a16:creationId xmlns:a16="http://schemas.microsoft.com/office/drawing/2014/main" id="{C81A02C7-D077-4F98-9B8D-39AEB1F0459D}"/>
                </a:ext>
              </a:extLst>
            </p:cNvPr>
            <p:cNvSpPr>
              <a:spLocks/>
            </p:cNvSpPr>
            <p:nvPr/>
          </p:nvSpPr>
          <p:spPr bwMode="auto">
            <a:xfrm>
              <a:off x="2956887" y="3688597"/>
              <a:ext cx="610977" cy="803853"/>
            </a:xfrm>
            <a:custGeom>
              <a:avLst/>
              <a:gdLst>
                <a:gd name="T0" fmla="*/ 2147483647 w 491"/>
                <a:gd name="T1" fmla="*/ 0 h 627"/>
                <a:gd name="T2" fmla="*/ 2147483647 w 491"/>
                <a:gd name="T3" fmla="*/ 2147483647 h 627"/>
                <a:gd name="T4" fmla="*/ 2147483647 w 491"/>
                <a:gd name="T5" fmla="*/ 2147483647 h 627"/>
                <a:gd name="T6" fmla="*/ 2147483647 w 491"/>
                <a:gd name="T7" fmla="*/ 2147483647 h 627"/>
                <a:gd name="T8" fmla="*/ 2147483647 w 491"/>
                <a:gd name="T9" fmla="*/ 2147483647 h 627"/>
                <a:gd name="T10" fmla="*/ 2147483647 w 491"/>
                <a:gd name="T11" fmla="*/ 2147483647 h 627"/>
                <a:gd name="T12" fmla="*/ 2147483647 w 491"/>
                <a:gd name="T13" fmla="*/ 2147483647 h 627"/>
                <a:gd name="T14" fmla="*/ 2147483647 w 491"/>
                <a:gd name="T15" fmla="*/ 2147483647 h 627"/>
                <a:gd name="T16" fmla="*/ 2147483647 w 491"/>
                <a:gd name="T17" fmla="*/ 2147483647 h 627"/>
                <a:gd name="T18" fmla="*/ 2147483647 w 491"/>
                <a:gd name="T19" fmla="*/ 2147483647 h 627"/>
                <a:gd name="T20" fmla="*/ 2147483647 w 491"/>
                <a:gd name="T21" fmla="*/ 2147483647 h 627"/>
                <a:gd name="T22" fmla="*/ 2147483647 w 491"/>
                <a:gd name="T23" fmla="*/ 2147483647 h 627"/>
                <a:gd name="T24" fmla="*/ 0 w 491"/>
                <a:gd name="T25" fmla="*/ 2147483647 h 627"/>
                <a:gd name="T26" fmla="*/ 2147483647 w 491"/>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
                <a:gd name="T43" fmla="*/ 0 h 627"/>
                <a:gd name="T44" fmla="*/ 491 w 491"/>
                <a:gd name="T45" fmla="*/ 627 h 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 h="627">
                  <a:moveTo>
                    <a:pt x="116" y="0"/>
                  </a:moveTo>
                  <a:lnTo>
                    <a:pt x="345" y="49"/>
                  </a:lnTo>
                  <a:lnTo>
                    <a:pt x="333" y="156"/>
                  </a:lnTo>
                  <a:lnTo>
                    <a:pt x="491" y="191"/>
                  </a:lnTo>
                  <a:lnTo>
                    <a:pt x="422" y="627"/>
                  </a:lnTo>
                  <a:lnTo>
                    <a:pt x="244" y="594"/>
                  </a:lnTo>
                  <a:lnTo>
                    <a:pt x="238" y="597"/>
                  </a:lnTo>
                  <a:lnTo>
                    <a:pt x="232" y="599"/>
                  </a:lnTo>
                  <a:lnTo>
                    <a:pt x="224" y="597"/>
                  </a:lnTo>
                  <a:lnTo>
                    <a:pt x="216" y="594"/>
                  </a:lnTo>
                  <a:lnTo>
                    <a:pt x="211" y="589"/>
                  </a:lnTo>
                  <a:lnTo>
                    <a:pt x="208" y="586"/>
                  </a:lnTo>
                  <a:lnTo>
                    <a:pt x="0" y="545"/>
                  </a:lnTo>
                  <a:lnTo>
                    <a:pt x="116" y="0"/>
                  </a:lnTo>
                  <a:close/>
                </a:path>
              </a:pathLst>
            </a:custGeom>
            <a:solidFill>
              <a:srgbClr val="004157"/>
            </a:solidFill>
            <a:ln w="0" algn="ctr">
              <a:solidFill>
                <a:schemeClr val="bg1">
                  <a:lumMod val="50000"/>
                </a:schemeClr>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5" name="State: Texas">
              <a:extLst>
                <a:ext uri="{FF2B5EF4-FFF2-40B4-BE49-F238E27FC236}">
                  <a16:creationId xmlns:a16="http://schemas.microsoft.com/office/drawing/2014/main" id="{F76649A0-2A11-4C4B-89AF-BFEB5D0FB566}"/>
                </a:ext>
              </a:extLst>
            </p:cNvPr>
            <p:cNvSpPr>
              <a:spLocks/>
            </p:cNvSpPr>
            <p:nvPr/>
          </p:nvSpPr>
          <p:spPr bwMode="auto">
            <a:xfrm>
              <a:off x="3661189" y="4655270"/>
              <a:ext cx="1513134" cy="1546166"/>
            </a:xfrm>
            <a:custGeom>
              <a:avLst/>
              <a:gdLst>
                <a:gd name="T0" fmla="*/ 2147483647 w 1216"/>
                <a:gd name="T1" fmla="*/ 2147483647 h 1206"/>
                <a:gd name="T2" fmla="*/ 2147483647 w 1216"/>
                <a:gd name="T3" fmla="*/ 2147483647 h 1206"/>
                <a:gd name="T4" fmla="*/ 2147483647 w 1216"/>
                <a:gd name="T5" fmla="*/ 2147483647 h 1206"/>
                <a:gd name="T6" fmla="*/ 2147483647 w 1216"/>
                <a:gd name="T7" fmla="*/ 2147483647 h 1206"/>
                <a:gd name="T8" fmla="*/ 2147483647 w 1216"/>
                <a:gd name="T9" fmla="*/ 2147483647 h 1206"/>
                <a:gd name="T10" fmla="*/ 2147483647 w 1216"/>
                <a:gd name="T11" fmla="*/ 2147483647 h 1206"/>
                <a:gd name="T12" fmla="*/ 2147483647 w 1216"/>
                <a:gd name="T13" fmla="*/ 2147483647 h 1206"/>
                <a:gd name="T14" fmla="*/ 2147483647 w 1216"/>
                <a:gd name="T15" fmla="*/ 2147483647 h 1206"/>
                <a:gd name="T16" fmla="*/ 2147483647 w 1216"/>
                <a:gd name="T17" fmla="*/ 2147483647 h 1206"/>
                <a:gd name="T18" fmla="*/ 2147483647 w 1216"/>
                <a:gd name="T19" fmla="*/ 2147483647 h 1206"/>
                <a:gd name="T20" fmla="*/ 2147483647 w 1216"/>
                <a:gd name="T21" fmla="*/ 2147483647 h 1206"/>
                <a:gd name="T22" fmla="*/ 2147483647 w 1216"/>
                <a:gd name="T23" fmla="*/ 2147483647 h 1206"/>
                <a:gd name="T24" fmla="*/ 2147483647 w 1216"/>
                <a:gd name="T25" fmla="*/ 2147483647 h 1206"/>
                <a:gd name="T26" fmla="*/ 2147483647 w 1216"/>
                <a:gd name="T27" fmla="*/ 2147483647 h 1206"/>
                <a:gd name="T28" fmla="*/ 2147483647 w 1216"/>
                <a:gd name="T29" fmla="*/ 2147483647 h 1206"/>
                <a:gd name="T30" fmla="*/ 2147483647 w 1216"/>
                <a:gd name="T31" fmla="*/ 2147483647 h 1206"/>
                <a:gd name="T32" fmla="*/ 2147483647 w 1216"/>
                <a:gd name="T33" fmla="*/ 2147483647 h 1206"/>
                <a:gd name="T34" fmla="*/ 2147483647 w 1216"/>
                <a:gd name="T35" fmla="*/ 2147483647 h 1206"/>
                <a:gd name="T36" fmla="*/ 2147483647 w 1216"/>
                <a:gd name="T37" fmla="*/ 2147483647 h 1206"/>
                <a:gd name="T38" fmla="*/ 2147483647 w 1216"/>
                <a:gd name="T39" fmla="*/ 2147483647 h 1206"/>
                <a:gd name="T40" fmla="*/ 2147483647 w 1216"/>
                <a:gd name="T41" fmla="*/ 2147483647 h 1206"/>
                <a:gd name="T42" fmla="*/ 2147483647 w 1216"/>
                <a:gd name="T43" fmla="*/ 2147483647 h 1206"/>
                <a:gd name="T44" fmla="*/ 2147483647 w 1216"/>
                <a:gd name="T45" fmla="*/ 2147483647 h 1206"/>
                <a:gd name="T46" fmla="*/ 2147483647 w 1216"/>
                <a:gd name="T47" fmla="*/ 2147483647 h 1206"/>
                <a:gd name="T48" fmla="*/ 2147483647 w 1216"/>
                <a:gd name="T49" fmla="*/ 2147483647 h 1206"/>
                <a:gd name="T50" fmla="*/ 2147483647 w 1216"/>
                <a:gd name="T51" fmla="*/ 2147483647 h 1206"/>
                <a:gd name="T52" fmla="*/ 2147483647 w 1216"/>
                <a:gd name="T53" fmla="*/ 2147483647 h 1206"/>
                <a:gd name="T54" fmla="*/ 2147483647 w 1216"/>
                <a:gd name="T55" fmla="*/ 2147483647 h 1206"/>
                <a:gd name="T56" fmla="*/ 2147483647 w 1216"/>
                <a:gd name="T57" fmla="*/ 2147483647 h 1206"/>
                <a:gd name="T58" fmla="*/ 2147483647 w 1216"/>
                <a:gd name="T59" fmla="*/ 2147483647 h 1206"/>
                <a:gd name="T60" fmla="*/ 2147483647 w 1216"/>
                <a:gd name="T61" fmla="*/ 2147483647 h 1206"/>
                <a:gd name="T62" fmla="*/ 2147483647 w 1216"/>
                <a:gd name="T63" fmla="*/ 2147483647 h 1206"/>
                <a:gd name="T64" fmla="*/ 2147483647 w 1216"/>
                <a:gd name="T65" fmla="*/ 2147483647 h 1206"/>
                <a:gd name="T66" fmla="*/ 2147483647 w 1216"/>
                <a:gd name="T67" fmla="*/ 2147483647 h 1206"/>
                <a:gd name="T68" fmla="*/ 2147483647 w 1216"/>
                <a:gd name="T69" fmla="*/ 2147483647 h 1206"/>
                <a:gd name="T70" fmla="*/ 2147483647 w 1216"/>
                <a:gd name="T71" fmla="*/ 2147483647 h 1206"/>
                <a:gd name="T72" fmla="*/ 2147483647 w 1216"/>
                <a:gd name="T73" fmla="*/ 2147483647 h 1206"/>
                <a:gd name="T74" fmla="*/ 2147483647 w 1216"/>
                <a:gd name="T75" fmla="*/ 2147483647 h 1206"/>
                <a:gd name="T76" fmla="*/ 2147483647 w 1216"/>
                <a:gd name="T77" fmla="*/ 2147483647 h 1206"/>
                <a:gd name="T78" fmla="*/ 2147483647 w 1216"/>
                <a:gd name="T79" fmla="*/ 2147483647 h 1206"/>
                <a:gd name="T80" fmla="*/ 2147483647 w 1216"/>
                <a:gd name="T81" fmla="*/ 2147483647 h 1206"/>
                <a:gd name="T82" fmla="*/ 2147483647 w 1216"/>
                <a:gd name="T83" fmla="*/ 2147483647 h 1206"/>
                <a:gd name="T84" fmla="*/ 2147483647 w 1216"/>
                <a:gd name="T85" fmla="*/ 2147483647 h 1206"/>
                <a:gd name="T86" fmla="*/ 2147483647 w 1216"/>
                <a:gd name="T87" fmla="*/ 2147483647 h 1206"/>
                <a:gd name="T88" fmla="*/ 2147483647 w 1216"/>
                <a:gd name="T89" fmla="*/ 2147483647 h 1206"/>
                <a:gd name="T90" fmla="*/ 2147483647 w 1216"/>
                <a:gd name="T91" fmla="*/ 2147483647 h 1206"/>
                <a:gd name="T92" fmla="*/ 2147483647 w 1216"/>
                <a:gd name="T93" fmla="*/ 2147483647 h 1206"/>
                <a:gd name="T94" fmla="*/ 2147483647 w 1216"/>
                <a:gd name="T95" fmla="*/ 2147483647 h 1206"/>
                <a:gd name="T96" fmla="*/ 2147483647 w 1216"/>
                <a:gd name="T97" fmla="*/ 2147483647 h 1206"/>
                <a:gd name="T98" fmla="*/ 2147483647 w 1216"/>
                <a:gd name="T99" fmla="*/ 2147483647 h 1206"/>
                <a:gd name="T100" fmla="*/ 2147483647 w 1216"/>
                <a:gd name="T101" fmla="*/ 2147483647 h 1206"/>
                <a:gd name="T102" fmla="*/ 2147483647 w 1216"/>
                <a:gd name="T103" fmla="*/ 2147483647 h 1206"/>
                <a:gd name="T104" fmla="*/ 2147483647 w 1216"/>
                <a:gd name="T105" fmla="*/ 2147483647 h 1206"/>
                <a:gd name="T106" fmla="*/ 2147483647 w 1216"/>
                <a:gd name="T107" fmla="*/ 2147483647 h 1206"/>
                <a:gd name="T108" fmla="*/ 2147483647 w 1216"/>
                <a:gd name="T109" fmla="*/ 2147483647 h 1206"/>
                <a:gd name="T110" fmla="*/ 2147483647 w 1216"/>
                <a:gd name="T111" fmla="*/ 2147483647 h 1206"/>
                <a:gd name="T112" fmla="*/ 2147483647 w 1216"/>
                <a:gd name="T113" fmla="*/ 2147483647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16" name="State: Tennessee">
              <a:extLst>
                <a:ext uri="{FF2B5EF4-FFF2-40B4-BE49-F238E27FC236}">
                  <a16:creationId xmlns:a16="http://schemas.microsoft.com/office/drawing/2014/main" id="{F53FCBF7-380F-42E8-90BC-803122DCB8FD}"/>
                </a:ext>
              </a:extLst>
            </p:cNvPr>
            <p:cNvSpPr>
              <a:spLocks/>
            </p:cNvSpPr>
            <p:nvPr/>
          </p:nvSpPr>
          <p:spPr bwMode="auto">
            <a:xfrm>
              <a:off x="5525233" y="4565526"/>
              <a:ext cx="912112" cy="324361"/>
            </a:xfrm>
            <a:custGeom>
              <a:avLst/>
              <a:gdLst>
                <a:gd name="T0" fmla="*/ 288925 w 733"/>
                <a:gd name="T1" fmla="*/ 123825 h 253"/>
                <a:gd name="T2" fmla="*/ 485775 w 733"/>
                <a:gd name="T3" fmla="*/ 84138 h 253"/>
                <a:gd name="T4" fmla="*/ 731838 w 733"/>
                <a:gd name="T5" fmla="*/ 50800 h 253"/>
                <a:gd name="T6" fmla="*/ 915988 w 733"/>
                <a:gd name="T7" fmla="*/ 25400 h 253"/>
                <a:gd name="T8" fmla="*/ 1100138 w 733"/>
                <a:gd name="T9" fmla="*/ 4763 h 253"/>
                <a:gd name="T10" fmla="*/ 1163638 w 733"/>
                <a:gd name="T11" fmla="*/ 46038 h 253"/>
                <a:gd name="T12" fmla="*/ 1141413 w 733"/>
                <a:gd name="T13" fmla="*/ 68263 h 253"/>
                <a:gd name="T14" fmla="*/ 1125538 w 733"/>
                <a:gd name="T15" fmla="*/ 93663 h 253"/>
                <a:gd name="T16" fmla="*/ 1111250 w 733"/>
                <a:gd name="T17" fmla="*/ 96838 h 253"/>
                <a:gd name="T18" fmla="*/ 1092200 w 733"/>
                <a:gd name="T19" fmla="*/ 101600 h 253"/>
                <a:gd name="T20" fmla="*/ 1068388 w 733"/>
                <a:gd name="T21" fmla="*/ 128588 h 253"/>
                <a:gd name="T22" fmla="*/ 1057275 w 733"/>
                <a:gd name="T23" fmla="*/ 131763 h 253"/>
                <a:gd name="T24" fmla="*/ 1049338 w 733"/>
                <a:gd name="T25" fmla="*/ 122238 h 253"/>
                <a:gd name="T26" fmla="*/ 1035050 w 733"/>
                <a:gd name="T27" fmla="*/ 131763 h 253"/>
                <a:gd name="T28" fmla="*/ 1025525 w 733"/>
                <a:gd name="T29" fmla="*/ 146050 h 253"/>
                <a:gd name="T30" fmla="*/ 1014413 w 733"/>
                <a:gd name="T31" fmla="*/ 152400 h 253"/>
                <a:gd name="T32" fmla="*/ 1001713 w 733"/>
                <a:gd name="T33" fmla="*/ 171450 h 253"/>
                <a:gd name="T34" fmla="*/ 992188 w 733"/>
                <a:gd name="T35" fmla="*/ 177800 h 253"/>
                <a:gd name="T36" fmla="*/ 976313 w 733"/>
                <a:gd name="T37" fmla="*/ 187325 h 253"/>
                <a:gd name="T38" fmla="*/ 957263 w 733"/>
                <a:gd name="T39" fmla="*/ 204788 h 253"/>
                <a:gd name="T40" fmla="*/ 941388 w 733"/>
                <a:gd name="T41" fmla="*/ 222250 h 253"/>
                <a:gd name="T42" fmla="*/ 908050 w 733"/>
                <a:gd name="T43" fmla="*/ 225425 h 253"/>
                <a:gd name="T44" fmla="*/ 890588 w 733"/>
                <a:gd name="T45" fmla="*/ 234950 h 253"/>
                <a:gd name="T46" fmla="*/ 865188 w 733"/>
                <a:gd name="T47" fmla="*/ 263525 h 253"/>
                <a:gd name="T48" fmla="*/ 865188 w 733"/>
                <a:gd name="T49" fmla="*/ 293688 h 253"/>
                <a:gd name="T50" fmla="*/ 833438 w 733"/>
                <a:gd name="T51" fmla="*/ 295275 h 253"/>
                <a:gd name="T52" fmla="*/ 817563 w 733"/>
                <a:gd name="T53" fmla="*/ 311150 h 253"/>
                <a:gd name="T54" fmla="*/ 800100 w 733"/>
                <a:gd name="T55" fmla="*/ 328613 h 253"/>
                <a:gd name="T56" fmla="*/ 280988 w 733"/>
                <a:gd name="T57" fmla="*/ 388938 h 253"/>
                <a:gd name="T58" fmla="*/ 15875 w 733"/>
                <a:gd name="T59" fmla="*/ 385763 h 253"/>
                <a:gd name="T60" fmla="*/ 20638 w 733"/>
                <a:gd name="T61" fmla="*/ 368300 h 253"/>
                <a:gd name="T62" fmla="*/ 11113 w 733"/>
                <a:gd name="T63" fmla="*/ 354013 h 253"/>
                <a:gd name="T64" fmla="*/ 12700 w 733"/>
                <a:gd name="T65" fmla="*/ 341313 h 253"/>
                <a:gd name="T66" fmla="*/ 25400 w 733"/>
                <a:gd name="T67" fmla="*/ 315913 h 253"/>
                <a:gd name="T68" fmla="*/ 38100 w 733"/>
                <a:gd name="T69" fmla="*/ 303213 h 253"/>
                <a:gd name="T70" fmla="*/ 36513 w 733"/>
                <a:gd name="T71" fmla="*/ 287338 h 253"/>
                <a:gd name="T72" fmla="*/ 42863 w 733"/>
                <a:gd name="T73" fmla="*/ 273050 h 253"/>
                <a:gd name="T74" fmla="*/ 55563 w 733"/>
                <a:gd name="T75" fmla="*/ 260350 h 253"/>
                <a:gd name="T76" fmla="*/ 66675 w 733"/>
                <a:gd name="T77" fmla="*/ 239713 h 253"/>
                <a:gd name="T78" fmla="*/ 68263 w 733"/>
                <a:gd name="T79" fmla="*/ 217488 h 253"/>
                <a:gd name="T80" fmla="*/ 76200 w 733"/>
                <a:gd name="T81" fmla="*/ 200025 h 253"/>
                <a:gd name="T82" fmla="*/ 80963 w 733"/>
                <a:gd name="T83" fmla="*/ 177800 h 253"/>
                <a:gd name="T84" fmla="*/ 85725 w 733"/>
                <a:gd name="T85" fmla="*/ 15398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3"/>
                <a:gd name="T130" fmla="*/ 0 h 253"/>
                <a:gd name="T131" fmla="*/ 733 w 73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3" h="253">
                  <a:moveTo>
                    <a:pt x="59" y="89"/>
                  </a:moveTo>
                  <a:lnTo>
                    <a:pt x="182" y="78"/>
                  </a:lnTo>
                  <a:lnTo>
                    <a:pt x="182" y="61"/>
                  </a:lnTo>
                  <a:lnTo>
                    <a:pt x="306" y="53"/>
                  </a:lnTo>
                  <a:lnTo>
                    <a:pt x="379" y="42"/>
                  </a:lnTo>
                  <a:lnTo>
                    <a:pt x="461" y="32"/>
                  </a:lnTo>
                  <a:lnTo>
                    <a:pt x="517" y="24"/>
                  </a:lnTo>
                  <a:lnTo>
                    <a:pt x="577" y="16"/>
                  </a:lnTo>
                  <a:lnTo>
                    <a:pt x="628" y="15"/>
                  </a:lnTo>
                  <a:lnTo>
                    <a:pt x="693" y="3"/>
                  </a:lnTo>
                  <a:lnTo>
                    <a:pt x="731" y="0"/>
                  </a:lnTo>
                  <a:lnTo>
                    <a:pt x="733" y="29"/>
                  </a:lnTo>
                  <a:lnTo>
                    <a:pt x="725" y="35"/>
                  </a:lnTo>
                  <a:lnTo>
                    <a:pt x="719" y="43"/>
                  </a:lnTo>
                  <a:lnTo>
                    <a:pt x="712" y="53"/>
                  </a:lnTo>
                  <a:lnTo>
                    <a:pt x="709" y="59"/>
                  </a:lnTo>
                  <a:lnTo>
                    <a:pt x="704" y="64"/>
                  </a:lnTo>
                  <a:lnTo>
                    <a:pt x="700" y="61"/>
                  </a:lnTo>
                  <a:lnTo>
                    <a:pt x="695" y="59"/>
                  </a:lnTo>
                  <a:lnTo>
                    <a:pt x="688" y="64"/>
                  </a:lnTo>
                  <a:lnTo>
                    <a:pt x="680" y="73"/>
                  </a:lnTo>
                  <a:lnTo>
                    <a:pt x="673" y="81"/>
                  </a:lnTo>
                  <a:lnTo>
                    <a:pt x="671" y="85"/>
                  </a:lnTo>
                  <a:lnTo>
                    <a:pt x="666" y="83"/>
                  </a:lnTo>
                  <a:lnTo>
                    <a:pt x="665" y="80"/>
                  </a:lnTo>
                  <a:lnTo>
                    <a:pt x="661" y="77"/>
                  </a:lnTo>
                  <a:lnTo>
                    <a:pt x="655" y="80"/>
                  </a:lnTo>
                  <a:lnTo>
                    <a:pt x="652" y="83"/>
                  </a:lnTo>
                  <a:lnTo>
                    <a:pt x="647" y="89"/>
                  </a:lnTo>
                  <a:lnTo>
                    <a:pt x="646" y="92"/>
                  </a:lnTo>
                  <a:lnTo>
                    <a:pt x="641" y="92"/>
                  </a:lnTo>
                  <a:lnTo>
                    <a:pt x="639" y="96"/>
                  </a:lnTo>
                  <a:lnTo>
                    <a:pt x="636" y="102"/>
                  </a:lnTo>
                  <a:lnTo>
                    <a:pt x="631" y="108"/>
                  </a:lnTo>
                  <a:lnTo>
                    <a:pt x="630" y="112"/>
                  </a:lnTo>
                  <a:lnTo>
                    <a:pt x="625" y="112"/>
                  </a:lnTo>
                  <a:lnTo>
                    <a:pt x="622" y="116"/>
                  </a:lnTo>
                  <a:lnTo>
                    <a:pt x="615" y="118"/>
                  </a:lnTo>
                  <a:lnTo>
                    <a:pt x="609" y="124"/>
                  </a:lnTo>
                  <a:lnTo>
                    <a:pt x="603" y="129"/>
                  </a:lnTo>
                  <a:lnTo>
                    <a:pt x="598" y="134"/>
                  </a:lnTo>
                  <a:lnTo>
                    <a:pt x="593" y="140"/>
                  </a:lnTo>
                  <a:lnTo>
                    <a:pt x="587" y="143"/>
                  </a:lnTo>
                  <a:lnTo>
                    <a:pt x="572" y="142"/>
                  </a:lnTo>
                  <a:lnTo>
                    <a:pt x="566" y="145"/>
                  </a:lnTo>
                  <a:lnTo>
                    <a:pt x="561" y="148"/>
                  </a:lnTo>
                  <a:lnTo>
                    <a:pt x="549" y="162"/>
                  </a:lnTo>
                  <a:lnTo>
                    <a:pt x="545" y="166"/>
                  </a:lnTo>
                  <a:lnTo>
                    <a:pt x="545" y="178"/>
                  </a:lnTo>
                  <a:lnTo>
                    <a:pt x="545" y="185"/>
                  </a:lnTo>
                  <a:lnTo>
                    <a:pt x="528" y="181"/>
                  </a:lnTo>
                  <a:lnTo>
                    <a:pt x="525" y="186"/>
                  </a:lnTo>
                  <a:lnTo>
                    <a:pt x="520" y="189"/>
                  </a:lnTo>
                  <a:lnTo>
                    <a:pt x="515" y="196"/>
                  </a:lnTo>
                  <a:lnTo>
                    <a:pt x="509" y="202"/>
                  </a:lnTo>
                  <a:lnTo>
                    <a:pt x="504" y="207"/>
                  </a:lnTo>
                  <a:lnTo>
                    <a:pt x="503" y="213"/>
                  </a:lnTo>
                  <a:lnTo>
                    <a:pt x="177" y="245"/>
                  </a:lnTo>
                  <a:lnTo>
                    <a:pt x="0" y="253"/>
                  </a:lnTo>
                  <a:lnTo>
                    <a:pt x="10" y="243"/>
                  </a:lnTo>
                  <a:lnTo>
                    <a:pt x="13" y="239"/>
                  </a:lnTo>
                  <a:lnTo>
                    <a:pt x="13" y="232"/>
                  </a:lnTo>
                  <a:lnTo>
                    <a:pt x="10" y="228"/>
                  </a:lnTo>
                  <a:lnTo>
                    <a:pt x="7" y="223"/>
                  </a:lnTo>
                  <a:lnTo>
                    <a:pt x="7" y="220"/>
                  </a:lnTo>
                  <a:lnTo>
                    <a:pt x="8" y="215"/>
                  </a:lnTo>
                  <a:lnTo>
                    <a:pt x="13" y="204"/>
                  </a:lnTo>
                  <a:lnTo>
                    <a:pt x="16" y="199"/>
                  </a:lnTo>
                  <a:lnTo>
                    <a:pt x="23" y="196"/>
                  </a:lnTo>
                  <a:lnTo>
                    <a:pt x="24" y="191"/>
                  </a:lnTo>
                  <a:lnTo>
                    <a:pt x="24" y="186"/>
                  </a:lnTo>
                  <a:lnTo>
                    <a:pt x="23" y="181"/>
                  </a:lnTo>
                  <a:lnTo>
                    <a:pt x="24" y="175"/>
                  </a:lnTo>
                  <a:lnTo>
                    <a:pt x="27" y="172"/>
                  </a:lnTo>
                  <a:lnTo>
                    <a:pt x="31" y="169"/>
                  </a:lnTo>
                  <a:lnTo>
                    <a:pt x="35" y="164"/>
                  </a:lnTo>
                  <a:lnTo>
                    <a:pt x="42" y="156"/>
                  </a:lnTo>
                  <a:lnTo>
                    <a:pt x="42" y="151"/>
                  </a:lnTo>
                  <a:lnTo>
                    <a:pt x="43" y="143"/>
                  </a:lnTo>
                  <a:lnTo>
                    <a:pt x="43" y="137"/>
                  </a:lnTo>
                  <a:lnTo>
                    <a:pt x="47" y="132"/>
                  </a:lnTo>
                  <a:lnTo>
                    <a:pt x="48" y="126"/>
                  </a:lnTo>
                  <a:lnTo>
                    <a:pt x="48" y="119"/>
                  </a:lnTo>
                  <a:lnTo>
                    <a:pt x="51" y="112"/>
                  </a:lnTo>
                  <a:lnTo>
                    <a:pt x="51" y="105"/>
                  </a:lnTo>
                  <a:lnTo>
                    <a:pt x="54" y="97"/>
                  </a:lnTo>
                  <a:lnTo>
                    <a:pt x="59" y="89"/>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7" name="State: South Dakota">
              <a:extLst>
                <a:ext uri="{FF2B5EF4-FFF2-40B4-BE49-F238E27FC236}">
                  <a16:creationId xmlns:a16="http://schemas.microsoft.com/office/drawing/2014/main" id="{6D2E7EBA-4045-4530-B0AA-A6874DB55611}"/>
                </a:ext>
              </a:extLst>
            </p:cNvPr>
            <p:cNvSpPr>
              <a:spLocks/>
            </p:cNvSpPr>
            <p:nvPr/>
          </p:nvSpPr>
          <p:spPr bwMode="auto">
            <a:xfrm>
              <a:off x="4099203" y="3307824"/>
              <a:ext cx="756567" cy="526927"/>
            </a:xfrm>
            <a:custGeom>
              <a:avLst/>
              <a:gdLst>
                <a:gd name="T0" fmla="*/ 2147483647 w 608"/>
                <a:gd name="T1" fmla="*/ 2147483647 h 411"/>
                <a:gd name="T2" fmla="*/ 2147483647 w 608"/>
                <a:gd name="T3" fmla="*/ 2147483647 h 411"/>
                <a:gd name="T4" fmla="*/ 2147483647 w 608"/>
                <a:gd name="T5" fmla="*/ 2147483647 h 411"/>
                <a:gd name="T6" fmla="*/ 2147483647 w 608"/>
                <a:gd name="T7" fmla="*/ 2147483647 h 411"/>
                <a:gd name="T8" fmla="*/ 2147483647 w 608"/>
                <a:gd name="T9" fmla="*/ 2147483647 h 411"/>
                <a:gd name="T10" fmla="*/ 2147483647 w 608"/>
                <a:gd name="T11" fmla="*/ 2147483647 h 411"/>
                <a:gd name="T12" fmla="*/ 2147483647 w 608"/>
                <a:gd name="T13" fmla="*/ 2147483647 h 411"/>
                <a:gd name="T14" fmla="*/ 2147483647 w 608"/>
                <a:gd name="T15" fmla="*/ 2147483647 h 411"/>
                <a:gd name="T16" fmla="*/ 2147483647 w 608"/>
                <a:gd name="T17" fmla="*/ 2147483647 h 411"/>
                <a:gd name="T18" fmla="*/ 2147483647 w 608"/>
                <a:gd name="T19" fmla="*/ 2147483647 h 411"/>
                <a:gd name="T20" fmla="*/ 2147483647 w 608"/>
                <a:gd name="T21" fmla="*/ 2147483647 h 411"/>
                <a:gd name="T22" fmla="*/ 2147483647 w 608"/>
                <a:gd name="T23" fmla="*/ 2147483647 h 411"/>
                <a:gd name="T24" fmla="*/ 2147483647 w 608"/>
                <a:gd name="T25" fmla="*/ 2147483647 h 411"/>
                <a:gd name="T26" fmla="*/ 2147483647 w 608"/>
                <a:gd name="T27" fmla="*/ 2147483647 h 411"/>
                <a:gd name="T28" fmla="*/ 2147483647 w 608"/>
                <a:gd name="T29" fmla="*/ 2147483647 h 411"/>
                <a:gd name="T30" fmla="*/ 2147483647 w 608"/>
                <a:gd name="T31" fmla="*/ 2147483647 h 411"/>
                <a:gd name="T32" fmla="*/ 2147483647 w 608"/>
                <a:gd name="T33" fmla="*/ 2147483647 h 411"/>
                <a:gd name="T34" fmla="*/ 2147483647 w 608"/>
                <a:gd name="T35" fmla="*/ 2147483647 h 411"/>
                <a:gd name="T36" fmla="*/ 2147483647 w 608"/>
                <a:gd name="T37" fmla="*/ 2147483647 h 411"/>
                <a:gd name="T38" fmla="*/ 2147483647 w 608"/>
                <a:gd name="T39" fmla="*/ 2147483647 h 411"/>
                <a:gd name="T40" fmla="*/ 2147483647 w 608"/>
                <a:gd name="T41" fmla="*/ 2147483647 h 411"/>
                <a:gd name="T42" fmla="*/ 2147483647 w 608"/>
                <a:gd name="T43" fmla="*/ 2147483647 h 411"/>
                <a:gd name="T44" fmla="*/ 2147483647 w 608"/>
                <a:gd name="T45" fmla="*/ 2147483647 h 411"/>
                <a:gd name="T46" fmla="*/ 2147483647 w 608"/>
                <a:gd name="T47" fmla="*/ 2147483647 h 411"/>
                <a:gd name="T48" fmla="*/ 2147483647 w 608"/>
                <a:gd name="T49" fmla="*/ 2147483647 h 411"/>
                <a:gd name="T50" fmla="*/ 2147483647 w 608"/>
                <a:gd name="T51" fmla="*/ 2147483647 h 411"/>
                <a:gd name="T52" fmla="*/ 2147483647 w 608"/>
                <a:gd name="T53" fmla="*/ 2147483647 h 411"/>
                <a:gd name="T54" fmla="*/ 2147483647 w 608"/>
                <a:gd name="T55" fmla="*/ 2147483647 h 411"/>
                <a:gd name="T56" fmla="*/ 2147483647 w 608"/>
                <a:gd name="T57" fmla="*/ 2147483647 h 411"/>
                <a:gd name="T58" fmla="*/ 2147483647 w 608"/>
                <a:gd name="T59" fmla="*/ 2147483647 h 411"/>
                <a:gd name="T60" fmla="*/ 2147483647 w 608"/>
                <a:gd name="T61" fmla="*/ 2147483647 h 411"/>
                <a:gd name="T62" fmla="*/ 2147483647 w 608"/>
                <a:gd name="T63" fmla="*/ 2147483647 h 411"/>
                <a:gd name="T64" fmla="*/ 2147483647 w 608"/>
                <a:gd name="T65" fmla="*/ 2147483647 h 411"/>
                <a:gd name="T66" fmla="*/ 2147483647 w 608"/>
                <a:gd name="T67" fmla="*/ 2147483647 h 411"/>
                <a:gd name="T68" fmla="*/ 2147483647 w 608"/>
                <a:gd name="T69" fmla="*/ 2147483647 h 411"/>
                <a:gd name="T70" fmla="*/ 2147483647 w 608"/>
                <a:gd name="T71" fmla="*/ 2147483647 h 411"/>
                <a:gd name="T72" fmla="*/ 2147483647 w 608"/>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411"/>
                <a:gd name="T113" fmla="*/ 608 w 608"/>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411">
                  <a:moveTo>
                    <a:pt x="33" y="0"/>
                  </a:moveTo>
                  <a:lnTo>
                    <a:pt x="600" y="33"/>
                  </a:lnTo>
                  <a:lnTo>
                    <a:pt x="600" y="41"/>
                  </a:lnTo>
                  <a:lnTo>
                    <a:pt x="599" y="44"/>
                  </a:lnTo>
                  <a:lnTo>
                    <a:pt x="597" y="51"/>
                  </a:lnTo>
                  <a:lnTo>
                    <a:pt x="591" y="55"/>
                  </a:lnTo>
                  <a:lnTo>
                    <a:pt x="585" y="60"/>
                  </a:lnTo>
                  <a:lnTo>
                    <a:pt x="580" y="65"/>
                  </a:lnTo>
                  <a:lnTo>
                    <a:pt x="578" y="68"/>
                  </a:lnTo>
                  <a:lnTo>
                    <a:pt x="578" y="73"/>
                  </a:lnTo>
                  <a:lnTo>
                    <a:pt x="578" y="76"/>
                  </a:lnTo>
                  <a:lnTo>
                    <a:pt x="581" y="82"/>
                  </a:lnTo>
                  <a:lnTo>
                    <a:pt x="591" y="89"/>
                  </a:lnTo>
                  <a:lnTo>
                    <a:pt x="597" y="95"/>
                  </a:lnTo>
                  <a:lnTo>
                    <a:pt x="605" y="100"/>
                  </a:lnTo>
                  <a:lnTo>
                    <a:pt x="608" y="106"/>
                  </a:lnTo>
                  <a:lnTo>
                    <a:pt x="604" y="303"/>
                  </a:lnTo>
                  <a:lnTo>
                    <a:pt x="599" y="305"/>
                  </a:lnTo>
                  <a:lnTo>
                    <a:pt x="594" y="303"/>
                  </a:lnTo>
                  <a:lnTo>
                    <a:pt x="591" y="306"/>
                  </a:lnTo>
                  <a:lnTo>
                    <a:pt x="591" y="309"/>
                  </a:lnTo>
                  <a:lnTo>
                    <a:pt x="591" y="314"/>
                  </a:lnTo>
                  <a:lnTo>
                    <a:pt x="596" y="316"/>
                  </a:lnTo>
                  <a:lnTo>
                    <a:pt x="599" y="317"/>
                  </a:lnTo>
                  <a:lnTo>
                    <a:pt x="600" y="321"/>
                  </a:lnTo>
                  <a:lnTo>
                    <a:pt x="597" y="324"/>
                  </a:lnTo>
                  <a:lnTo>
                    <a:pt x="594" y="329"/>
                  </a:lnTo>
                  <a:lnTo>
                    <a:pt x="596" y="333"/>
                  </a:lnTo>
                  <a:lnTo>
                    <a:pt x="597" y="335"/>
                  </a:lnTo>
                  <a:lnTo>
                    <a:pt x="600" y="338"/>
                  </a:lnTo>
                  <a:lnTo>
                    <a:pt x="605" y="340"/>
                  </a:lnTo>
                  <a:lnTo>
                    <a:pt x="605" y="346"/>
                  </a:lnTo>
                  <a:lnTo>
                    <a:pt x="600" y="352"/>
                  </a:lnTo>
                  <a:lnTo>
                    <a:pt x="599" y="363"/>
                  </a:lnTo>
                  <a:lnTo>
                    <a:pt x="597" y="367"/>
                  </a:lnTo>
                  <a:lnTo>
                    <a:pt x="596" y="373"/>
                  </a:lnTo>
                  <a:lnTo>
                    <a:pt x="594" y="375"/>
                  </a:lnTo>
                  <a:lnTo>
                    <a:pt x="593" y="379"/>
                  </a:lnTo>
                  <a:lnTo>
                    <a:pt x="589" y="383"/>
                  </a:lnTo>
                  <a:lnTo>
                    <a:pt x="591" y="386"/>
                  </a:lnTo>
                  <a:lnTo>
                    <a:pt x="596" y="397"/>
                  </a:lnTo>
                  <a:lnTo>
                    <a:pt x="597" y="403"/>
                  </a:lnTo>
                  <a:lnTo>
                    <a:pt x="597" y="408"/>
                  </a:lnTo>
                  <a:lnTo>
                    <a:pt x="596" y="411"/>
                  </a:lnTo>
                  <a:lnTo>
                    <a:pt x="589" y="411"/>
                  </a:lnTo>
                  <a:lnTo>
                    <a:pt x="588" y="402"/>
                  </a:lnTo>
                  <a:lnTo>
                    <a:pt x="581" y="397"/>
                  </a:lnTo>
                  <a:lnTo>
                    <a:pt x="575" y="392"/>
                  </a:lnTo>
                  <a:lnTo>
                    <a:pt x="564" y="389"/>
                  </a:lnTo>
                  <a:lnTo>
                    <a:pt x="558" y="387"/>
                  </a:lnTo>
                  <a:lnTo>
                    <a:pt x="551" y="384"/>
                  </a:lnTo>
                  <a:lnTo>
                    <a:pt x="545" y="376"/>
                  </a:lnTo>
                  <a:lnTo>
                    <a:pt x="537" y="375"/>
                  </a:lnTo>
                  <a:lnTo>
                    <a:pt x="529" y="371"/>
                  </a:lnTo>
                  <a:lnTo>
                    <a:pt x="516" y="373"/>
                  </a:lnTo>
                  <a:lnTo>
                    <a:pt x="504" y="373"/>
                  </a:lnTo>
                  <a:lnTo>
                    <a:pt x="491" y="371"/>
                  </a:lnTo>
                  <a:lnTo>
                    <a:pt x="486" y="378"/>
                  </a:lnTo>
                  <a:lnTo>
                    <a:pt x="472" y="378"/>
                  </a:lnTo>
                  <a:lnTo>
                    <a:pt x="461" y="371"/>
                  </a:lnTo>
                  <a:lnTo>
                    <a:pt x="448" y="363"/>
                  </a:lnTo>
                  <a:lnTo>
                    <a:pt x="442" y="356"/>
                  </a:lnTo>
                  <a:lnTo>
                    <a:pt x="430" y="354"/>
                  </a:lnTo>
                  <a:lnTo>
                    <a:pt x="397" y="352"/>
                  </a:lnTo>
                  <a:lnTo>
                    <a:pt x="368" y="349"/>
                  </a:lnTo>
                  <a:lnTo>
                    <a:pt x="321" y="349"/>
                  </a:lnTo>
                  <a:lnTo>
                    <a:pt x="280" y="344"/>
                  </a:lnTo>
                  <a:lnTo>
                    <a:pt x="227" y="340"/>
                  </a:lnTo>
                  <a:lnTo>
                    <a:pt x="181" y="336"/>
                  </a:lnTo>
                  <a:lnTo>
                    <a:pt x="125" y="333"/>
                  </a:lnTo>
                  <a:lnTo>
                    <a:pt x="82" y="329"/>
                  </a:lnTo>
                  <a:lnTo>
                    <a:pt x="46" y="325"/>
                  </a:lnTo>
                  <a:lnTo>
                    <a:pt x="0" y="327"/>
                  </a:lnTo>
                  <a:lnTo>
                    <a:pt x="33"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8" name="State: South Carolina">
              <a:extLst>
                <a:ext uri="{FF2B5EF4-FFF2-40B4-BE49-F238E27FC236}">
                  <a16:creationId xmlns:a16="http://schemas.microsoft.com/office/drawing/2014/main" id="{28D6B29A-49CB-4CE2-A7FA-48EEC5167F58}"/>
                </a:ext>
              </a:extLst>
            </p:cNvPr>
            <p:cNvSpPr>
              <a:spLocks/>
            </p:cNvSpPr>
            <p:nvPr/>
          </p:nvSpPr>
          <p:spPr bwMode="auto">
            <a:xfrm>
              <a:off x="6299220" y="4764244"/>
              <a:ext cx="545027" cy="433337"/>
            </a:xfrm>
            <a:custGeom>
              <a:avLst/>
              <a:gdLst>
                <a:gd name="T0" fmla="*/ 2147483647 w 438"/>
                <a:gd name="T1" fmla="*/ 2147483647 h 338"/>
                <a:gd name="T2" fmla="*/ 2147483647 w 438"/>
                <a:gd name="T3" fmla="*/ 2147483647 h 338"/>
                <a:gd name="T4" fmla="*/ 2147483647 w 438"/>
                <a:gd name="T5" fmla="*/ 2147483647 h 338"/>
                <a:gd name="T6" fmla="*/ 2147483647 w 438"/>
                <a:gd name="T7" fmla="*/ 2147483647 h 338"/>
                <a:gd name="T8" fmla="*/ 2147483647 w 438"/>
                <a:gd name="T9" fmla="*/ 0 h 338"/>
                <a:gd name="T10" fmla="*/ 2147483647 w 438"/>
                <a:gd name="T11" fmla="*/ 2147483647 h 338"/>
                <a:gd name="T12" fmla="*/ 2147483647 w 438"/>
                <a:gd name="T13" fmla="*/ 2147483647 h 338"/>
                <a:gd name="T14" fmla="*/ 2147483647 w 438"/>
                <a:gd name="T15" fmla="*/ 2147483647 h 338"/>
                <a:gd name="T16" fmla="*/ 2147483647 w 438"/>
                <a:gd name="T17" fmla="*/ 2147483647 h 338"/>
                <a:gd name="T18" fmla="*/ 2147483647 w 438"/>
                <a:gd name="T19" fmla="*/ 2147483647 h 338"/>
                <a:gd name="T20" fmla="*/ 2147483647 w 438"/>
                <a:gd name="T21" fmla="*/ 2147483647 h 338"/>
                <a:gd name="T22" fmla="*/ 2147483647 w 438"/>
                <a:gd name="T23" fmla="*/ 2147483647 h 338"/>
                <a:gd name="T24" fmla="*/ 2147483647 w 438"/>
                <a:gd name="T25" fmla="*/ 2147483647 h 338"/>
                <a:gd name="T26" fmla="*/ 2147483647 w 438"/>
                <a:gd name="T27" fmla="*/ 2147483647 h 338"/>
                <a:gd name="T28" fmla="*/ 2147483647 w 438"/>
                <a:gd name="T29" fmla="*/ 2147483647 h 338"/>
                <a:gd name="T30" fmla="*/ 2147483647 w 438"/>
                <a:gd name="T31" fmla="*/ 2147483647 h 338"/>
                <a:gd name="T32" fmla="*/ 2147483647 w 438"/>
                <a:gd name="T33" fmla="*/ 2147483647 h 338"/>
                <a:gd name="T34" fmla="*/ 2147483647 w 438"/>
                <a:gd name="T35" fmla="*/ 2147483647 h 338"/>
                <a:gd name="T36" fmla="*/ 2147483647 w 438"/>
                <a:gd name="T37" fmla="*/ 2147483647 h 338"/>
                <a:gd name="T38" fmla="*/ 2147483647 w 438"/>
                <a:gd name="T39" fmla="*/ 2147483647 h 338"/>
                <a:gd name="T40" fmla="*/ 2147483647 w 438"/>
                <a:gd name="T41" fmla="*/ 2147483647 h 338"/>
                <a:gd name="T42" fmla="*/ 2147483647 w 438"/>
                <a:gd name="T43" fmla="*/ 2147483647 h 338"/>
                <a:gd name="T44" fmla="*/ 2147483647 w 438"/>
                <a:gd name="T45" fmla="*/ 2147483647 h 338"/>
                <a:gd name="T46" fmla="*/ 2147483647 w 438"/>
                <a:gd name="T47" fmla="*/ 2147483647 h 338"/>
                <a:gd name="T48" fmla="*/ 2147483647 w 438"/>
                <a:gd name="T49" fmla="*/ 2147483647 h 338"/>
                <a:gd name="T50" fmla="*/ 2147483647 w 438"/>
                <a:gd name="T51" fmla="*/ 2147483647 h 338"/>
                <a:gd name="T52" fmla="*/ 2147483647 w 438"/>
                <a:gd name="T53" fmla="*/ 2147483647 h 338"/>
                <a:gd name="T54" fmla="*/ 2147483647 w 438"/>
                <a:gd name="T55" fmla="*/ 2147483647 h 338"/>
                <a:gd name="T56" fmla="*/ 2147483647 w 438"/>
                <a:gd name="T57" fmla="*/ 2147483647 h 338"/>
                <a:gd name="T58" fmla="*/ 2147483647 w 438"/>
                <a:gd name="T59" fmla="*/ 2147483647 h 338"/>
                <a:gd name="T60" fmla="*/ 2147483647 w 438"/>
                <a:gd name="T61" fmla="*/ 2147483647 h 338"/>
                <a:gd name="T62" fmla="*/ 2147483647 w 438"/>
                <a:gd name="T63" fmla="*/ 2147483647 h 338"/>
                <a:gd name="T64" fmla="*/ 2147483647 w 438"/>
                <a:gd name="T65" fmla="*/ 2147483647 h 338"/>
                <a:gd name="T66" fmla="*/ 2147483647 w 438"/>
                <a:gd name="T67" fmla="*/ 2147483647 h 338"/>
                <a:gd name="T68" fmla="*/ 2147483647 w 438"/>
                <a:gd name="T69" fmla="*/ 2147483647 h 338"/>
                <a:gd name="T70" fmla="*/ 2147483647 w 438"/>
                <a:gd name="T71" fmla="*/ 2147483647 h 338"/>
                <a:gd name="T72" fmla="*/ 2147483647 w 438"/>
                <a:gd name="T73" fmla="*/ 2147483647 h 338"/>
                <a:gd name="T74" fmla="*/ 2147483647 w 438"/>
                <a:gd name="T75" fmla="*/ 2147483647 h 338"/>
                <a:gd name="T76" fmla="*/ 2147483647 w 438"/>
                <a:gd name="T77" fmla="*/ 2147483647 h 338"/>
                <a:gd name="T78" fmla="*/ 2147483647 w 438"/>
                <a:gd name="T79" fmla="*/ 2147483647 h 338"/>
                <a:gd name="T80" fmla="*/ 2147483647 w 438"/>
                <a:gd name="T81" fmla="*/ 2147483647 h 338"/>
                <a:gd name="T82" fmla="*/ 2147483647 w 438"/>
                <a:gd name="T83" fmla="*/ 2147483647 h 338"/>
                <a:gd name="T84" fmla="*/ 2147483647 w 438"/>
                <a:gd name="T85" fmla="*/ 2147483647 h 338"/>
                <a:gd name="T86" fmla="*/ 2147483647 w 438"/>
                <a:gd name="T87" fmla="*/ 2147483647 h 338"/>
                <a:gd name="T88" fmla="*/ 2147483647 w 438"/>
                <a:gd name="T89" fmla="*/ 2147483647 h 338"/>
                <a:gd name="T90" fmla="*/ 2147483647 w 438"/>
                <a:gd name="T91" fmla="*/ 2147483647 h 338"/>
                <a:gd name="T92" fmla="*/ 2147483647 w 438"/>
                <a:gd name="T93" fmla="*/ 2147483647 h 338"/>
                <a:gd name="T94" fmla="*/ 2147483647 w 438"/>
                <a:gd name="T95" fmla="*/ 2147483647 h 338"/>
                <a:gd name="T96" fmla="*/ 2147483647 w 438"/>
                <a:gd name="T97" fmla="*/ 2147483647 h 338"/>
                <a:gd name="T98" fmla="*/ 2147483647 w 438"/>
                <a:gd name="T99" fmla="*/ 2147483647 h 338"/>
                <a:gd name="T100" fmla="*/ 2147483647 w 438"/>
                <a:gd name="T101" fmla="*/ 2147483647 h 338"/>
                <a:gd name="T102" fmla="*/ 2147483647 w 438"/>
                <a:gd name="T103" fmla="*/ 2147483647 h 338"/>
                <a:gd name="T104" fmla="*/ 2147483647 w 438"/>
                <a:gd name="T105" fmla="*/ 2147483647 h 338"/>
                <a:gd name="T106" fmla="*/ 2147483647 w 438"/>
                <a:gd name="T107" fmla="*/ 2147483647 h 338"/>
                <a:gd name="T108" fmla="*/ 2147483647 w 438"/>
                <a:gd name="T109" fmla="*/ 2147483647 h 338"/>
                <a:gd name="T110" fmla="*/ 2147483647 w 438"/>
                <a:gd name="T111" fmla="*/ 2147483647 h 338"/>
                <a:gd name="T112" fmla="*/ 2147483647 w 438"/>
                <a:gd name="T113" fmla="*/ 2147483647 h 338"/>
                <a:gd name="T114" fmla="*/ 2147483647 w 438"/>
                <a:gd name="T115" fmla="*/ 2147483647 h 338"/>
                <a:gd name="T116" fmla="*/ 2147483647 w 438"/>
                <a:gd name="T117" fmla="*/ 2147483647 h 338"/>
                <a:gd name="T118" fmla="*/ 2147483647 w 438"/>
                <a:gd name="T119" fmla="*/ 2147483647 h 338"/>
                <a:gd name="T120" fmla="*/ 0 w 438"/>
                <a:gd name="T121" fmla="*/ 2147483647 h 338"/>
                <a:gd name="T122" fmla="*/ 2147483647 w 438"/>
                <a:gd name="T123" fmla="*/ 2147483647 h 338"/>
                <a:gd name="T124" fmla="*/ 2147483647 w 438"/>
                <a:gd name="T125" fmla="*/ 2147483647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338"/>
                <a:gd name="T191" fmla="*/ 438 w 438"/>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338">
                  <a:moveTo>
                    <a:pt x="17" y="39"/>
                  </a:moveTo>
                  <a:lnTo>
                    <a:pt x="35" y="31"/>
                  </a:lnTo>
                  <a:lnTo>
                    <a:pt x="54" y="23"/>
                  </a:lnTo>
                  <a:lnTo>
                    <a:pt x="71" y="12"/>
                  </a:lnTo>
                  <a:lnTo>
                    <a:pt x="83" y="6"/>
                  </a:lnTo>
                  <a:lnTo>
                    <a:pt x="103" y="6"/>
                  </a:lnTo>
                  <a:lnTo>
                    <a:pt x="121" y="4"/>
                  </a:lnTo>
                  <a:lnTo>
                    <a:pt x="137" y="3"/>
                  </a:lnTo>
                  <a:lnTo>
                    <a:pt x="157" y="4"/>
                  </a:lnTo>
                  <a:lnTo>
                    <a:pt x="178" y="0"/>
                  </a:lnTo>
                  <a:lnTo>
                    <a:pt x="192" y="0"/>
                  </a:lnTo>
                  <a:lnTo>
                    <a:pt x="202" y="8"/>
                  </a:lnTo>
                  <a:lnTo>
                    <a:pt x="214" y="8"/>
                  </a:lnTo>
                  <a:lnTo>
                    <a:pt x="221" y="14"/>
                  </a:lnTo>
                  <a:lnTo>
                    <a:pt x="226" y="22"/>
                  </a:lnTo>
                  <a:lnTo>
                    <a:pt x="227" y="31"/>
                  </a:lnTo>
                  <a:lnTo>
                    <a:pt x="235" y="31"/>
                  </a:lnTo>
                  <a:lnTo>
                    <a:pt x="256" y="30"/>
                  </a:lnTo>
                  <a:lnTo>
                    <a:pt x="270" y="25"/>
                  </a:lnTo>
                  <a:lnTo>
                    <a:pt x="289" y="22"/>
                  </a:lnTo>
                  <a:lnTo>
                    <a:pt x="302" y="20"/>
                  </a:lnTo>
                  <a:lnTo>
                    <a:pt x="311" y="17"/>
                  </a:lnTo>
                  <a:lnTo>
                    <a:pt x="319" y="14"/>
                  </a:lnTo>
                  <a:lnTo>
                    <a:pt x="322" y="14"/>
                  </a:lnTo>
                  <a:lnTo>
                    <a:pt x="326" y="15"/>
                  </a:lnTo>
                  <a:lnTo>
                    <a:pt x="329" y="19"/>
                  </a:lnTo>
                  <a:lnTo>
                    <a:pt x="345" y="30"/>
                  </a:lnTo>
                  <a:lnTo>
                    <a:pt x="438" y="103"/>
                  </a:lnTo>
                  <a:lnTo>
                    <a:pt x="438" y="108"/>
                  </a:lnTo>
                  <a:lnTo>
                    <a:pt x="438" y="111"/>
                  </a:lnTo>
                  <a:lnTo>
                    <a:pt x="434" y="114"/>
                  </a:lnTo>
                  <a:lnTo>
                    <a:pt x="427" y="119"/>
                  </a:lnTo>
                  <a:lnTo>
                    <a:pt x="423" y="125"/>
                  </a:lnTo>
                  <a:lnTo>
                    <a:pt x="418" y="131"/>
                  </a:lnTo>
                  <a:lnTo>
                    <a:pt x="413" y="139"/>
                  </a:lnTo>
                  <a:lnTo>
                    <a:pt x="410" y="147"/>
                  </a:lnTo>
                  <a:lnTo>
                    <a:pt x="407" y="157"/>
                  </a:lnTo>
                  <a:lnTo>
                    <a:pt x="402" y="163"/>
                  </a:lnTo>
                  <a:lnTo>
                    <a:pt x="400" y="166"/>
                  </a:lnTo>
                  <a:lnTo>
                    <a:pt x="397" y="168"/>
                  </a:lnTo>
                  <a:lnTo>
                    <a:pt x="392" y="171"/>
                  </a:lnTo>
                  <a:lnTo>
                    <a:pt x="394" y="173"/>
                  </a:lnTo>
                  <a:lnTo>
                    <a:pt x="397" y="176"/>
                  </a:lnTo>
                  <a:lnTo>
                    <a:pt x="400" y="182"/>
                  </a:lnTo>
                  <a:lnTo>
                    <a:pt x="399" y="187"/>
                  </a:lnTo>
                  <a:lnTo>
                    <a:pt x="397" y="192"/>
                  </a:lnTo>
                  <a:lnTo>
                    <a:pt x="396" y="198"/>
                  </a:lnTo>
                  <a:lnTo>
                    <a:pt x="391" y="201"/>
                  </a:lnTo>
                  <a:lnTo>
                    <a:pt x="388" y="203"/>
                  </a:lnTo>
                  <a:lnTo>
                    <a:pt x="384" y="206"/>
                  </a:lnTo>
                  <a:lnTo>
                    <a:pt x="380" y="205"/>
                  </a:lnTo>
                  <a:lnTo>
                    <a:pt x="375" y="209"/>
                  </a:lnTo>
                  <a:lnTo>
                    <a:pt x="373" y="212"/>
                  </a:lnTo>
                  <a:lnTo>
                    <a:pt x="373" y="219"/>
                  </a:lnTo>
                  <a:lnTo>
                    <a:pt x="373" y="222"/>
                  </a:lnTo>
                  <a:lnTo>
                    <a:pt x="370" y="225"/>
                  </a:lnTo>
                  <a:lnTo>
                    <a:pt x="327" y="268"/>
                  </a:lnTo>
                  <a:lnTo>
                    <a:pt x="321" y="271"/>
                  </a:lnTo>
                  <a:lnTo>
                    <a:pt x="313" y="274"/>
                  </a:lnTo>
                  <a:lnTo>
                    <a:pt x="299" y="278"/>
                  </a:lnTo>
                  <a:lnTo>
                    <a:pt x="280" y="279"/>
                  </a:lnTo>
                  <a:lnTo>
                    <a:pt x="272" y="281"/>
                  </a:lnTo>
                  <a:lnTo>
                    <a:pt x="265" y="282"/>
                  </a:lnTo>
                  <a:lnTo>
                    <a:pt x="267" y="287"/>
                  </a:lnTo>
                  <a:lnTo>
                    <a:pt x="270" y="292"/>
                  </a:lnTo>
                  <a:lnTo>
                    <a:pt x="275" y="294"/>
                  </a:lnTo>
                  <a:lnTo>
                    <a:pt x="280" y="300"/>
                  </a:lnTo>
                  <a:lnTo>
                    <a:pt x="281" y="305"/>
                  </a:lnTo>
                  <a:lnTo>
                    <a:pt x="284" y="308"/>
                  </a:lnTo>
                  <a:lnTo>
                    <a:pt x="286" y="311"/>
                  </a:lnTo>
                  <a:lnTo>
                    <a:pt x="281" y="314"/>
                  </a:lnTo>
                  <a:lnTo>
                    <a:pt x="280" y="317"/>
                  </a:lnTo>
                  <a:lnTo>
                    <a:pt x="272" y="317"/>
                  </a:lnTo>
                  <a:lnTo>
                    <a:pt x="268" y="321"/>
                  </a:lnTo>
                  <a:lnTo>
                    <a:pt x="262" y="322"/>
                  </a:lnTo>
                  <a:lnTo>
                    <a:pt x="259" y="327"/>
                  </a:lnTo>
                  <a:lnTo>
                    <a:pt x="257" y="332"/>
                  </a:lnTo>
                  <a:lnTo>
                    <a:pt x="257" y="338"/>
                  </a:lnTo>
                  <a:lnTo>
                    <a:pt x="249" y="338"/>
                  </a:lnTo>
                  <a:lnTo>
                    <a:pt x="243" y="336"/>
                  </a:lnTo>
                  <a:lnTo>
                    <a:pt x="238" y="333"/>
                  </a:lnTo>
                  <a:lnTo>
                    <a:pt x="235" y="330"/>
                  </a:lnTo>
                  <a:lnTo>
                    <a:pt x="233" y="325"/>
                  </a:lnTo>
                  <a:lnTo>
                    <a:pt x="235" y="319"/>
                  </a:lnTo>
                  <a:lnTo>
                    <a:pt x="233" y="314"/>
                  </a:lnTo>
                  <a:lnTo>
                    <a:pt x="230" y="309"/>
                  </a:lnTo>
                  <a:lnTo>
                    <a:pt x="229" y="305"/>
                  </a:lnTo>
                  <a:lnTo>
                    <a:pt x="226" y="298"/>
                  </a:lnTo>
                  <a:lnTo>
                    <a:pt x="221" y="292"/>
                  </a:lnTo>
                  <a:lnTo>
                    <a:pt x="218" y="289"/>
                  </a:lnTo>
                  <a:lnTo>
                    <a:pt x="213" y="284"/>
                  </a:lnTo>
                  <a:lnTo>
                    <a:pt x="206" y="281"/>
                  </a:lnTo>
                  <a:lnTo>
                    <a:pt x="202" y="274"/>
                  </a:lnTo>
                  <a:lnTo>
                    <a:pt x="200" y="270"/>
                  </a:lnTo>
                  <a:lnTo>
                    <a:pt x="200" y="262"/>
                  </a:lnTo>
                  <a:lnTo>
                    <a:pt x="195" y="255"/>
                  </a:lnTo>
                  <a:lnTo>
                    <a:pt x="192" y="249"/>
                  </a:lnTo>
                  <a:lnTo>
                    <a:pt x="191" y="243"/>
                  </a:lnTo>
                  <a:lnTo>
                    <a:pt x="179" y="235"/>
                  </a:lnTo>
                  <a:lnTo>
                    <a:pt x="167" y="228"/>
                  </a:lnTo>
                  <a:lnTo>
                    <a:pt x="159" y="222"/>
                  </a:lnTo>
                  <a:lnTo>
                    <a:pt x="156" y="217"/>
                  </a:lnTo>
                  <a:lnTo>
                    <a:pt x="154" y="212"/>
                  </a:lnTo>
                  <a:lnTo>
                    <a:pt x="146" y="211"/>
                  </a:lnTo>
                  <a:lnTo>
                    <a:pt x="143" y="203"/>
                  </a:lnTo>
                  <a:lnTo>
                    <a:pt x="141" y="198"/>
                  </a:lnTo>
                  <a:lnTo>
                    <a:pt x="137" y="193"/>
                  </a:lnTo>
                  <a:lnTo>
                    <a:pt x="122" y="182"/>
                  </a:lnTo>
                  <a:lnTo>
                    <a:pt x="113" y="173"/>
                  </a:lnTo>
                  <a:lnTo>
                    <a:pt x="105" y="165"/>
                  </a:lnTo>
                  <a:lnTo>
                    <a:pt x="95" y="157"/>
                  </a:lnTo>
                  <a:lnTo>
                    <a:pt x="84" y="154"/>
                  </a:lnTo>
                  <a:lnTo>
                    <a:pt x="78" y="146"/>
                  </a:lnTo>
                  <a:lnTo>
                    <a:pt x="59" y="124"/>
                  </a:lnTo>
                  <a:lnTo>
                    <a:pt x="54" y="117"/>
                  </a:lnTo>
                  <a:lnTo>
                    <a:pt x="52" y="112"/>
                  </a:lnTo>
                  <a:lnTo>
                    <a:pt x="51" y="106"/>
                  </a:lnTo>
                  <a:lnTo>
                    <a:pt x="43" y="98"/>
                  </a:lnTo>
                  <a:lnTo>
                    <a:pt x="35" y="93"/>
                  </a:lnTo>
                  <a:lnTo>
                    <a:pt x="27" y="92"/>
                  </a:lnTo>
                  <a:lnTo>
                    <a:pt x="9" y="89"/>
                  </a:lnTo>
                  <a:lnTo>
                    <a:pt x="0" y="76"/>
                  </a:lnTo>
                  <a:lnTo>
                    <a:pt x="0" y="70"/>
                  </a:lnTo>
                  <a:lnTo>
                    <a:pt x="3" y="58"/>
                  </a:lnTo>
                  <a:lnTo>
                    <a:pt x="9" y="54"/>
                  </a:lnTo>
                  <a:lnTo>
                    <a:pt x="16" y="46"/>
                  </a:lnTo>
                  <a:lnTo>
                    <a:pt x="17" y="39"/>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19" name="State: Rhode Island">
              <a:extLst>
                <a:ext uri="{FF2B5EF4-FFF2-40B4-BE49-F238E27FC236}">
                  <a16:creationId xmlns:a16="http://schemas.microsoft.com/office/drawing/2014/main" id="{5D7DDE9F-ACF5-47FA-8194-6629F63F8FCA}"/>
                </a:ext>
              </a:extLst>
            </p:cNvPr>
            <p:cNvSpPr>
              <a:spLocks/>
            </p:cNvSpPr>
            <p:nvPr/>
          </p:nvSpPr>
          <p:spPr bwMode="auto">
            <a:xfrm>
              <a:off x="7307146" y="3569365"/>
              <a:ext cx="73417" cy="111539"/>
            </a:xfrm>
            <a:custGeom>
              <a:avLst/>
              <a:gdLst>
                <a:gd name="T0" fmla="*/ 0 w 59"/>
                <a:gd name="T1" fmla="*/ 2147483647 h 87"/>
                <a:gd name="T2" fmla="*/ 2147483647 w 59"/>
                <a:gd name="T3" fmla="*/ 0 h 87"/>
                <a:gd name="T4" fmla="*/ 2147483647 w 59"/>
                <a:gd name="T5" fmla="*/ 2147483647 h 87"/>
                <a:gd name="T6" fmla="*/ 2147483647 w 59"/>
                <a:gd name="T7" fmla="*/ 2147483647 h 87"/>
                <a:gd name="T8" fmla="*/ 2147483647 w 59"/>
                <a:gd name="T9" fmla="*/ 2147483647 h 87"/>
                <a:gd name="T10" fmla="*/ 2147483647 w 59"/>
                <a:gd name="T11" fmla="*/ 2147483647 h 87"/>
                <a:gd name="T12" fmla="*/ 2147483647 w 59"/>
                <a:gd name="T13" fmla="*/ 2147483647 h 87"/>
                <a:gd name="T14" fmla="*/ 2147483647 w 59"/>
                <a:gd name="T15" fmla="*/ 2147483647 h 87"/>
                <a:gd name="T16" fmla="*/ 2147483647 w 59"/>
                <a:gd name="T17" fmla="*/ 2147483647 h 87"/>
                <a:gd name="T18" fmla="*/ 2147483647 w 59"/>
                <a:gd name="T19" fmla="*/ 2147483647 h 87"/>
                <a:gd name="T20" fmla="*/ 2147483647 w 59"/>
                <a:gd name="T21" fmla="*/ 2147483647 h 87"/>
                <a:gd name="T22" fmla="*/ 2147483647 w 59"/>
                <a:gd name="T23" fmla="*/ 2147483647 h 87"/>
                <a:gd name="T24" fmla="*/ 2147483647 w 59"/>
                <a:gd name="T25" fmla="*/ 2147483647 h 87"/>
                <a:gd name="T26" fmla="*/ 2147483647 w 59"/>
                <a:gd name="T27" fmla="*/ 2147483647 h 87"/>
                <a:gd name="T28" fmla="*/ 2147483647 w 59"/>
                <a:gd name="T29" fmla="*/ 2147483647 h 87"/>
                <a:gd name="T30" fmla="*/ 2147483647 w 59"/>
                <a:gd name="T31" fmla="*/ 2147483647 h 87"/>
                <a:gd name="T32" fmla="*/ 2147483647 w 59"/>
                <a:gd name="T33" fmla="*/ 2147483647 h 87"/>
                <a:gd name="T34" fmla="*/ 2147483647 w 59"/>
                <a:gd name="T35" fmla="*/ 2147483647 h 87"/>
                <a:gd name="T36" fmla="*/ 2147483647 w 59"/>
                <a:gd name="T37" fmla="*/ 2147483647 h 87"/>
                <a:gd name="T38" fmla="*/ 2147483647 w 59"/>
                <a:gd name="T39" fmla="*/ 2147483647 h 87"/>
                <a:gd name="T40" fmla="*/ 2147483647 w 59"/>
                <a:gd name="T41" fmla="*/ 2147483647 h 87"/>
                <a:gd name="T42" fmla="*/ 0 w 59"/>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5"/>
                  </a:lnTo>
                  <a:lnTo>
                    <a:pt x="46" y="25"/>
                  </a:lnTo>
                  <a:lnTo>
                    <a:pt x="54" y="31"/>
                  </a:lnTo>
                  <a:lnTo>
                    <a:pt x="57" y="35"/>
                  </a:lnTo>
                  <a:lnTo>
                    <a:pt x="59" y="47"/>
                  </a:lnTo>
                  <a:lnTo>
                    <a:pt x="56" y="57"/>
                  </a:lnTo>
                  <a:lnTo>
                    <a:pt x="54" y="65"/>
                  </a:lnTo>
                  <a:lnTo>
                    <a:pt x="46" y="71"/>
                  </a:lnTo>
                  <a:lnTo>
                    <a:pt x="37" y="76"/>
                  </a:lnTo>
                  <a:lnTo>
                    <a:pt x="30" y="81"/>
                  </a:lnTo>
                  <a:lnTo>
                    <a:pt x="26" y="85"/>
                  </a:lnTo>
                  <a:lnTo>
                    <a:pt x="18" y="87"/>
                  </a:lnTo>
                  <a:lnTo>
                    <a:pt x="18" y="74"/>
                  </a:lnTo>
                  <a:lnTo>
                    <a:pt x="16" y="63"/>
                  </a:lnTo>
                  <a:lnTo>
                    <a:pt x="15" y="58"/>
                  </a:lnTo>
                  <a:lnTo>
                    <a:pt x="13" y="44"/>
                  </a:lnTo>
                  <a:lnTo>
                    <a:pt x="7" y="35"/>
                  </a:lnTo>
                  <a:lnTo>
                    <a:pt x="5" y="27"/>
                  </a:lnTo>
                  <a:lnTo>
                    <a:pt x="0" y="11"/>
                  </a:lnTo>
                  <a:close/>
                </a:path>
              </a:pathLst>
            </a:custGeom>
            <a:solidFill>
              <a:schemeClr val="accent4">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0" name="State: Pennsylvania">
              <a:extLst>
                <a:ext uri="{FF2B5EF4-FFF2-40B4-BE49-F238E27FC236}">
                  <a16:creationId xmlns:a16="http://schemas.microsoft.com/office/drawing/2014/main" id="{632ACFC4-2EF4-45B0-B35E-DF47A1E9F012}"/>
                </a:ext>
              </a:extLst>
            </p:cNvPr>
            <p:cNvSpPr>
              <a:spLocks/>
            </p:cNvSpPr>
            <p:nvPr/>
          </p:nvSpPr>
          <p:spPr bwMode="auto">
            <a:xfrm>
              <a:off x="6465962" y="3680904"/>
              <a:ext cx="623422" cy="423080"/>
            </a:xfrm>
            <a:custGeom>
              <a:avLst/>
              <a:gdLst>
                <a:gd name="T0" fmla="*/ 11113 w 501"/>
                <a:gd name="T1" fmla="*/ 120650 h 330"/>
                <a:gd name="T2" fmla="*/ 31750 w 501"/>
                <a:gd name="T3" fmla="*/ 98425 h 330"/>
                <a:gd name="T4" fmla="*/ 53975 w 501"/>
                <a:gd name="T5" fmla="*/ 85725 h 330"/>
                <a:gd name="T6" fmla="*/ 68263 w 501"/>
                <a:gd name="T7" fmla="*/ 82550 h 330"/>
                <a:gd name="T8" fmla="*/ 84138 w 501"/>
                <a:gd name="T9" fmla="*/ 69850 h 330"/>
                <a:gd name="T10" fmla="*/ 92075 w 501"/>
                <a:gd name="T11" fmla="*/ 87313 h 330"/>
                <a:gd name="T12" fmla="*/ 96838 w 501"/>
                <a:gd name="T13" fmla="*/ 109538 h 330"/>
                <a:gd name="T14" fmla="*/ 661988 w 501"/>
                <a:gd name="T15" fmla="*/ 4763 h 330"/>
                <a:gd name="T16" fmla="*/ 671513 w 501"/>
                <a:gd name="T17" fmla="*/ 17463 h 330"/>
                <a:gd name="T18" fmla="*/ 693738 w 501"/>
                <a:gd name="T19" fmla="*/ 22225 h 330"/>
                <a:gd name="T20" fmla="*/ 696913 w 501"/>
                <a:gd name="T21" fmla="*/ 44450 h 330"/>
                <a:gd name="T22" fmla="*/ 704850 w 501"/>
                <a:gd name="T23" fmla="*/ 57150 h 330"/>
                <a:gd name="T24" fmla="*/ 714375 w 501"/>
                <a:gd name="T25" fmla="*/ 73025 h 330"/>
                <a:gd name="T26" fmla="*/ 747713 w 501"/>
                <a:gd name="T27" fmla="*/ 73025 h 330"/>
                <a:gd name="T28" fmla="*/ 755650 w 501"/>
                <a:gd name="T29" fmla="*/ 82550 h 330"/>
                <a:gd name="T30" fmla="*/ 747713 w 501"/>
                <a:gd name="T31" fmla="*/ 95250 h 330"/>
                <a:gd name="T32" fmla="*/ 739775 w 501"/>
                <a:gd name="T33" fmla="*/ 115888 h 330"/>
                <a:gd name="T34" fmla="*/ 735013 w 501"/>
                <a:gd name="T35" fmla="*/ 134938 h 330"/>
                <a:gd name="T36" fmla="*/ 723900 w 501"/>
                <a:gd name="T37" fmla="*/ 150813 h 330"/>
                <a:gd name="T38" fmla="*/ 719138 w 501"/>
                <a:gd name="T39" fmla="*/ 171450 h 330"/>
                <a:gd name="T40" fmla="*/ 731838 w 501"/>
                <a:gd name="T41" fmla="*/ 180975 h 330"/>
                <a:gd name="T42" fmla="*/ 730250 w 501"/>
                <a:gd name="T43" fmla="*/ 193675 h 330"/>
                <a:gd name="T44" fmla="*/ 719138 w 501"/>
                <a:gd name="T45" fmla="*/ 201613 h 330"/>
                <a:gd name="T46" fmla="*/ 719138 w 501"/>
                <a:gd name="T47" fmla="*/ 215900 h 330"/>
                <a:gd name="T48" fmla="*/ 723900 w 501"/>
                <a:gd name="T49" fmla="*/ 228600 h 330"/>
                <a:gd name="T50" fmla="*/ 731838 w 501"/>
                <a:gd name="T51" fmla="*/ 236538 h 330"/>
                <a:gd name="T52" fmla="*/ 744538 w 501"/>
                <a:gd name="T53" fmla="*/ 241300 h 330"/>
                <a:gd name="T54" fmla="*/ 749300 w 501"/>
                <a:gd name="T55" fmla="*/ 258763 h 330"/>
                <a:gd name="T56" fmla="*/ 765175 w 501"/>
                <a:gd name="T57" fmla="*/ 263525 h 330"/>
                <a:gd name="T58" fmla="*/ 779463 w 501"/>
                <a:gd name="T59" fmla="*/ 279400 h 330"/>
                <a:gd name="T60" fmla="*/ 790575 w 501"/>
                <a:gd name="T61" fmla="*/ 287338 h 330"/>
                <a:gd name="T62" fmla="*/ 795338 w 501"/>
                <a:gd name="T63" fmla="*/ 300038 h 330"/>
                <a:gd name="T64" fmla="*/ 779463 w 501"/>
                <a:gd name="T65" fmla="*/ 319088 h 330"/>
                <a:gd name="T66" fmla="*/ 766763 w 501"/>
                <a:gd name="T67" fmla="*/ 336550 h 330"/>
                <a:gd name="T68" fmla="*/ 765175 w 501"/>
                <a:gd name="T69" fmla="*/ 355600 h 330"/>
                <a:gd name="T70" fmla="*/ 742950 w 501"/>
                <a:gd name="T71" fmla="*/ 369888 h 330"/>
                <a:gd name="T72" fmla="*/ 730250 w 501"/>
                <a:gd name="T73" fmla="*/ 374650 h 330"/>
                <a:gd name="T74" fmla="*/ 717550 w 501"/>
                <a:gd name="T75" fmla="*/ 373063 h 330"/>
                <a:gd name="T76" fmla="*/ 701675 w 501"/>
                <a:gd name="T77" fmla="*/ 377825 h 330"/>
                <a:gd name="T78" fmla="*/ 687388 w 501"/>
                <a:gd name="T79" fmla="*/ 387350 h 330"/>
                <a:gd name="T80" fmla="*/ 681038 w 501"/>
                <a:gd name="T81" fmla="*/ 404813 h 330"/>
                <a:gd name="T82" fmla="*/ 58738 w 501"/>
                <a:gd name="T83" fmla="*/ 485775 h 330"/>
                <a:gd name="T84" fmla="*/ 49213 w 501"/>
                <a:gd name="T85" fmla="*/ 458788 h 330"/>
                <a:gd name="T86" fmla="*/ 46038 w 501"/>
                <a:gd name="T87" fmla="*/ 412750 h 330"/>
                <a:gd name="T88" fmla="*/ 42863 w 501"/>
                <a:gd name="T89" fmla="*/ 390525 h 330"/>
                <a:gd name="T90" fmla="*/ 42863 w 501"/>
                <a:gd name="T91" fmla="*/ 360363 h 330"/>
                <a:gd name="T92" fmla="*/ 36513 w 501"/>
                <a:gd name="T93" fmla="*/ 331788 h 330"/>
                <a:gd name="T94" fmla="*/ 23813 w 501"/>
                <a:gd name="T95" fmla="*/ 296863 h 330"/>
                <a:gd name="T96" fmla="*/ 20638 w 501"/>
                <a:gd name="T97" fmla="*/ 257175 h 330"/>
                <a:gd name="T98" fmla="*/ 15875 w 501"/>
                <a:gd name="T99" fmla="*/ 223838 h 330"/>
                <a:gd name="T100" fmla="*/ 6350 w 501"/>
                <a:gd name="T101" fmla="*/ 185738 h 330"/>
                <a:gd name="T102" fmla="*/ 0 w 501"/>
                <a:gd name="T103" fmla="*/ 125413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1"/>
                <a:gd name="T157" fmla="*/ 0 h 330"/>
                <a:gd name="T158" fmla="*/ 501 w 501"/>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1" h="330">
                  <a:moveTo>
                    <a:pt x="0" y="81"/>
                  </a:moveTo>
                  <a:lnTo>
                    <a:pt x="7" y="76"/>
                  </a:lnTo>
                  <a:lnTo>
                    <a:pt x="15" y="65"/>
                  </a:lnTo>
                  <a:lnTo>
                    <a:pt x="20" y="62"/>
                  </a:lnTo>
                  <a:lnTo>
                    <a:pt x="24" y="58"/>
                  </a:lnTo>
                  <a:lnTo>
                    <a:pt x="34" y="54"/>
                  </a:lnTo>
                  <a:lnTo>
                    <a:pt x="39" y="54"/>
                  </a:lnTo>
                  <a:lnTo>
                    <a:pt x="43" y="52"/>
                  </a:lnTo>
                  <a:lnTo>
                    <a:pt x="48" y="47"/>
                  </a:lnTo>
                  <a:lnTo>
                    <a:pt x="53" y="44"/>
                  </a:lnTo>
                  <a:lnTo>
                    <a:pt x="56" y="39"/>
                  </a:lnTo>
                  <a:lnTo>
                    <a:pt x="58" y="55"/>
                  </a:lnTo>
                  <a:lnTo>
                    <a:pt x="59" y="65"/>
                  </a:lnTo>
                  <a:lnTo>
                    <a:pt x="61" y="69"/>
                  </a:lnTo>
                  <a:lnTo>
                    <a:pt x="407" y="0"/>
                  </a:lnTo>
                  <a:lnTo>
                    <a:pt x="417" y="3"/>
                  </a:lnTo>
                  <a:lnTo>
                    <a:pt x="418" y="8"/>
                  </a:lnTo>
                  <a:lnTo>
                    <a:pt x="423" y="11"/>
                  </a:lnTo>
                  <a:lnTo>
                    <a:pt x="433" y="12"/>
                  </a:lnTo>
                  <a:lnTo>
                    <a:pt x="437" y="14"/>
                  </a:lnTo>
                  <a:lnTo>
                    <a:pt x="439" y="22"/>
                  </a:lnTo>
                  <a:lnTo>
                    <a:pt x="439" y="28"/>
                  </a:lnTo>
                  <a:lnTo>
                    <a:pt x="442" y="35"/>
                  </a:lnTo>
                  <a:lnTo>
                    <a:pt x="444" y="36"/>
                  </a:lnTo>
                  <a:lnTo>
                    <a:pt x="449" y="42"/>
                  </a:lnTo>
                  <a:lnTo>
                    <a:pt x="450" y="46"/>
                  </a:lnTo>
                  <a:lnTo>
                    <a:pt x="463" y="46"/>
                  </a:lnTo>
                  <a:lnTo>
                    <a:pt x="471" y="46"/>
                  </a:lnTo>
                  <a:lnTo>
                    <a:pt x="472" y="49"/>
                  </a:lnTo>
                  <a:lnTo>
                    <a:pt x="476" y="52"/>
                  </a:lnTo>
                  <a:lnTo>
                    <a:pt x="474" y="58"/>
                  </a:lnTo>
                  <a:lnTo>
                    <a:pt x="471" y="60"/>
                  </a:lnTo>
                  <a:lnTo>
                    <a:pt x="468" y="68"/>
                  </a:lnTo>
                  <a:lnTo>
                    <a:pt x="466" y="73"/>
                  </a:lnTo>
                  <a:lnTo>
                    <a:pt x="466" y="79"/>
                  </a:lnTo>
                  <a:lnTo>
                    <a:pt x="463" y="85"/>
                  </a:lnTo>
                  <a:lnTo>
                    <a:pt x="460" y="89"/>
                  </a:lnTo>
                  <a:lnTo>
                    <a:pt x="456" y="95"/>
                  </a:lnTo>
                  <a:lnTo>
                    <a:pt x="453" y="101"/>
                  </a:lnTo>
                  <a:lnTo>
                    <a:pt x="453" y="108"/>
                  </a:lnTo>
                  <a:lnTo>
                    <a:pt x="456" y="111"/>
                  </a:lnTo>
                  <a:lnTo>
                    <a:pt x="461" y="114"/>
                  </a:lnTo>
                  <a:lnTo>
                    <a:pt x="461" y="120"/>
                  </a:lnTo>
                  <a:lnTo>
                    <a:pt x="460" y="122"/>
                  </a:lnTo>
                  <a:lnTo>
                    <a:pt x="456" y="125"/>
                  </a:lnTo>
                  <a:lnTo>
                    <a:pt x="453" y="127"/>
                  </a:lnTo>
                  <a:lnTo>
                    <a:pt x="452" y="131"/>
                  </a:lnTo>
                  <a:lnTo>
                    <a:pt x="453" y="136"/>
                  </a:lnTo>
                  <a:lnTo>
                    <a:pt x="453" y="141"/>
                  </a:lnTo>
                  <a:lnTo>
                    <a:pt x="456" y="144"/>
                  </a:lnTo>
                  <a:lnTo>
                    <a:pt x="458" y="147"/>
                  </a:lnTo>
                  <a:lnTo>
                    <a:pt x="461" y="149"/>
                  </a:lnTo>
                  <a:lnTo>
                    <a:pt x="466" y="151"/>
                  </a:lnTo>
                  <a:lnTo>
                    <a:pt x="469" y="152"/>
                  </a:lnTo>
                  <a:lnTo>
                    <a:pt x="469" y="160"/>
                  </a:lnTo>
                  <a:lnTo>
                    <a:pt x="472" y="163"/>
                  </a:lnTo>
                  <a:lnTo>
                    <a:pt x="477" y="165"/>
                  </a:lnTo>
                  <a:lnTo>
                    <a:pt x="482" y="166"/>
                  </a:lnTo>
                  <a:lnTo>
                    <a:pt x="485" y="171"/>
                  </a:lnTo>
                  <a:lnTo>
                    <a:pt x="491" y="176"/>
                  </a:lnTo>
                  <a:lnTo>
                    <a:pt x="495" y="178"/>
                  </a:lnTo>
                  <a:lnTo>
                    <a:pt x="498" y="181"/>
                  </a:lnTo>
                  <a:lnTo>
                    <a:pt x="501" y="184"/>
                  </a:lnTo>
                  <a:lnTo>
                    <a:pt x="501" y="189"/>
                  </a:lnTo>
                  <a:lnTo>
                    <a:pt x="499" y="192"/>
                  </a:lnTo>
                  <a:lnTo>
                    <a:pt x="491" y="201"/>
                  </a:lnTo>
                  <a:lnTo>
                    <a:pt x="487" y="206"/>
                  </a:lnTo>
                  <a:lnTo>
                    <a:pt x="483" y="212"/>
                  </a:lnTo>
                  <a:lnTo>
                    <a:pt x="482" y="217"/>
                  </a:lnTo>
                  <a:lnTo>
                    <a:pt x="482" y="224"/>
                  </a:lnTo>
                  <a:lnTo>
                    <a:pt x="476" y="228"/>
                  </a:lnTo>
                  <a:lnTo>
                    <a:pt x="468" y="233"/>
                  </a:lnTo>
                  <a:lnTo>
                    <a:pt x="464" y="235"/>
                  </a:lnTo>
                  <a:lnTo>
                    <a:pt x="460" y="236"/>
                  </a:lnTo>
                  <a:lnTo>
                    <a:pt x="456" y="236"/>
                  </a:lnTo>
                  <a:lnTo>
                    <a:pt x="452" y="235"/>
                  </a:lnTo>
                  <a:lnTo>
                    <a:pt x="447" y="235"/>
                  </a:lnTo>
                  <a:lnTo>
                    <a:pt x="442" y="238"/>
                  </a:lnTo>
                  <a:lnTo>
                    <a:pt x="437" y="239"/>
                  </a:lnTo>
                  <a:lnTo>
                    <a:pt x="433" y="244"/>
                  </a:lnTo>
                  <a:lnTo>
                    <a:pt x="429" y="251"/>
                  </a:lnTo>
                  <a:lnTo>
                    <a:pt x="429" y="255"/>
                  </a:lnTo>
                  <a:lnTo>
                    <a:pt x="37" y="330"/>
                  </a:lnTo>
                  <a:lnTo>
                    <a:pt x="37" y="306"/>
                  </a:lnTo>
                  <a:lnTo>
                    <a:pt x="35" y="300"/>
                  </a:lnTo>
                  <a:lnTo>
                    <a:pt x="31" y="289"/>
                  </a:lnTo>
                  <a:lnTo>
                    <a:pt x="29" y="282"/>
                  </a:lnTo>
                  <a:lnTo>
                    <a:pt x="29" y="260"/>
                  </a:lnTo>
                  <a:lnTo>
                    <a:pt x="27" y="252"/>
                  </a:lnTo>
                  <a:lnTo>
                    <a:pt x="27" y="246"/>
                  </a:lnTo>
                  <a:lnTo>
                    <a:pt x="27" y="236"/>
                  </a:lnTo>
                  <a:lnTo>
                    <a:pt x="27" y="227"/>
                  </a:lnTo>
                  <a:lnTo>
                    <a:pt x="26" y="216"/>
                  </a:lnTo>
                  <a:lnTo>
                    <a:pt x="23" y="209"/>
                  </a:lnTo>
                  <a:lnTo>
                    <a:pt x="20" y="197"/>
                  </a:lnTo>
                  <a:lnTo>
                    <a:pt x="15" y="187"/>
                  </a:lnTo>
                  <a:lnTo>
                    <a:pt x="15" y="178"/>
                  </a:lnTo>
                  <a:lnTo>
                    <a:pt x="13" y="162"/>
                  </a:lnTo>
                  <a:lnTo>
                    <a:pt x="12" y="152"/>
                  </a:lnTo>
                  <a:lnTo>
                    <a:pt x="10" y="141"/>
                  </a:lnTo>
                  <a:lnTo>
                    <a:pt x="7" y="128"/>
                  </a:lnTo>
                  <a:lnTo>
                    <a:pt x="4" y="117"/>
                  </a:lnTo>
                  <a:lnTo>
                    <a:pt x="2" y="106"/>
                  </a:lnTo>
                  <a:lnTo>
                    <a:pt x="0" y="79"/>
                  </a:lnTo>
                  <a:lnTo>
                    <a:pt x="0" y="81"/>
                  </a:lnTo>
                  <a:close/>
                </a:path>
              </a:pathLst>
            </a:custGeom>
            <a:solidFill>
              <a:srgbClr val="B3C6CC"/>
            </a:solidFill>
            <a:ln w="0" algn="ctr">
              <a:solidFill>
                <a:srgbClr val="808080"/>
              </a:solidFill>
              <a:round/>
              <a:headEnd/>
              <a:tailEnd/>
            </a:ln>
            <a:effectLst/>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1" name="State: Oregon">
              <a:extLst>
                <a:ext uri="{FF2B5EF4-FFF2-40B4-BE49-F238E27FC236}">
                  <a16:creationId xmlns:a16="http://schemas.microsoft.com/office/drawing/2014/main" id="{7694F08C-9F16-4A2A-9D25-9D484CD5B423}"/>
                </a:ext>
              </a:extLst>
            </p:cNvPr>
            <p:cNvSpPr>
              <a:spLocks/>
            </p:cNvSpPr>
            <p:nvPr/>
          </p:nvSpPr>
          <p:spPr bwMode="auto">
            <a:xfrm>
              <a:off x="2125657" y="2838590"/>
              <a:ext cx="862337" cy="774365"/>
            </a:xfrm>
            <a:custGeom>
              <a:avLst/>
              <a:gdLst>
                <a:gd name="T0" fmla="*/ 2147483647 w 693"/>
                <a:gd name="T1" fmla="*/ 2147483647 h 604"/>
                <a:gd name="T2" fmla="*/ 2147483647 w 693"/>
                <a:gd name="T3" fmla="*/ 2147483647 h 604"/>
                <a:gd name="T4" fmla="*/ 2147483647 w 693"/>
                <a:gd name="T5" fmla="*/ 2147483647 h 604"/>
                <a:gd name="T6" fmla="*/ 2147483647 w 693"/>
                <a:gd name="T7" fmla="*/ 2147483647 h 604"/>
                <a:gd name="T8" fmla="*/ 2147483647 w 693"/>
                <a:gd name="T9" fmla="*/ 2147483647 h 604"/>
                <a:gd name="T10" fmla="*/ 2147483647 w 693"/>
                <a:gd name="T11" fmla="*/ 2147483647 h 604"/>
                <a:gd name="T12" fmla="*/ 2147483647 w 693"/>
                <a:gd name="T13" fmla="*/ 2147483647 h 604"/>
                <a:gd name="T14" fmla="*/ 2147483647 w 693"/>
                <a:gd name="T15" fmla="*/ 2147483647 h 604"/>
                <a:gd name="T16" fmla="*/ 2147483647 w 693"/>
                <a:gd name="T17" fmla="*/ 2147483647 h 604"/>
                <a:gd name="T18" fmla="*/ 2147483647 w 693"/>
                <a:gd name="T19" fmla="*/ 2147483647 h 604"/>
                <a:gd name="T20" fmla="*/ 2147483647 w 693"/>
                <a:gd name="T21" fmla="*/ 2147483647 h 604"/>
                <a:gd name="T22" fmla="*/ 2147483647 w 693"/>
                <a:gd name="T23" fmla="*/ 2147483647 h 604"/>
                <a:gd name="T24" fmla="*/ 2147483647 w 693"/>
                <a:gd name="T25" fmla="*/ 2147483647 h 604"/>
                <a:gd name="T26" fmla="*/ 2147483647 w 693"/>
                <a:gd name="T27" fmla="*/ 2147483647 h 604"/>
                <a:gd name="T28" fmla="*/ 2147483647 w 693"/>
                <a:gd name="T29" fmla="*/ 2147483647 h 604"/>
                <a:gd name="T30" fmla="*/ 2147483647 w 693"/>
                <a:gd name="T31" fmla="*/ 2147483647 h 604"/>
                <a:gd name="T32" fmla="*/ 0 w 693"/>
                <a:gd name="T33" fmla="*/ 2147483647 h 604"/>
                <a:gd name="T34" fmla="*/ 2147483647 w 693"/>
                <a:gd name="T35" fmla="*/ 2147483647 h 604"/>
                <a:gd name="T36" fmla="*/ 2147483647 w 693"/>
                <a:gd name="T37" fmla="*/ 2147483647 h 604"/>
                <a:gd name="T38" fmla="*/ 2147483647 w 693"/>
                <a:gd name="T39" fmla="*/ 2147483647 h 604"/>
                <a:gd name="T40" fmla="*/ 2147483647 w 693"/>
                <a:gd name="T41" fmla="*/ 2147483647 h 604"/>
                <a:gd name="T42" fmla="*/ 2147483647 w 693"/>
                <a:gd name="T43" fmla="*/ 2147483647 h 604"/>
                <a:gd name="T44" fmla="*/ 2147483647 w 693"/>
                <a:gd name="T45" fmla="*/ 2147483647 h 604"/>
                <a:gd name="T46" fmla="*/ 2147483647 w 693"/>
                <a:gd name="T47" fmla="*/ 2147483647 h 604"/>
                <a:gd name="T48" fmla="*/ 2147483647 w 693"/>
                <a:gd name="T49" fmla="*/ 2147483647 h 604"/>
                <a:gd name="T50" fmla="*/ 2147483647 w 693"/>
                <a:gd name="T51" fmla="*/ 2147483647 h 604"/>
                <a:gd name="T52" fmla="*/ 2147483647 w 693"/>
                <a:gd name="T53" fmla="*/ 2147483647 h 604"/>
                <a:gd name="T54" fmla="*/ 2147483647 w 693"/>
                <a:gd name="T55" fmla="*/ 2147483647 h 604"/>
                <a:gd name="T56" fmla="*/ 2147483647 w 693"/>
                <a:gd name="T57" fmla="*/ 2147483647 h 604"/>
                <a:gd name="T58" fmla="*/ 2147483647 w 693"/>
                <a:gd name="T59" fmla="*/ 2147483647 h 604"/>
                <a:gd name="T60" fmla="*/ 2147483647 w 693"/>
                <a:gd name="T61" fmla="*/ 2147483647 h 604"/>
                <a:gd name="T62" fmla="*/ 2147483647 w 693"/>
                <a:gd name="T63" fmla="*/ 2147483647 h 604"/>
                <a:gd name="T64" fmla="*/ 2147483647 w 693"/>
                <a:gd name="T65" fmla="*/ 2147483647 h 604"/>
                <a:gd name="T66" fmla="*/ 2147483647 w 693"/>
                <a:gd name="T67" fmla="*/ 2147483647 h 604"/>
                <a:gd name="T68" fmla="*/ 2147483647 w 693"/>
                <a:gd name="T69" fmla="*/ 2147483647 h 604"/>
                <a:gd name="T70" fmla="*/ 2147483647 w 693"/>
                <a:gd name="T71" fmla="*/ 2147483647 h 604"/>
                <a:gd name="T72" fmla="*/ 2147483647 w 693"/>
                <a:gd name="T73" fmla="*/ 2147483647 h 604"/>
                <a:gd name="T74" fmla="*/ 2147483647 w 693"/>
                <a:gd name="T75" fmla="*/ 2147483647 h 604"/>
                <a:gd name="T76" fmla="*/ 2147483647 w 693"/>
                <a:gd name="T77" fmla="*/ 2147483647 h 604"/>
                <a:gd name="T78" fmla="*/ 2147483647 w 693"/>
                <a:gd name="T79" fmla="*/ 2147483647 h 604"/>
                <a:gd name="T80" fmla="*/ 2147483647 w 693"/>
                <a:gd name="T81" fmla="*/ 2147483647 h 604"/>
                <a:gd name="T82" fmla="*/ 2147483647 w 693"/>
                <a:gd name="T83" fmla="*/ 2147483647 h 604"/>
                <a:gd name="T84" fmla="*/ 2147483647 w 693"/>
                <a:gd name="T85" fmla="*/ 2147483647 h 604"/>
                <a:gd name="T86" fmla="*/ 2147483647 w 693"/>
                <a:gd name="T87" fmla="*/ 2147483647 h 604"/>
                <a:gd name="T88" fmla="*/ 2147483647 w 693"/>
                <a:gd name="T89" fmla="*/ 2147483647 h 604"/>
                <a:gd name="T90" fmla="*/ 2147483647 w 693"/>
                <a:gd name="T91" fmla="*/ 2147483647 h 604"/>
                <a:gd name="T92" fmla="*/ 2147483647 w 693"/>
                <a:gd name="T93" fmla="*/ 2147483647 h 604"/>
                <a:gd name="T94" fmla="*/ 2147483647 w 693"/>
                <a:gd name="T95" fmla="*/ 2147483647 h 604"/>
                <a:gd name="T96" fmla="*/ 2147483647 w 693"/>
                <a:gd name="T97" fmla="*/ 2147483647 h 604"/>
                <a:gd name="T98" fmla="*/ 2147483647 w 693"/>
                <a:gd name="T99" fmla="*/ 2147483647 h 604"/>
                <a:gd name="T100" fmla="*/ 2147483647 w 693"/>
                <a:gd name="T101" fmla="*/ 2147483647 h 604"/>
                <a:gd name="T102" fmla="*/ 2147483647 w 693"/>
                <a:gd name="T103" fmla="*/ 2147483647 h 604"/>
                <a:gd name="T104" fmla="*/ 2147483647 w 693"/>
                <a:gd name="T105" fmla="*/ 2147483647 h 604"/>
                <a:gd name="T106" fmla="*/ 2147483647 w 693"/>
                <a:gd name="T107" fmla="*/ 2147483647 h 604"/>
                <a:gd name="T108" fmla="*/ 2147483647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solidFill>
              <a:srgbClr val="004157"/>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2" name="State: Oklahoma">
              <a:extLst>
                <a:ext uri="{FF2B5EF4-FFF2-40B4-BE49-F238E27FC236}">
                  <a16:creationId xmlns:a16="http://schemas.microsoft.com/office/drawing/2014/main" id="{84D78B17-B7E8-4248-A9C9-61C6CB15782B}"/>
                </a:ext>
              </a:extLst>
            </p:cNvPr>
            <p:cNvSpPr>
              <a:spLocks/>
            </p:cNvSpPr>
            <p:nvPr/>
          </p:nvSpPr>
          <p:spPr bwMode="auto">
            <a:xfrm>
              <a:off x="4121600" y="4580911"/>
              <a:ext cx="935754" cy="515389"/>
            </a:xfrm>
            <a:custGeom>
              <a:avLst/>
              <a:gdLst>
                <a:gd name="T0" fmla="*/ 2147483647 w 752"/>
                <a:gd name="T1" fmla="*/ 2147483647 h 402"/>
                <a:gd name="T2" fmla="*/ 2147483647 w 752"/>
                <a:gd name="T3" fmla="*/ 2147483647 h 402"/>
                <a:gd name="T4" fmla="*/ 2147483647 w 752"/>
                <a:gd name="T5" fmla="*/ 2147483647 h 402"/>
                <a:gd name="T6" fmla="*/ 2147483647 w 752"/>
                <a:gd name="T7" fmla="*/ 2147483647 h 402"/>
                <a:gd name="T8" fmla="*/ 2147483647 w 752"/>
                <a:gd name="T9" fmla="*/ 2147483647 h 402"/>
                <a:gd name="T10" fmla="*/ 2147483647 w 752"/>
                <a:gd name="T11" fmla="*/ 2147483647 h 402"/>
                <a:gd name="T12" fmla="*/ 2147483647 w 752"/>
                <a:gd name="T13" fmla="*/ 2147483647 h 402"/>
                <a:gd name="T14" fmla="*/ 2147483647 w 752"/>
                <a:gd name="T15" fmla="*/ 2147483647 h 402"/>
                <a:gd name="T16" fmla="*/ 2147483647 w 752"/>
                <a:gd name="T17" fmla="*/ 2147483647 h 402"/>
                <a:gd name="T18" fmla="*/ 2147483647 w 752"/>
                <a:gd name="T19" fmla="*/ 2147483647 h 402"/>
                <a:gd name="T20" fmla="*/ 2147483647 w 752"/>
                <a:gd name="T21" fmla="*/ 2147483647 h 402"/>
                <a:gd name="T22" fmla="*/ 2147483647 w 752"/>
                <a:gd name="T23" fmla="*/ 2147483647 h 402"/>
                <a:gd name="T24" fmla="*/ 2147483647 w 752"/>
                <a:gd name="T25" fmla="*/ 2147483647 h 402"/>
                <a:gd name="T26" fmla="*/ 2147483647 w 752"/>
                <a:gd name="T27" fmla="*/ 2147483647 h 402"/>
                <a:gd name="T28" fmla="*/ 2147483647 w 752"/>
                <a:gd name="T29" fmla="*/ 2147483647 h 402"/>
                <a:gd name="T30" fmla="*/ 2147483647 w 752"/>
                <a:gd name="T31" fmla="*/ 2147483647 h 402"/>
                <a:gd name="T32" fmla="*/ 2147483647 w 752"/>
                <a:gd name="T33" fmla="*/ 2147483647 h 402"/>
                <a:gd name="T34" fmla="*/ 2147483647 w 752"/>
                <a:gd name="T35" fmla="*/ 2147483647 h 402"/>
                <a:gd name="T36" fmla="*/ 2147483647 w 752"/>
                <a:gd name="T37" fmla="*/ 2147483647 h 402"/>
                <a:gd name="T38" fmla="*/ 2147483647 w 752"/>
                <a:gd name="T39" fmla="*/ 2147483647 h 402"/>
                <a:gd name="T40" fmla="*/ 2147483647 w 752"/>
                <a:gd name="T41" fmla="*/ 2147483647 h 402"/>
                <a:gd name="T42" fmla="*/ 2147483647 w 752"/>
                <a:gd name="T43" fmla="*/ 2147483647 h 402"/>
                <a:gd name="T44" fmla="*/ 2147483647 w 752"/>
                <a:gd name="T45" fmla="*/ 2147483647 h 402"/>
                <a:gd name="T46" fmla="*/ 2147483647 w 752"/>
                <a:gd name="T47" fmla="*/ 2147483647 h 402"/>
                <a:gd name="T48" fmla="*/ 2147483647 w 752"/>
                <a:gd name="T49" fmla="*/ 2147483647 h 402"/>
                <a:gd name="T50" fmla="*/ 2147483647 w 752"/>
                <a:gd name="T51" fmla="*/ 2147483647 h 402"/>
                <a:gd name="T52" fmla="*/ 2147483647 w 752"/>
                <a:gd name="T53" fmla="*/ 2147483647 h 402"/>
                <a:gd name="T54" fmla="*/ 2147483647 w 752"/>
                <a:gd name="T55" fmla="*/ 2147483647 h 402"/>
                <a:gd name="T56" fmla="*/ 2147483647 w 752"/>
                <a:gd name="T57" fmla="*/ 2147483647 h 402"/>
                <a:gd name="T58" fmla="*/ 2147483647 w 752"/>
                <a:gd name="T59" fmla="*/ 2147483647 h 402"/>
                <a:gd name="T60" fmla="*/ 2147483647 w 752"/>
                <a:gd name="T61" fmla="*/ 2147483647 h 402"/>
                <a:gd name="T62" fmla="*/ 2147483647 w 752"/>
                <a:gd name="T63" fmla="*/ 2147483647 h 402"/>
                <a:gd name="T64" fmla="*/ 2147483647 w 752"/>
                <a:gd name="T65" fmla="*/ 2147483647 h 402"/>
                <a:gd name="T66" fmla="*/ 2147483647 w 752"/>
                <a:gd name="T67" fmla="*/ 2147483647 h 402"/>
                <a:gd name="T68" fmla="*/ 2147483647 w 752"/>
                <a:gd name="T69" fmla="*/ 2147483647 h 402"/>
                <a:gd name="T70" fmla="*/ 2147483647 w 752"/>
                <a:gd name="T71" fmla="*/ 2147483647 h 402"/>
                <a:gd name="T72" fmla="*/ 2147483647 w 752"/>
                <a:gd name="T73" fmla="*/ 2147483647 h 402"/>
                <a:gd name="T74" fmla="*/ 2147483647 w 752"/>
                <a:gd name="T75" fmla="*/ 2147483647 h 402"/>
                <a:gd name="T76" fmla="*/ 2147483647 w 752"/>
                <a:gd name="T77" fmla="*/ 2147483647 h 402"/>
                <a:gd name="T78" fmla="*/ 2147483647 w 752"/>
                <a:gd name="T79" fmla="*/ 2147483647 h 402"/>
                <a:gd name="T80" fmla="*/ 2147483647 w 752"/>
                <a:gd name="T81" fmla="*/ 2147483647 h 402"/>
                <a:gd name="T82" fmla="*/ 2147483647 w 752"/>
                <a:gd name="T83" fmla="*/ 2147483647 h 402"/>
                <a:gd name="T84" fmla="*/ 2147483647 w 752"/>
                <a:gd name="T85" fmla="*/ 2147483647 h 402"/>
                <a:gd name="T86" fmla="*/ 2147483647 w 752"/>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2"/>
                <a:gd name="T133" fmla="*/ 0 h 402"/>
                <a:gd name="T134" fmla="*/ 752 w 752"/>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2" h="402">
                  <a:moveTo>
                    <a:pt x="6" y="0"/>
                  </a:moveTo>
                  <a:lnTo>
                    <a:pt x="737" y="26"/>
                  </a:lnTo>
                  <a:lnTo>
                    <a:pt x="752" y="402"/>
                  </a:lnTo>
                  <a:lnTo>
                    <a:pt x="744" y="399"/>
                  </a:lnTo>
                  <a:lnTo>
                    <a:pt x="736" y="397"/>
                  </a:lnTo>
                  <a:lnTo>
                    <a:pt x="728" y="394"/>
                  </a:lnTo>
                  <a:lnTo>
                    <a:pt x="723" y="394"/>
                  </a:lnTo>
                  <a:lnTo>
                    <a:pt x="718" y="388"/>
                  </a:lnTo>
                  <a:lnTo>
                    <a:pt x="712" y="383"/>
                  </a:lnTo>
                  <a:lnTo>
                    <a:pt x="702" y="378"/>
                  </a:lnTo>
                  <a:lnTo>
                    <a:pt x="696" y="374"/>
                  </a:lnTo>
                  <a:lnTo>
                    <a:pt x="691" y="369"/>
                  </a:lnTo>
                  <a:lnTo>
                    <a:pt x="686" y="366"/>
                  </a:lnTo>
                  <a:lnTo>
                    <a:pt x="682" y="370"/>
                  </a:lnTo>
                  <a:lnTo>
                    <a:pt x="677" y="374"/>
                  </a:lnTo>
                  <a:lnTo>
                    <a:pt x="675" y="377"/>
                  </a:lnTo>
                  <a:lnTo>
                    <a:pt x="672" y="380"/>
                  </a:lnTo>
                  <a:lnTo>
                    <a:pt x="667" y="381"/>
                  </a:lnTo>
                  <a:lnTo>
                    <a:pt x="663" y="380"/>
                  </a:lnTo>
                  <a:lnTo>
                    <a:pt x="658" y="377"/>
                  </a:lnTo>
                  <a:lnTo>
                    <a:pt x="655" y="374"/>
                  </a:lnTo>
                  <a:lnTo>
                    <a:pt x="651" y="370"/>
                  </a:lnTo>
                  <a:lnTo>
                    <a:pt x="645" y="369"/>
                  </a:lnTo>
                  <a:lnTo>
                    <a:pt x="643" y="372"/>
                  </a:lnTo>
                  <a:lnTo>
                    <a:pt x="640" y="375"/>
                  </a:lnTo>
                  <a:lnTo>
                    <a:pt x="637" y="377"/>
                  </a:lnTo>
                  <a:lnTo>
                    <a:pt x="636" y="380"/>
                  </a:lnTo>
                  <a:lnTo>
                    <a:pt x="632" y="381"/>
                  </a:lnTo>
                  <a:lnTo>
                    <a:pt x="629" y="380"/>
                  </a:lnTo>
                  <a:lnTo>
                    <a:pt x="626" y="377"/>
                  </a:lnTo>
                  <a:lnTo>
                    <a:pt x="621" y="375"/>
                  </a:lnTo>
                  <a:lnTo>
                    <a:pt x="618" y="375"/>
                  </a:lnTo>
                  <a:lnTo>
                    <a:pt x="613" y="377"/>
                  </a:lnTo>
                  <a:lnTo>
                    <a:pt x="610" y="380"/>
                  </a:lnTo>
                  <a:lnTo>
                    <a:pt x="604" y="381"/>
                  </a:lnTo>
                  <a:lnTo>
                    <a:pt x="599" y="383"/>
                  </a:lnTo>
                  <a:lnTo>
                    <a:pt x="599" y="386"/>
                  </a:lnTo>
                  <a:lnTo>
                    <a:pt x="596" y="389"/>
                  </a:lnTo>
                  <a:lnTo>
                    <a:pt x="591" y="389"/>
                  </a:lnTo>
                  <a:lnTo>
                    <a:pt x="588" y="393"/>
                  </a:lnTo>
                  <a:lnTo>
                    <a:pt x="588" y="396"/>
                  </a:lnTo>
                  <a:lnTo>
                    <a:pt x="583" y="396"/>
                  </a:lnTo>
                  <a:lnTo>
                    <a:pt x="580" y="394"/>
                  </a:lnTo>
                  <a:lnTo>
                    <a:pt x="577" y="389"/>
                  </a:lnTo>
                  <a:lnTo>
                    <a:pt x="574" y="386"/>
                  </a:lnTo>
                  <a:lnTo>
                    <a:pt x="569" y="385"/>
                  </a:lnTo>
                  <a:lnTo>
                    <a:pt x="562" y="383"/>
                  </a:lnTo>
                  <a:lnTo>
                    <a:pt x="556" y="381"/>
                  </a:lnTo>
                  <a:lnTo>
                    <a:pt x="551" y="380"/>
                  </a:lnTo>
                  <a:lnTo>
                    <a:pt x="550" y="375"/>
                  </a:lnTo>
                  <a:lnTo>
                    <a:pt x="547" y="370"/>
                  </a:lnTo>
                  <a:lnTo>
                    <a:pt x="542" y="370"/>
                  </a:lnTo>
                  <a:lnTo>
                    <a:pt x="537" y="370"/>
                  </a:lnTo>
                  <a:lnTo>
                    <a:pt x="534" y="374"/>
                  </a:lnTo>
                  <a:lnTo>
                    <a:pt x="532" y="375"/>
                  </a:lnTo>
                  <a:lnTo>
                    <a:pt x="529" y="375"/>
                  </a:lnTo>
                  <a:lnTo>
                    <a:pt x="527" y="377"/>
                  </a:lnTo>
                  <a:lnTo>
                    <a:pt x="524" y="375"/>
                  </a:lnTo>
                  <a:lnTo>
                    <a:pt x="520" y="375"/>
                  </a:lnTo>
                  <a:lnTo>
                    <a:pt x="516" y="378"/>
                  </a:lnTo>
                  <a:lnTo>
                    <a:pt x="516" y="385"/>
                  </a:lnTo>
                  <a:lnTo>
                    <a:pt x="513" y="388"/>
                  </a:lnTo>
                  <a:lnTo>
                    <a:pt x="508" y="391"/>
                  </a:lnTo>
                  <a:lnTo>
                    <a:pt x="507" y="386"/>
                  </a:lnTo>
                  <a:lnTo>
                    <a:pt x="505" y="383"/>
                  </a:lnTo>
                  <a:lnTo>
                    <a:pt x="505" y="378"/>
                  </a:lnTo>
                  <a:lnTo>
                    <a:pt x="504" y="375"/>
                  </a:lnTo>
                  <a:lnTo>
                    <a:pt x="499" y="375"/>
                  </a:lnTo>
                  <a:lnTo>
                    <a:pt x="496" y="377"/>
                  </a:lnTo>
                  <a:lnTo>
                    <a:pt x="494" y="380"/>
                  </a:lnTo>
                  <a:lnTo>
                    <a:pt x="491" y="381"/>
                  </a:lnTo>
                  <a:lnTo>
                    <a:pt x="488" y="380"/>
                  </a:lnTo>
                  <a:lnTo>
                    <a:pt x="483" y="377"/>
                  </a:lnTo>
                  <a:lnTo>
                    <a:pt x="480" y="370"/>
                  </a:lnTo>
                  <a:lnTo>
                    <a:pt x="472" y="370"/>
                  </a:lnTo>
                  <a:lnTo>
                    <a:pt x="472" y="364"/>
                  </a:lnTo>
                  <a:lnTo>
                    <a:pt x="469" y="361"/>
                  </a:lnTo>
                  <a:lnTo>
                    <a:pt x="464" y="361"/>
                  </a:lnTo>
                  <a:lnTo>
                    <a:pt x="461" y="364"/>
                  </a:lnTo>
                  <a:lnTo>
                    <a:pt x="461" y="367"/>
                  </a:lnTo>
                  <a:lnTo>
                    <a:pt x="451" y="372"/>
                  </a:lnTo>
                  <a:lnTo>
                    <a:pt x="446" y="377"/>
                  </a:lnTo>
                  <a:lnTo>
                    <a:pt x="440" y="375"/>
                  </a:lnTo>
                  <a:lnTo>
                    <a:pt x="435" y="370"/>
                  </a:lnTo>
                  <a:lnTo>
                    <a:pt x="435" y="364"/>
                  </a:lnTo>
                  <a:lnTo>
                    <a:pt x="434" y="359"/>
                  </a:lnTo>
                  <a:lnTo>
                    <a:pt x="432" y="359"/>
                  </a:lnTo>
                  <a:lnTo>
                    <a:pt x="431" y="358"/>
                  </a:lnTo>
                  <a:lnTo>
                    <a:pt x="426" y="356"/>
                  </a:lnTo>
                  <a:lnTo>
                    <a:pt x="424" y="354"/>
                  </a:lnTo>
                  <a:lnTo>
                    <a:pt x="423" y="345"/>
                  </a:lnTo>
                  <a:lnTo>
                    <a:pt x="419" y="339"/>
                  </a:lnTo>
                  <a:lnTo>
                    <a:pt x="412" y="339"/>
                  </a:lnTo>
                  <a:lnTo>
                    <a:pt x="405" y="340"/>
                  </a:lnTo>
                  <a:lnTo>
                    <a:pt x="404" y="342"/>
                  </a:lnTo>
                  <a:lnTo>
                    <a:pt x="400" y="345"/>
                  </a:lnTo>
                  <a:lnTo>
                    <a:pt x="397" y="348"/>
                  </a:lnTo>
                  <a:lnTo>
                    <a:pt x="394" y="351"/>
                  </a:lnTo>
                  <a:lnTo>
                    <a:pt x="389" y="348"/>
                  </a:lnTo>
                  <a:lnTo>
                    <a:pt x="388" y="345"/>
                  </a:lnTo>
                  <a:lnTo>
                    <a:pt x="383" y="340"/>
                  </a:lnTo>
                  <a:lnTo>
                    <a:pt x="377" y="339"/>
                  </a:lnTo>
                  <a:lnTo>
                    <a:pt x="373" y="340"/>
                  </a:lnTo>
                  <a:lnTo>
                    <a:pt x="365" y="339"/>
                  </a:lnTo>
                  <a:lnTo>
                    <a:pt x="359" y="337"/>
                  </a:lnTo>
                  <a:lnTo>
                    <a:pt x="351" y="334"/>
                  </a:lnTo>
                  <a:lnTo>
                    <a:pt x="346" y="329"/>
                  </a:lnTo>
                  <a:lnTo>
                    <a:pt x="340" y="331"/>
                  </a:lnTo>
                  <a:lnTo>
                    <a:pt x="334" y="331"/>
                  </a:lnTo>
                  <a:lnTo>
                    <a:pt x="329" y="329"/>
                  </a:lnTo>
                  <a:lnTo>
                    <a:pt x="327" y="323"/>
                  </a:lnTo>
                  <a:lnTo>
                    <a:pt x="324" y="318"/>
                  </a:lnTo>
                  <a:lnTo>
                    <a:pt x="323" y="315"/>
                  </a:lnTo>
                  <a:lnTo>
                    <a:pt x="318" y="308"/>
                  </a:lnTo>
                  <a:lnTo>
                    <a:pt x="315" y="304"/>
                  </a:lnTo>
                  <a:lnTo>
                    <a:pt x="313" y="305"/>
                  </a:lnTo>
                  <a:lnTo>
                    <a:pt x="311" y="308"/>
                  </a:lnTo>
                  <a:lnTo>
                    <a:pt x="308" y="312"/>
                  </a:lnTo>
                  <a:lnTo>
                    <a:pt x="303" y="308"/>
                  </a:lnTo>
                  <a:lnTo>
                    <a:pt x="299" y="308"/>
                  </a:lnTo>
                  <a:lnTo>
                    <a:pt x="296" y="310"/>
                  </a:lnTo>
                  <a:lnTo>
                    <a:pt x="289" y="308"/>
                  </a:lnTo>
                  <a:lnTo>
                    <a:pt x="283" y="304"/>
                  </a:lnTo>
                  <a:lnTo>
                    <a:pt x="275" y="297"/>
                  </a:lnTo>
                  <a:lnTo>
                    <a:pt x="272" y="293"/>
                  </a:lnTo>
                  <a:lnTo>
                    <a:pt x="264" y="289"/>
                  </a:lnTo>
                  <a:lnTo>
                    <a:pt x="257" y="288"/>
                  </a:lnTo>
                  <a:lnTo>
                    <a:pt x="267" y="76"/>
                  </a:lnTo>
                  <a:lnTo>
                    <a:pt x="0" y="57"/>
                  </a:lnTo>
                  <a:lnTo>
                    <a:pt x="6" y="42"/>
                  </a:lnTo>
                  <a:lnTo>
                    <a:pt x="6" y="34"/>
                  </a:lnTo>
                  <a:lnTo>
                    <a:pt x="6"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3" name="State: Ohio">
              <a:extLst>
                <a:ext uri="{FF2B5EF4-FFF2-40B4-BE49-F238E27FC236}">
                  <a16:creationId xmlns:a16="http://schemas.microsoft.com/office/drawing/2014/main" id="{13FE411B-0AA0-4217-A649-D98DB1D37E38}"/>
                </a:ext>
              </a:extLst>
            </p:cNvPr>
            <p:cNvSpPr>
              <a:spLocks/>
            </p:cNvSpPr>
            <p:nvPr/>
          </p:nvSpPr>
          <p:spPr bwMode="auto">
            <a:xfrm>
              <a:off x="6040394" y="3796289"/>
              <a:ext cx="449213" cy="535901"/>
            </a:xfrm>
            <a:custGeom>
              <a:avLst/>
              <a:gdLst>
                <a:gd name="T0" fmla="*/ 2147483647 w 361"/>
                <a:gd name="T1" fmla="*/ 2147483647 h 418"/>
                <a:gd name="T2" fmla="*/ 2147483647 w 361"/>
                <a:gd name="T3" fmla="*/ 2147483647 h 418"/>
                <a:gd name="T4" fmla="*/ 2147483647 w 361"/>
                <a:gd name="T5" fmla="*/ 2147483647 h 418"/>
                <a:gd name="T6" fmla="*/ 2147483647 w 361"/>
                <a:gd name="T7" fmla="*/ 2147483647 h 418"/>
                <a:gd name="T8" fmla="*/ 2147483647 w 361"/>
                <a:gd name="T9" fmla="*/ 2147483647 h 418"/>
                <a:gd name="T10" fmla="*/ 2147483647 w 361"/>
                <a:gd name="T11" fmla="*/ 2147483647 h 418"/>
                <a:gd name="T12" fmla="*/ 2147483647 w 361"/>
                <a:gd name="T13" fmla="*/ 2147483647 h 418"/>
                <a:gd name="T14" fmla="*/ 2147483647 w 361"/>
                <a:gd name="T15" fmla="*/ 2147483647 h 418"/>
                <a:gd name="T16" fmla="*/ 2147483647 w 361"/>
                <a:gd name="T17" fmla="*/ 2147483647 h 418"/>
                <a:gd name="T18" fmla="*/ 2147483647 w 361"/>
                <a:gd name="T19" fmla="*/ 2147483647 h 418"/>
                <a:gd name="T20" fmla="*/ 2147483647 w 361"/>
                <a:gd name="T21" fmla="*/ 2147483647 h 418"/>
                <a:gd name="T22" fmla="*/ 2147483647 w 361"/>
                <a:gd name="T23" fmla="*/ 2147483647 h 418"/>
                <a:gd name="T24" fmla="*/ 2147483647 w 361"/>
                <a:gd name="T25" fmla="*/ 2147483647 h 418"/>
                <a:gd name="T26" fmla="*/ 2147483647 w 361"/>
                <a:gd name="T27" fmla="*/ 2147483647 h 418"/>
                <a:gd name="T28" fmla="*/ 2147483647 w 361"/>
                <a:gd name="T29" fmla="*/ 2147483647 h 418"/>
                <a:gd name="T30" fmla="*/ 2147483647 w 361"/>
                <a:gd name="T31" fmla="*/ 0 h 418"/>
                <a:gd name="T32" fmla="*/ 2147483647 w 361"/>
                <a:gd name="T33" fmla="*/ 2147483647 h 418"/>
                <a:gd name="T34" fmla="*/ 2147483647 w 361"/>
                <a:gd name="T35" fmla="*/ 2147483647 h 418"/>
                <a:gd name="T36" fmla="*/ 2147483647 w 361"/>
                <a:gd name="T37" fmla="*/ 2147483647 h 418"/>
                <a:gd name="T38" fmla="*/ 2147483647 w 361"/>
                <a:gd name="T39" fmla="*/ 2147483647 h 418"/>
                <a:gd name="T40" fmla="*/ 2147483647 w 361"/>
                <a:gd name="T41" fmla="*/ 2147483647 h 418"/>
                <a:gd name="T42" fmla="*/ 2147483647 w 361"/>
                <a:gd name="T43" fmla="*/ 2147483647 h 418"/>
                <a:gd name="T44" fmla="*/ 2147483647 w 361"/>
                <a:gd name="T45" fmla="*/ 2147483647 h 418"/>
                <a:gd name="T46" fmla="*/ 2147483647 w 361"/>
                <a:gd name="T47" fmla="*/ 2147483647 h 418"/>
                <a:gd name="T48" fmla="*/ 2147483647 w 361"/>
                <a:gd name="T49" fmla="*/ 2147483647 h 418"/>
                <a:gd name="T50" fmla="*/ 2147483647 w 361"/>
                <a:gd name="T51" fmla="*/ 2147483647 h 418"/>
                <a:gd name="T52" fmla="*/ 2147483647 w 361"/>
                <a:gd name="T53" fmla="*/ 2147483647 h 418"/>
                <a:gd name="T54" fmla="*/ 2147483647 w 361"/>
                <a:gd name="T55" fmla="*/ 2147483647 h 418"/>
                <a:gd name="T56" fmla="*/ 2147483647 w 361"/>
                <a:gd name="T57" fmla="*/ 2147483647 h 418"/>
                <a:gd name="T58" fmla="*/ 2147483647 w 361"/>
                <a:gd name="T59" fmla="*/ 2147483647 h 418"/>
                <a:gd name="T60" fmla="*/ 2147483647 w 361"/>
                <a:gd name="T61" fmla="*/ 2147483647 h 418"/>
                <a:gd name="T62" fmla="*/ 2147483647 w 361"/>
                <a:gd name="T63" fmla="*/ 2147483647 h 418"/>
                <a:gd name="T64" fmla="*/ 2147483647 w 361"/>
                <a:gd name="T65" fmla="*/ 2147483647 h 418"/>
                <a:gd name="T66" fmla="*/ 2147483647 w 361"/>
                <a:gd name="T67" fmla="*/ 2147483647 h 418"/>
                <a:gd name="T68" fmla="*/ 2147483647 w 361"/>
                <a:gd name="T69" fmla="*/ 2147483647 h 418"/>
                <a:gd name="T70" fmla="*/ 2147483647 w 361"/>
                <a:gd name="T71" fmla="*/ 2147483647 h 418"/>
                <a:gd name="T72" fmla="*/ 2147483647 w 361"/>
                <a:gd name="T73" fmla="*/ 2147483647 h 418"/>
                <a:gd name="T74" fmla="*/ 2147483647 w 361"/>
                <a:gd name="T75" fmla="*/ 2147483647 h 418"/>
                <a:gd name="T76" fmla="*/ 2147483647 w 361"/>
                <a:gd name="T77" fmla="*/ 2147483647 h 418"/>
                <a:gd name="T78" fmla="*/ 2147483647 w 361"/>
                <a:gd name="T79" fmla="*/ 2147483647 h 418"/>
                <a:gd name="T80" fmla="*/ 2147483647 w 361"/>
                <a:gd name="T81" fmla="*/ 2147483647 h 418"/>
                <a:gd name="T82" fmla="*/ 2147483647 w 361"/>
                <a:gd name="T83" fmla="*/ 2147483647 h 418"/>
                <a:gd name="T84" fmla="*/ 2147483647 w 361"/>
                <a:gd name="T85" fmla="*/ 2147483647 h 418"/>
                <a:gd name="T86" fmla="*/ 2147483647 w 361"/>
                <a:gd name="T87" fmla="*/ 2147483647 h 418"/>
                <a:gd name="T88" fmla="*/ 2147483647 w 361"/>
                <a:gd name="T89" fmla="*/ 2147483647 h 418"/>
                <a:gd name="T90" fmla="*/ 2147483647 w 361"/>
                <a:gd name="T91" fmla="*/ 2147483647 h 418"/>
                <a:gd name="T92" fmla="*/ 2147483647 w 361"/>
                <a:gd name="T93" fmla="*/ 2147483647 h 418"/>
                <a:gd name="T94" fmla="*/ 2147483647 w 361"/>
                <a:gd name="T95" fmla="*/ 2147483647 h 418"/>
                <a:gd name="T96" fmla="*/ 2147483647 w 361"/>
                <a:gd name="T97" fmla="*/ 2147483647 h 418"/>
                <a:gd name="T98" fmla="*/ 2147483647 w 361"/>
                <a:gd name="T99" fmla="*/ 2147483647 h 418"/>
                <a:gd name="T100" fmla="*/ 2147483647 w 361"/>
                <a:gd name="T101" fmla="*/ 2147483647 h 418"/>
                <a:gd name="T102" fmla="*/ 2147483647 w 361"/>
                <a:gd name="T103" fmla="*/ 2147483647 h 418"/>
                <a:gd name="T104" fmla="*/ 2147483647 w 361"/>
                <a:gd name="T105" fmla="*/ 2147483647 h 418"/>
                <a:gd name="T106" fmla="*/ 2147483647 w 361"/>
                <a:gd name="T107" fmla="*/ 2147483647 h 418"/>
                <a:gd name="T108" fmla="*/ 2147483647 w 361"/>
                <a:gd name="T109" fmla="*/ 2147483647 h 418"/>
                <a:gd name="T110" fmla="*/ 2147483647 w 361"/>
                <a:gd name="T111" fmla="*/ 2147483647 h 418"/>
                <a:gd name="T112" fmla="*/ 2147483647 w 361"/>
                <a:gd name="T113" fmla="*/ 2147483647 h 418"/>
                <a:gd name="T114" fmla="*/ 2147483647 w 361"/>
                <a:gd name="T115" fmla="*/ 2147483647 h 418"/>
                <a:gd name="T116" fmla="*/ 2147483647 w 361"/>
                <a:gd name="T117" fmla="*/ 2147483647 h 418"/>
                <a:gd name="T118" fmla="*/ 2147483647 w 361"/>
                <a:gd name="T119" fmla="*/ 2147483647 h 418"/>
                <a:gd name="T120" fmla="*/ 2147483647 w 361"/>
                <a:gd name="T121" fmla="*/ 2147483647 h 418"/>
                <a:gd name="T122" fmla="*/ 2147483647 w 361"/>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4" name="State: North Dakota">
              <a:extLst>
                <a:ext uri="{FF2B5EF4-FFF2-40B4-BE49-F238E27FC236}">
                  <a16:creationId xmlns:a16="http://schemas.microsoft.com/office/drawing/2014/main" id="{E5E2C006-8F49-4698-BF63-65CCAA89D521}"/>
                </a:ext>
              </a:extLst>
            </p:cNvPr>
            <p:cNvSpPr>
              <a:spLocks/>
            </p:cNvSpPr>
            <p:nvPr/>
          </p:nvSpPr>
          <p:spPr bwMode="auto">
            <a:xfrm>
              <a:off x="4147732" y="2877051"/>
              <a:ext cx="705548" cy="473081"/>
            </a:xfrm>
            <a:custGeom>
              <a:avLst/>
              <a:gdLst>
                <a:gd name="T0" fmla="*/ 2147483647 w 567"/>
                <a:gd name="T1" fmla="*/ 0 h 369"/>
                <a:gd name="T2" fmla="*/ 0 w 567"/>
                <a:gd name="T3" fmla="*/ 2147483647 h 369"/>
                <a:gd name="T4" fmla="*/ 2147483647 w 567"/>
                <a:gd name="T5" fmla="*/ 2147483647 h 369"/>
                <a:gd name="T6" fmla="*/ 2147483647 w 567"/>
                <a:gd name="T7" fmla="*/ 2147483647 h 369"/>
                <a:gd name="T8" fmla="*/ 2147483647 w 567"/>
                <a:gd name="T9" fmla="*/ 2147483647 h 369"/>
                <a:gd name="T10" fmla="*/ 2147483647 w 567"/>
                <a:gd name="T11" fmla="*/ 2147483647 h 369"/>
                <a:gd name="T12" fmla="*/ 2147483647 w 567"/>
                <a:gd name="T13" fmla="*/ 2147483647 h 369"/>
                <a:gd name="T14" fmla="*/ 2147483647 w 567"/>
                <a:gd name="T15" fmla="*/ 2147483647 h 369"/>
                <a:gd name="T16" fmla="*/ 2147483647 w 567"/>
                <a:gd name="T17" fmla="*/ 2147483647 h 369"/>
                <a:gd name="T18" fmla="*/ 2147483647 w 567"/>
                <a:gd name="T19" fmla="*/ 2147483647 h 369"/>
                <a:gd name="T20" fmla="*/ 2147483647 w 567"/>
                <a:gd name="T21" fmla="*/ 2147483647 h 369"/>
                <a:gd name="T22" fmla="*/ 2147483647 w 567"/>
                <a:gd name="T23" fmla="*/ 2147483647 h 369"/>
                <a:gd name="T24" fmla="*/ 2147483647 w 567"/>
                <a:gd name="T25" fmla="*/ 2147483647 h 369"/>
                <a:gd name="T26" fmla="*/ 2147483647 w 567"/>
                <a:gd name="T27" fmla="*/ 2147483647 h 369"/>
                <a:gd name="T28" fmla="*/ 2147483647 w 567"/>
                <a:gd name="T29" fmla="*/ 2147483647 h 369"/>
                <a:gd name="T30" fmla="*/ 2147483647 w 567"/>
                <a:gd name="T31" fmla="*/ 2147483647 h 369"/>
                <a:gd name="T32" fmla="*/ 2147483647 w 567"/>
                <a:gd name="T33" fmla="*/ 2147483647 h 369"/>
                <a:gd name="T34" fmla="*/ 2147483647 w 567"/>
                <a:gd name="T35" fmla="*/ 2147483647 h 369"/>
                <a:gd name="T36" fmla="*/ 2147483647 w 567"/>
                <a:gd name="T37" fmla="*/ 2147483647 h 369"/>
                <a:gd name="T38" fmla="*/ 2147483647 w 567"/>
                <a:gd name="T39" fmla="*/ 2147483647 h 369"/>
                <a:gd name="T40" fmla="*/ 2147483647 w 567"/>
                <a:gd name="T41" fmla="*/ 2147483647 h 369"/>
                <a:gd name="T42" fmla="*/ 2147483647 w 567"/>
                <a:gd name="T43" fmla="*/ 2147483647 h 369"/>
                <a:gd name="T44" fmla="*/ 2147483647 w 567"/>
                <a:gd name="T45" fmla="*/ 2147483647 h 369"/>
                <a:gd name="T46" fmla="*/ 2147483647 w 567"/>
                <a:gd name="T47" fmla="*/ 2147483647 h 369"/>
                <a:gd name="T48" fmla="*/ 2147483647 w 567"/>
                <a:gd name="T49" fmla="*/ 2147483647 h 369"/>
                <a:gd name="T50" fmla="*/ 2147483647 w 567"/>
                <a:gd name="T51" fmla="*/ 2147483647 h 369"/>
                <a:gd name="T52" fmla="*/ 2147483647 w 567"/>
                <a:gd name="T53" fmla="*/ 2147483647 h 369"/>
                <a:gd name="T54" fmla="*/ 2147483647 w 567"/>
                <a:gd name="T55" fmla="*/ 2147483647 h 369"/>
                <a:gd name="T56" fmla="*/ 2147483647 w 567"/>
                <a:gd name="T57" fmla="*/ 2147483647 h 369"/>
                <a:gd name="T58" fmla="*/ 2147483647 w 567"/>
                <a:gd name="T59" fmla="*/ 2147483647 h 369"/>
                <a:gd name="T60" fmla="*/ 2147483647 w 567"/>
                <a:gd name="T61" fmla="*/ 2147483647 h 369"/>
                <a:gd name="T62" fmla="*/ 2147483647 w 567"/>
                <a:gd name="T63" fmla="*/ 2147483647 h 369"/>
                <a:gd name="T64" fmla="*/ 2147483647 w 567"/>
                <a:gd name="T65" fmla="*/ 2147483647 h 369"/>
                <a:gd name="T66" fmla="*/ 2147483647 w 567"/>
                <a:gd name="T67" fmla="*/ 2147483647 h 369"/>
                <a:gd name="T68" fmla="*/ 2147483647 w 567"/>
                <a:gd name="T69" fmla="*/ 2147483647 h 369"/>
                <a:gd name="T70" fmla="*/ 2147483647 w 567"/>
                <a:gd name="T71" fmla="*/ 2147483647 h 369"/>
                <a:gd name="T72" fmla="*/ 2147483647 w 567"/>
                <a:gd name="T73" fmla="*/ 0 h 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369"/>
                <a:gd name="T113" fmla="*/ 567 w 567"/>
                <a:gd name="T114" fmla="*/ 369 h 3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369">
                  <a:moveTo>
                    <a:pt x="38" y="0"/>
                  </a:moveTo>
                  <a:lnTo>
                    <a:pt x="0" y="336"/>
                  </a:lnTo>
                  <a:lnTo>
                    <a:pt x="567" y="369"/>
                  </a:lnTo>
                  <a:lnTo>
                    <a:pt x="567" y="328"/>
                  </a:lnTo>
                  <a:lnTo>
                    <a:pt x="560" y="318"/>
                  </a:lnTo>
                  <a:lnTo>
                    <a:pt x="556" y="310"/>
                  </a:lnTo>
                  <a:lnTo>
                    <a:pt x="552" y="298"/>
                  </a:lnTo>
                  <a:lnTo>
                    <a:pt x="548" y="288"/>
                  </a:lnTo>
                  <a:lnTo>
                    <a:pt x="548" y="282"/>
                  </a:lnTo>
                  <a:lnTo>
                    <a:pt x="555" y="277"/>
                  </a:lnTo>
                  <a:lnTo>
                    <a:pt x="556" y="271"/>
                  </a:lnTo>
                  <a:lnTo>
                    <a:pt x="555" y="258"/>
                  </a:lnTo>
                  <a:lnTo>
                    <a:pt x="550" y="245"/>
                  </a:lnTo>
                  <a:lnTo>
                    <a:pt x="548" y="226"/>
                  </a:lnTo>
                  <a:lnTo>
                    <a:pt x="545" y="209"/>
                  </a:lnTo>
                  <a:lnTo>
                    <a:pt x="544" y="191"/>
                  </a:lnTo>
                  <a:lnTo>
                    <a:pt x="542" y="180"/>
                  </a:lnTo>
                  <a:lnTo>
                    <a:pt x="537" y="169"/>
                  </a:lnTo>
                  <a:lnTo>
                    <a:pt x="539" y="155"/>
                  </a:lnTo>
                  <a:lnTo>
                    <a:pt x="539" y="143"/>
                  </a:lnTo>
                  <a:lnTo>
                    <a:pt x="536" y="128"/>
                  </a:lnTo>
                  <a:lnTo>
                    <a:pt x="534" y="116"/>
                  </a:lnTo>
                  <a:lnTo>
                    <a:pt x="536" y="102"/>
                  </a:lnTo>
                  <a:lnTo>
                    <a:pt x="531" y="96"/>
                  </a:lnTo>
                  <a:lnTo>
                    <a:pt x="529" y="86"/>
                  </a:lnTo>
                  <a:lnTo>
                    <a:pt x="528" y="75"/>
                  </a:lnTo>
                  <a:lnTo>
                    <a:pt x="533" y="69"/>
                  </a:lnTo>
                  <a:lnTo>
                    <a:pt x="537" y="64"/>
                  </a:lnTo>
                  <a:lnTo>
                    <a:pt x="534" y="54"/>
                  </a:lnTo>
                  <a:lnTo>
                    <a:pt x="531" y="45"/>
                  </a:lnTo>
                  <a:lnTo>
                    <a:pt x="523" y="35"/>
                  </a:lnTo>
                  <a:lnTo>
                    <a:pt x="418" y="27"/>
                  </a:lnTo>
                  <a:lnTo>
                    <a:pt x="361" y="26"/>
                  </a:lnTo>
                  <a:lnTo>
                    <a:pt x="315" y="24"/>
                  </a:lnTo>
                  <a:lnTo>
                    <a:pt x="274" y="21"/>
                  </a:lnTo>
                  <a:lnTo>
                    <a:pt x="232" y="18"/>
                  </a:lnTo>
                  <a:lnTo>
                    <a:pt x="38"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5" name="State: North Carolina">
              <a:extLst>
                <a:ext uri="{FF2B5EF4-FFF2-40B4-BE49-F238E27FC236}">
                  <a16:creationId xmlns:a16="http://schemas.microsoft.com/office/drawing/2014/main" id="{3B75224E-9651-469E-B6E9-6B52401266D7}"/>
                </a:ext>
              </a:extLst>
            </p:cNvPr>
            <p:cNvSpPr>
              <a:spLocks/>
            </p:cNvSpPr>
            <p:nvPr/>
          </p:nvSpPr>
          <p:spPr bwMode="auto">
            <a:xfrm>
              <a:off x="6157363" y="4437320"/>
              <a:ext cx="985529" cy="456413"/>
            </a:xfrm>
            <a:custGeom>
              <a:avLst/>
              <a:gdLst>
                <a:gd name="T0" fmla="*/ 2147483647 w 792"/>
                <a:gd name="T1" fmla="*/ 2147483647 h 356"/>
                <a:gd name="T2" fmla="*/ 2147483647 w 792"/>
                <a:gd name="T3" fmla="*/ 2147483647 h 356"/>
                <a:gd name="T4" fmla="*/ 2147483647 w 792"/>
                <a:gd name="T5" fmla="*/ 2147483647 h 356"/>
                <a:gd name="T6" fmla="*/ 2147483647 w 792"/>
                <a:gd name="T7" fmla="*/ 2147483647 h 356"/>
                <a:gd name="T8" fmla="*/ 2147483647 w 792"/>
                <a:gd name="T9" fmla="*/ 2147483647 h 356"/>
                <a:gd name="T10" fmla="*/ 2147483647 w 792"/>
                <a:gd name="T11" fmla="*/ 2147483647 h 356"/>
                <a:gd name="T12" fmla="*/ 2147483647 w 792"/>
                <a:gd name="T13" fmla="*/ 2147483647 h 356"/>
                <a:gd name="T14" fmla="*/ 2147483647 w 792"/>
                <a:gd name="T15" fmla="*/ 2147483647 h 356"/>
                <a:gd name="T16" fmla="*/ 2147483647 w 792"/>
                <a:gd name="T17" fmla="*/ 2147483647 h 356"/>
                <a:gd name="T18" fmla="*/ 2147483647 w 792"/>
                <a:gd name="T19" fmla="*/ 2147483647 h 356"/>
                <a:gd name="T20" fmla="*/ 2147483647 w 792"/>
                <a:gd name="T21" fmla="*/ 2147483647 h 356"/>
                <a:gd name="T22" fmla="*/ 2147483647 w 792"/>
                <a:gd name="T23" fmla="*/ 2147483647 h 356"/>
                <a:gd name="T24" fmla="*/ 2147483647 w 792"/>
                <a:gd name="T25" fmla="*/ 2147483647 h 356"/>
                <a:gd name="T26" fmla="*/ 2147483647 w 792"/>
                <a:gd name="T27" fmla="*/ 2147483647 h 356"/>
                <a:gd name="T28" fmla="*/ 2147483647 w 792"/>
                <a:gd name="T29" fmla="*/ 2147483647 h 356"/>
                <a:gd name="T30" fmla="*/ 2147483647 w 792"/>
                <a:gd name="T31" fmla="*/ 2147483647 h 356"/>
                <a:gd name="T32" fmla="*/ 2147483647 w 792"/>
                <a:gd name="T33" fmla="*/ 2147483647 h 356"/>
                <a:gd name="T34" fmla="*/ 2147483647 w 792"/>
                <a:gd name="T35" fmla="*/ 2147483647 h 356"/>
                <a:gd name="T36" fmla="*/ 2147483647 w 792"/>
                <a:gd name="T37" fmla="*/ 2147483647 h 356"/>
                <a:gd name="T38" fmla="*/ 2147483647 w 792"/>
                <a:gd name="T39" fmla="*/ 2147483647 h 356"/>
                <a:gd name="T40" fmla="*/ 2147483647 w 792"/>
                <a:gd name="T41" fmla="*/ 2147483647 h 356"/>
                <a:gd name="T42" fmla="*/ 2147483647 w 792"/>
                <a:gd name="T43" fmla="*/ 2147483647 h 356"/>
                <a:gd name="T44" fmla="*/ 2147483647 w 792"/>
                <a:gd name="T45" fmla="*/ 2147483647 h 356"/>
                <a:gd name="T46" fmla="*/ 2147483647 w 792"/>
                <a:gd name="T47" fmla="*/ 2147483647 h 356"/>
                <a:gd name="T48" fmla="*/ 2147483647 w 792"/>
                <a:gd name="T49" fmla="*/ 2147483647 h 356"/>
                <a:gd name="T50" fmla="*/ 2147483647 w 792"/>
                <a:gd name="T51" fmla="*/ 2147483647 h 356"/>
                <a:gd name="T52" fmla="*/ 2147483647 w 792"/>
                <a:gd name="T53" fmla="*/ 2147483647 h 356"/>
                <a:gd name="T54" fmla="*/ 2147483647 w 792"/>
                <a:gd name="T55" fmla="*/ 2147483647 h 356"/>
                <a:gd name="T56" fmla="*/ 2147483647 w 792"/>
                <a:gd name="T57" fmla="*/ 2147483647 h 356"/>
                <a:gd name="T58" fmla="*/ 2147483647 w 792"/>
                <a:gd name="T59" fmla="*/ 2147483647 h 356"/>
                <a:gd name="T60" fmla="*/ 2147483647 w 792"/>
                <a:gd name="T61" fmla="*/ 2147483647 h 356"/>
                <a:gd name="T62" fmla="*/ 2147483647 w 792"/>
                <a:gd name="T63" fmla="*/ 2147483647 h 356"/>
                <a:gd name="T64" fmla="*/ 2147483647 w 792"/>
                <a:gd name="T65" fmla="*/ 2147483647 h 356"/>
                <a:gd name="T66" fmla="*/ 2147483647 w 792"/>
                <a:gd name="T67" fmla="*/ 2147483647 h 356"/>
                <a:gd name="T68" fmla="*/ 2147483647 w 792"/>
                <a:gd name="T69" fmla="*/ 2147483647 h 356"/>
                <a:gd name="T70" fmla="*/ 2147483647 w 792"/>
                <a:gd name="T71" fmla="*/ 2147483647 h 356"/>
                <a:gd name="T72" fmla="*/ 2147483647 w 792"/>
                <a:gd name="T73" fmla="*/ 2147483647 h 356"/>
                <a:gd name="T74" fmla="*/ 2147483647 w 792"/>
                <a:gd name="T75" fmla="*/ 2147483647 h 356"/>
                <a:gd name="T76" fmla="*/ 2147483647 w 792"/>
                <a:gd name="T77" fmla="*/ 2147483647 h 356"/>
                <a:gd name="T78" fmla="*/ 2147483647 w 792"/>
                <a:gd name="T79" fmla="*/ 2147483647 h 356"/>
                <a:gd name="T80" fmla="*/ 2147483647 w 792"/>
                <a:gd name="T81" fmla="*/ 2147483647 h 356"/>
                <a:gd name="T82" fmla="*/ 2147483647 w 792"/>
                <a:gd name="T83" fmla="*/ 2147483647 h 356"/>
                <a:gd name="T84" fmla="*/ 2147483647 w 792"/>
                <a:gd name="T85" fmla="*/ 2147483647 h 356"/>
                <a:gd name="T86" fmla="*/ 2147483647 w 792"/>
                <a:gd name="T87" fmla="*/ 2147483647 h 356"/>
                <a:gd name="T88" fmla="*/ 2147483647 w 792"/>
                <a:gd name="T89" fmla="*/ 2147483647 h 356"/>
                <a:gd name="T90" fmla="*/ 2147483647 w 792"/>
                <a:gd name="T91" fmla="*/ 2147483647 h 356"/>
                <a:gd name="T92" fmla="*/ 2147483647 w 792"/>
                <a:gd name="T93" fmla="*/ 2147483647 h 356"/>
                <a:gd name="T94" fmla="*/ 2147483647 w 792"/>
                <a:gd name="T95" fmla="*/ 2147483647 h 356"/>
                <a:gd name="T96" fmla="*/ 2147483647 w 792"/>
                <a:gd name="T97" fmla="*/ 2147483647 h 356"/>
                <a:gd name="T98" fmla="*/ 2147483647 w 792"/>
                <a:gd name="T99" fmla="*/ 2147483647 h 356"/>
                <a:gd name="T100" fmla="*/ 2147483647 w 792"/>
                <a:gd name="T101" fmla="*/ 2147483647 h 356"/>
                <a:gd name="T102" fmla="*/ 2147483647 w 792"/>
                <a:gd name="T103" fmla="*/ 2147483647 h 356"/>
                <a:gd name="T104" fmla="*/ 2147483647 w 792"/>
                <a:gd name="T105" fmla="*/ 2147483647 h 356"/>
                <a:gd name="T106" fmla="*/ 2147483647 w 792"/>
                <a:gd name="T107" fmla="*/ 2147483647 h 356"/>
                <a:gd name="T108" fmla="*/ 2147483647 w 792"/>
                <a:gd name="T109" fmla="*/ 2147483647 h 356"/>
                <a:gd name="T110" fmla="*/ 2147483647 w 792"/>
                <a:gd name="T111" fmla="*/ 2147483647 h 356"/>
                <a:gd name="T112" fmla="*/ 2147483647 w 792"/>
                <a:gd name="T113" fmla="*/ 2147483647 h 356"/>
                <a:gd name="T114" fmla="*/ 2147483647 w 792"/>
                <a:gd name="T115" fmla="*/ 2147483647 h 356"/>
                <a:gd name="T116" fmla="*/ 2147483647 w 792"/>
                <a:gd name="T117" fmla="*/ 2147483647 h 356"/>
                <a:gd name="T118" fmla="*/ 2147483647 w 792"/>
                <a:gd name="T119" fmla="*/ 2147483647 h 356"/>
                <a:gd name="T120" fmla="*/ 2147483647 w 792"/>
                <a:gd name="T121" fmla="*/ 2147483647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356"/>
                <a:gd name="T185" fmla="*/ 792 w 792"/>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356">
                  <a:moveTo>
                    <a:pt x="230" y="97"/>
                  </a:moveTo>
                  <a:lnTo>
                    <a:pt x="732" y="0"/>
                  </a:lnTo>
                  <a:lnTo>
                    <a:pt x="734" y="26"/>
                  </a:lnTo>
                  <a:lnTo>
                    <a:pt x="737" y="35"/>
                  </a:lnTo>
                  <a:lnTo>
                    <a:pt x="748" y="46"/>
                  </a:lnTo>
                  <a:lnTo>
                    <a:pt x="754" y="59"/>
                  </a:lnTo>
                  <a:lnTo>
                    <a:pt x="767" y="72"/>
                  </a:lnTo>
                  <a:lnTo>
                    <a:pt x="780" y="91"/>
                  </a:lnTo>
                  <a:lnTo>
                    <a:pt x="788" y="102"/>
                  </a:lnTo>
                  <a:lnTo>
                    <a:pt x="792" y="112"/>
                  </a:lnTo>
                  <a:lnTo>
                    <a:pt x="791" y="153"/>
                  </a:lnTo>
                  <a:lnTo>
                    <a:pt x="748" y="194"/>
                  </a:lnTo>
                  <a:lnTo>
                    <a:pt x="743" y="194"/>
                  </a:lnTo>
                  <a:lnTo>
                    <a:pt x="740" y="191"/>
                  </a:lnTo>
                  <a:lnTo>
                    <a:pt x="746" y="186"/>
                  </a:lnTo>
                  <a:lnTo>
                    <a:pt x="784" y="151"/>
                  </a:lnTo>
                  <a:lnTo>
                    <a:pt x="786" y="112"/>
                  </a:lnTo>
                  <a:lnTo>
                    <a:pt x="746" y="59"/>
                  </a:lnTo>
                  <a:lnTo>
                    <a:pt x="742" y="56"/>
                  </a:lnTo>
                  <a:lnTo>
                    <a:pt x="730" y="58"/>
                  </a:lnTo>
                  <a:lnTo>
                    <a:pt x="726" y="61"/>
                  </a:lnTo>
                  <a:lnTo>
                    <a:pt x="718" y="67"/>
                  </a:lnTo>
                  <a:lnTo>
                    <a:pt x="707" y="78"/>
                  </a:lnTo>
                  <a:lnTo>
                    <a:pt x="697" y="83"/>
                  </a:lnTo>
                  <a:lnTo>
                    <a:pt x="691" y="83"/>
                  </a:lnTo>
                  <a:lnTo>
                    <a:pt x="684" y="78"/>
                  </a:lnTo>
                  <a:lnTo>
                    <a:pt x="681" y="72"/>
                  </a:lnTo>
                  <a:lnTo>
                    <a:pt x="680" y="62"/>
                  </a:lnTo>
                  <a:lnTo>
                    <a:pt x="676" y="66"/>
                  </a:lnTo>
                  <a:lnTo>
                    <a:pt x="678" y="78"/>
                  </a:lnTo>
                  <a:lnTo>
                    <a:pt x="681" y="88"/>
                  </a:lnTo>
                  <a:lnTo>
                    <a:pt x="684" y="96"/>
                  </a:lnTo>
                  <a:lnTo>
                    <a:pt x="689" y="97"/>
                  </a:lnTo>
                  <a:lnTo>
                    <a:pt x="702" y="97"/>
                  </a:lnTo>
                  <a:lnTo>
                    <a:pt x="707" y="94"/>
                  </a:lnTo>
                  <a:lnTo>
                    <a:pt x="713" y="94"/>
                  </a:lnTo>
                  <a:lnTo>
                    <a:pt x="721" y="89"/>
                  </a:lnTo>
                  <a:lnTo>
                    <a:pt x="726" y="85"/>
                  </a:lnTo>
                  <a:lnTo>
                    <a:pt x="732" y="85"/>
                  </a:lnTo>
                  <a:lnTo>
                    <a:pt x="735" y="86"/>
                  </a:lnTo>
                  <a:lnTo>
                    <a:pt x="735" y="94"/>
                  </a:lnTo>
                  <a:lnTo>
                    <a:pt x="737" y="99"/>
                  </a:lnTo>
                  <a:lnTo>
                    <a:pt x="738" y="105"/>
                  </a:lnTo>
                  <a:lnTo>
                    <a:pt x="743" y="108"/>
                  </a:lnTo>
                  <a:lnTo>
                    <a:pt x="748" y="105"/>
                  </a:lnTo>
                  <a:lnTo>
                    <a:pt x="751" y="97"/>
                  </a:lnTo>
                  <a:lnTo>
                    <a:pt x="753" y="89"/>
                  </a:lnTo>
                  <a:lnTo>
                    <a:pt x="756" y="83"/>
                  </a:lnTo>
                  <a:lnTo>
                    <a:pt x="761" y="86"/>
                  </a:lnTo>
                  <a:lnTo>
                    <a:pt x="765" y="91"/>
                  </a:lnTo>
                  <a:lnTo>
                    <a:pt x="767" y="99"/>
                  </a:lnTo>
                  <a:lnTo>
                    <a:pt x="767" y="104"/>
                  </a:lnTo>
                  <a:lnTo>
                    <a:pt x="770" y="105"/>
                  </a:lnTo>
                  <a:lnTo>
                    <a:pt x="772" y="112"/>
                  </a:lnTo>
                  <a:lnTo>
                    <a:pt x="773" y="115"/>
                  </a:lnTo>
                  <a:lnTo>
                    <a:pt x="769" y="120"/>
                  </a:lnTo>
                  <a:lnTo>
                    <a:pt x="764" y="124"/>
                  </a:lnTo>
                  <a:lnTo>
                    <a:pt x="761" y="131"/>
                  </a:lnTo>
                  <a:lnTo>
                    <a:pt x="757" y="139"/>
                  </a:lnTo>
                  <a:lnTo>
                    <a:pt x="756" y="145"/>
                  </a:lnTo>
                  <a:lnTo>
                    <a:pt x="748" y="148"/>
                  </a:lnTo>
                  <a:lnTo>
                    <a:pt x="743" y="153"/>
                  </a:lnTo>
                  <a:lnTo>
                    <a:pt x="737" y="156"/>
                  </a:lnTo>
                  <a:lnTo>
                    <a:pt x="727" y="156"/>
                  </a:lnTo>
                  <a:lnTo>
                    <a:pt x="724" y="153"/>
                  </a:lnTo>
                  <a:lnTo>
                    <a:pt x="718" y="150"/>
                  </a:lnTo>
                  <a:lnTo>
                    <a:pt x="713" y="145"/>
                  </a:lnTo>
                  <a:lnTo>
                    <a:pt x="710" y="142"/>
                  </a:lnTo>
                  <a:lnTo>
                    <a:pt x="707" y="145"/>
                  </a:lnTo>
                  <a:lnTo>
                    <a:pt x="702" y="150"/>
                  </a:lnTo>
                  <a:lnTo>
                    <a:pt x="697" y="151"/>
                  </a:lnTo>
                  <a:lnTo>
                    <a:pt x="689" y="153"/>
                  </a:lnTo>
                  <a:lnTo>
                    <a:pt x="684" y="155"/>
                  </a:lnTo>
                  <a:lnTo>
                    <a:pt x="689" y="156"/>
                  </a:lnTo>
                  <a:lnTo>
                    <a:pt x="695" y="156"/>
                  </a:lnTo>
                  <a:lnTo>
                    <a:pt x="699" y="158"/>
                  </a:lnTo>
                  <a:lnTo>
                    <a:pt x="705" y="159"/>
                  </a:lnTo>
                  <a:lnTo>
                    <a:pt x="710" y="162"/>
                  </a:lnTo>
                  <a:lnTo>
                    <a:pt x="715" y="166"/>
                  </a:lnTo>
                  <a:lnTo>
                    <a:pt x="715" y="169"/>
                  </a:lnTo>
                  <a:lnTo>
                    <a:pt x="711" y="174"/>
                  </a:lnTo>
                  <a:lnTo>
                    <a:pt x="710" y="178"/>
                  </a:lnTo>
                  <a:lnTo>
                    <a:pt x="710" y="183"/>
                  </a:lnTo>
                  <a:lnTo>
                    <a:pt x="707" y="186"/>
                  </a:lnTo>
                  <a:lnTo>
                    <a:pt x="705" y="191"/>
                  </a:lnTo>
                  <a:lnTo>
                    <a:pt x="703" y="196"/>
                  </a:lnTo>
                  <a:lnTo>
                    <a:pt x="705" y="201"/>
                  </a:lnTo>
                  <a:lnTo>
                    <a:pt x="708" y="204"/>
                  </a:lnTo>
                  <a:lnTo>
                    <a:pt x="711" y="199"/>
                  </a:lnTo>
                  <a:lnTo>
                    <a:pt x="718" y="197"/>
                  </a:lnTo>
                  <a:lnTo>
                    <a:pt x="724" y="199"/>
                  </a:lnTo>
                  <a:lnTo>
                    <a:pt x="729" y="204"/>
                  </a:lnTo>
                  <a:lnTo>
                    <a:pt x="730" y="213"/>
                  </a:lnTo>
                  <a:lnTo>
                    <a:pt x="729" y="216"/>
                  </a:lnTo>
                  <a:lnTo>
                    <a:pt x="724" y="223"/>
                  </a:lnTo>
                  <a:lnTo>
                    <a:pt x="718" y="229"/>
                  </a:lnTo>
                  <a:lnTo>
                    <a:pt x="711" y="234"/>
                  </a:lnTo>
                  <a:lnTo>
                    <a:pt x="702" y="242"/>
                  </a:lnTo>
                  <a:lnTo>
                    <a:pt x="692" y="242"/>
                  </a:lnTo>
                  <a:lnTo>
                    <a:pt x="680" y="245"/>
                  </a:lnTo>
                  <a:lnTo>
                    <a:pt x="670" y="250"/>
                  </a:lnTo>
                  <a:lnTo>
                    <a:pt x="662" y="258"/>
                  </a:lnTo>
                  <a:lnTo>
                    <a:pt x="651" y="266"/>
                  </a:lnTo>
                  <a:lnTo>
                    <a:pt x="641" y="275"/>
                  </a:lnTo>
                  <a:lnTo>
                    <a:pt x="633" y="283"/>
                  </a:lnTo>
                  <a:lnTo>
                    <a:pt x="626" y="301"/>
                  </a:lnTo>
                  <a:lnTo>
                    <a:pt x="619" y="310"/>
                  </a:lnTo>
                  <a:lnTo>
                    <a:pt x="619" y="320"/>
                  </a:lnTo>
                  <a:lnTo>
                    <a:pt x="614" y="326"/>
                  </a:lnTo>
                  <a:lnTo>
                    <a:pt x="599" y="339"/>
                  </a:lnTo>
                  <a:lnTo>
                    <a:pt x="583" y="347"/>
                  </a:lnTo>
                  <a:lnTo>
                    <a:pt x="567" y="355"/>
                  </a:lnTo>
                  <a:lnTo>
                    <a:pt x="552" y="356"/>
                  </a:lnTo>
                  <a:lnTo>
                    <a:pt x="435" y="267"/>
                  </a:lnTo>
                  <a:lnTo>
                    <a:pt x="416" y="272"/>
                  </a:lnTo>
                  <a:lnTo>
                    <a:pt x="406" y="275"/>
                  </a:lnTo>
                  <a:lnTo>
                    <a:pt x="392" y="277"/>
                  </a:lnTo>
                  <a:lnTo>
                    <a:pt x="376" y="282"/>
                  </a:lnTo>
                  <a:lnTo>
                    <a:pt x="367" y="283"/>
                  </a:lnTo>
                  <a:lnTo>
                    <a:pt x="340" y="285"/>
                  </a:lnTo>
                  <a:lnTo>
                    <a:pt x="336" y="272"/>
                  </a:lnTo>
                  <a:lnTo>
                    <a:pt x="332" y="267"/>
                  </a:lnTo>
                  <a:lnTo>
                    <a:pt x="325" y="263"/>
                  </a:lnTo>
                  <a:lnTo>
                    <a:pt x="317" y="263"/>
                  </a:lnTo>
                  <a:lnTo>
                    <a:pt x="313" y="263"/>
                  </a:lnTo>
                  <a:lnTo>
                    <a:pt x="305" y="251"/>
                  </a:lnTo>
                  <a:lnTo>
                    <a:pt x="286" y="253"/>
                  </a:lnTo>
                  <a:lnTo>
                    <a:pt x="273" y="253"/>
                  </a:lnTo>
                  <a:lnTo>
                    <a:pt x="266" y="258"/>
                  </a:lnTo>
                  <a:lnTo>
                    <a:pt x="243" y="256"/>
                  </a:lnTo>
                  <a:lnTo>
                    <a:pt x="227" y="256"/>
                  </a:lnTo>
                  <a:lnTo>
                    <a:pt x="211" y="261"/>
                  </a:lnTo>
                  <a:lnTo>
                    <a:pt x="197" y="263"/>
                  </a:lnTo>
                  <a:lnTo>
                    <a:pt x="190" y="266"/>
                  </a:lnTo>
                  <a:lnTo>
                    <a:pt x="168" y="278"/>
                  </a:lnTo>
                  <a:lnTo>
                    <a:pt x="143" y="286"/>
                  </a:lnTo>
                  <a:lnTo>
                    <a:pt x="133" y="291"/>
                  </a:lnTo>
                  <a:lnTo>
                    <a:pt x="95" y="299"/>
                  </a:lnTo>
                  <a:lnTo>
                    <a:pt x="61" y="302"/>
                  </a:lnTo>
                  <a:lnTo>
                    <a:pt x="0" y="309"/>
                  </a:lnTo>
                  <a:lnTo>
                    <a:pt x="4" y="296"/>
                  </a:lnTo>
                  <a:lnTo>
                    <a:pt x="11" y="291"/>
                  </a:lnTo>
                  <a:lnTo>
                    <a:pt x="19" y="285"/>
                  </a:lnTo>
                  <a:lnTo>
                    <a:pt x="25" y="278"/>
                  </a:lnTo>
                  <a:lnTo>
                    <a:pt x="33" y="278"/>
                  </a:lnTo>
                  <a:lnTo>
                    <a:pt x="41" y="280"/>
                  </a:lnTo>
                  <a:lnTo>
                    <a:pt x="44" y="277"/>
                  </a:lnTo>
                  <a:lnTo>
                    <a:pt x="42" y="272"/>
                  </a:lnTo>
                  <a:lnTo>
                    <a:pt x="42" y="266"/>
                  </a:lnTo>
                  <a:lnTo>
                    <a:pt x="49" y="253"/>
                  </a:lnTo>
                  <a:lnTo>
                    <a:pt x="54" y="247"/>
                  </a:lnTo>
                  <a:lnTo>
                    <a:pt x="61" y="242"/>
                  </a:lnTo>
                  <a:lnTo>
                    <a:pt x="71" y="239"/>
                  </a:lnTo>
                  <a:lnTo>
                    <a:pt x="82" y="239"/>
                  </a:lnTo>
                  <a:lnTo>
                    <a:pt x="90" y="239"/>
                  </a:lnTo>
                  <a:lnTo>
                    <a:pt x="95" y="232"/>
                  </a:lnTo>
                  <a:lnTo>
                    <a:pt x="103" y="223"/>
                  </a:lnTo>
                  <a:lnTo>
                    <a:pt x="112" y="213"/>
                  </a:lnTo>
                  <a:lnTo>
                    <a:pt x="119" y="210"/>
                  </a:lnTo>
                  <a:lnTo>
                    <a:pt x="128" y="205"/>
                  </a:lnTo>
                  <a:lnTo>
                    <a:pt x="135" y="199"/>
                  </a:lnTo>
                  <a:lnTo>
                    <a:pt x="136" y="193"/>
                  </a:lnTo>
                  <a:lnTo>
                    <a:pt x="144" y="189"/>
                  </a:lnTo>
                  <a:lnTo>
                    <a:pt x="147" y="183"/>
                  </a:lnTo>
                  <a:lnTo>
                    <a:pt x="152" y="174"/>
                  </a:lnTo>
                  <a:lnTo>
                    <a:pt x="158" y="172"/>
                  </a:lnTo>
                  <a:lnTo>
                    <a:pt x="162" y="178"/>
                  </a:lnTo>
                  <a:lnTo>
                    <a:pt x="166" y="183"/>
                  </a:lnTo>
                  <a:lnTo>
                    <a:pt x="168" y="180"/>
                  </a:lnTo>
                  <a:lnTo>
                    <a:pt x="176" y="172"/>
                  </a:lnTo>
                  <a:lnTo>
                    <a:pt x="184" y="166"/>
                  </a:lnTo>
                  <a:lnTo>
                    <a:pt x="189" y="159"/>
                  </a:lnTo>
                  <a:lnTo>
                    <a:pt x="195" y="158"/>
                  </a:lnTo>
                  <a:lnTo>
                    <a:pt x="201" y="159"/>
                  </a:lnTo>
                  <a:lnTo>
                    <a:pt x="206" y="162"/>
                  </a:lnTo>
                  <a:lnTo>
                    <a:pt x="209" y="158"/>
                  </a:lnTo>
                  <a:lnTo>
                    <a:pt x="211" y="151"/>
                  </a:lnTo>
                  <a:lnTo>
                    <a:pt x="212" y="145"/>
                  </a:lnTo>
                  <a:lnTo>
                    <a:pt x="217" y="140"/>
                  </a:lnTo>
                  <a:lnTo>
                    <a:pt x="222" y="134"/>
                  </a:lnTo>
                  <a:lnTo>
                    <a:pt x="227" y="131"/>
                  </a:lnTo>
                  <a:lnTo>
                    <a:pt x="232" y="129"/>
                  </a:lnTo>
                  <a:lnTo>
                    <a:pt x="233" y="126"/>
                  </a:lnTo>
                  <a:lnTo>
                    <a:pt x="232" y="120"/>
                  </a:lnTo>
                  <a:lnTo>
                    <a:pt x="230" y="97"/>
                  </a:lnTo>
                  <a:close/>
                </a:path>
              </a:pathLst>
            </a:custGeom>
            <a:solidFill>
              <a:srgbClr val="B3C6CC"/>
            </a:solidFill>
            <a:ln w="0" algn="ctr">
              <a:solidFill>
                <a:schemeClr val="bg1">
                  <a:lumMod val="50000"/>
                </a:schemeClr>
              </a:solidFill>
              <a:round/>
              <a:headEnd/>
              <a:tailEnd/>
            </a:ln>
          </p:spPr>
          <p:txBody>
            <a:bodyPr lIns="101882" tIns="50941" rIns="101882" bIns="50941"/>
            <a:lstStyle/>
            <a:p>
              <a:pPr defTabSz="914422"/>
              <a:endParaRPr lang="en-US" sz="700">
                <a:solidFill>
                  <a:srgbClr val="000000"/>
                </a:solidFill>
                <a:latin typeface="Calibri"/>
                <a:ea typeface="ＭＳ Ｐゴシック" pitchFamily="34" charset="-128"/>
                <a:cs typeface="Arial" panose="020B0604020202020204" pitchFamily="34" charset="0"/>
              </a:endParaRPr>
            </a:p>
          </p:txBody>
        </p:sp>
        <p:grpSp>
          <p:nvGrpSpPr>
            <p:cNvPr id="26" name="State: New York">
              <a:extLst>
                <a:ext uri="{FF2B5EF4-FFF2-40B4-BE49-F238E27FC236}">
                  <a16:creationId xmlns:a16="http://schemas.microsoft.com/office/drawing/2014/main" id="{C4BE5E24-2D24-4C8B-94B9-B385D29A87E7}"/>
                </a:ext>
              </a:extLst>
            </p:cNvPr>
            <p:cNvGrpSpPr/>
            <p:nvPr/>
          </p:nvGrpSpPr>
          <p:grpSpPr>
            <a:xfrm>
              <a:off x="6526937" y="3218079"/>
              <a:ext cx="806341" cy="620518"/>
              <a:chOff x="6656572" y="2629701"/>
              <a:chExt cx="967438" cy="744490"/>
            </a:xfrm>
            <a:solidFill>
              <a:srgbClr val="B3C6CC"/>
            </a:solidFill>
          </p:grpSpPr>
          <p:sp>
            <p:nvSpPr>
              <p:cNvPr id="91" name="NY">
                <a:extLst>
                  <a:ext uri="{FF2B5EF4-FFF2-40B4-BE49-F238E27FC236}">
                    <a16:creationId xmlns:a16="http://schemas.microsoft.com/office/drawing/2014/main" id="{400FCB93-DD75-4763-BE16-E595782234BF}"/>
                  </a:ext>
                </a:extLst>
              </p:cNvPr>
              <p:cNvSpPr>
                <a:spLocks/>
              </p:cNvSpPr>
              <p:nvPr/>
            </p:nvSpPr>
            <p:spPr bwMode="auto">
              <a:xfrm>
                <a:off x="6656572" y="2629701"/>
                <a:ext cx="770367" cy="698343"/>
              </a:xfrm>
              <a:custGeom>
                <a:avLst/>
                <a:gdLst>
                  <a:gd name="T0" fmla="*/ 2147483647 w 516"/>
                  <a:gd name="T1" fmla="*/ 2147483647 h 454"/>
                  <a:gd name="T2" fmla="*/ 2147483647 w 516"/>
                  <a:gd name="T3" fmla="*/ 2147483647 h 454"/>
                  <a:gd name="T4" fmla="*/ 2147483647 w 516"/>
                  <a:gd name="T5" fmla="*/ 2147483647 h 454"/>
                  <a:gd name="T6" fmla="*/ 2147483647 w 516"/>
                  <a:gd name="T7" fmla="*/ 2147483647 h 454"/>
                  <a:gd name="T8" fmla="*/ 2147483647 w 516"/>
                  <a:gd name="T9" fmla="*/ 2147483647 h 454"/>
                  <a:gd name="T10" fmla="*/ 2147483647 w 516"/>
                  <a:gd name="T11" fmla="*/ 2147483647 h 454"/>
                  <a:gd name="T12" fmla="*/ 2147483647 w 516"/>
                  <a:gd name="T13" fmla="*/ 2147483647 h 454"/>
                  <a:gd name="T14" fmla="*/ 2147483647 w 516"/>
                  <a:gd name="T15" fmla="*/ 2147483647 h 454"/>
                  <a:gd name="T16" fmla="*/ 2147483647 w 516"/>
                  <a:gd name="T17" fmla="*/ 2147483647 h 454"/>
                  <a:gd name="T18" fmla="*/ 2147483647 w 516"/>
                  <a:gd name="T19" fmla="*/ 2147483647 h 454"/>
                  <a:gd name="T20" fmla="*/ 2147483647 w 516"/>
                  <a:gd name="T21" fmla="*/ 2147483647 h 454"/>
                  <a:gd name="T22" fmla="*/ 2147483647 w 516"/>
                  <a:gd name="T23" fmla="*/ 2147483647 h 454"/>
                  <a:gd name="T24" fmla="*/ 2147483647 w 516"/>
                  <a:gd name="T25" fmla="*/ 2147483647 h 454"/>
                  <a:gd name="T26" fmla="*/ 2147483647 w 516"/>
                  <a:gd name="T27" fmla="*/ 2147483647 h 454"/>
                  <a:gd name="T28" fmla="*/ 2147483647 w 516"/>
                  <a:gd name="T29" fmla="*/ 2147483647 h 454"/>
                  <a:gd name="T30" fmla="*/ 2147483647 w 516"/>
                  <a:gd name="T31" fmla="*/ 2147483647 h 454"/>
                  <a:gd name="T32" fmla="*/ 2147483647 w 516"/>
                  <a:gd name="T33" fmla="*/ 2147483647 h 454"/>
                  <a:gd name="T34" fmla="*/ 2147483647 w 516"/>
                  <a:gd name="T35" fmla="*/ 2147483647 h 454"/>
                  <a:gd name="T36" fmla="*/ 2147483647 w 516"/>
                  <a:gd name="T37" fmla="*/ 2147483647 h 454"/>
                  <a:gd name="T38" fmla="*/ 2147483647 w 516"/>
                  <a:gd name="T39" fmla="*/ 2147483647 h 454"/>
                  <a:gd name="T40" fmla="*/ 2147483647 w 516"/>
                  <a:gd name="T41" fmla="*/ 2147483647 h 454"/>
                  <a:gd name="T42" fmla="*/ 2147483647 w 516"/>
                  <a:gd name="T43" fmla="*/ 2147483647 h 454"/>
                  <a:gd name="T44" fmla="*/ 2147483647 w 516"/>
                  <a:gd name="T45" fmla="*/ 2147483647 h 454"/>
                  <a:gd name="T46" fmla="*/ 2147483647 w 516"/>
                  <a:gd name="T47" fmla="*/ 2147483647 h 454"/>
                  <a:gd name="T48" fmla="*/ 2147483647 w 516"/>
                  <a:gd name="T49" fmla="*/ 2147483647 h 454"/>
                  <a:gd name="T50" fmla="*/ 2147483647 w 516"/>
                  <a:gd name="T51" fmla="*/ 2147483647 h 454"/>
                  <a:gd name="T52" fmla="*/ 2147483647 w 516"/>
                  <a:gd name="T53" fmla="*/ 2147483647 h 454"/>
                  <a:gd name="T54" fmla="*/ 2147483647 w 516"/>
                  <a:gd name="T55" fmla="*/ 0 h 454"/>
                  <a:gd name="T56" fmla="*/ 2147483647 w 516"/>
                  <a:gd name="T57" fmla="*/ 2147483647 h 454"/>
                  <a:gd name="T58" fmla="*/ 2147483647 w 516"/>
                  <a:gd name="T59" fmla="*/ 2147483647 h 454"/>
                  <a:gd name="T60" fmla="*/ 2147483647 w 516"/>
                  <a:gd name="T61" fmla="*/ 2147483647 h 454"/>
                  <a:gd name="T62" fmla="*/ 2147483647 w 516"/>
                  <a:gd name="T63" fmla="*/ 2147483647 h 454"/>
                  <a:gd name="T64" fmla="*/ 2147483647 w 516"/>
                  <a:gd name="T65" fmla="*/ 2147483647 h 454"/>
                  <a:gd name="T66" fmla="*/ 2147483647 w 516"/>
                  <a:gd name="T67" fmla="*/ 2147483647 h 454"/>
                  <a:gd name="T68" fmla="*/ 2147483647 w 516"/>
                  <a:gd name="T69" fmla="*/ 2147483647 h 454"/>
                  <a:gd name="T70" fmla="*/ 2147483647 w 516"/>
                  <a:gd name="T71" fmla="*/ 2147483647 h 454"/>
                  <a:gd name="T72" fmla="*/ 2147483647 w 516"/>
                  <a:gd name="T73" fmla="*/ 2147483647 h 454"/>
                  <a:gd name="T74" fmla="*/ 2147483647 w 516"/>
                  <a:gd name="T75" fmla="*/ 2147483647 h 454"/>
                  <a:gd name="T76" fmla="*/ 2147483647 w 516"/>
                  <a:gd name="T77" fmla="*/ 2147483647 h 454"/>
                  <a:gd name="T78" fmla="*/ 2147483647 w 516"/>
                  <a:gd name="T79" fmla="*/ 2147483647 h 454"/>
                  <a:gd name="T80" fmla="*/ 2147483647 w 516"/>
                  <a:gd name="T81" fmla="*/ 2147483647 h 454"/>
                  <a:gd name="T82" fmla="*/ 2147483647 w 516"/>
                  <a:gd name="T83" fmla="*/ 2147483647 h 454"/>
                  <a:gd name="T84" fmla="*/ 2147483647 w 516"/>
                  <a:gd name="T85" fmla="*/ 2147483647 h 454"/>
                  <a:gd name="T86" fmla="*/ 2147483647 w 516"/>
                  <a:gd name="T87" fmla="*/ 2147483647 h 454"/>
                  <a:gd name="T88" fmla="*/ 2147483647 w 516"/>
                  <a:gd name="T89" fmla="*/ 2147483647 h 454"/>
                  <a:gd name="T90" fmla="*/ 2147483647 w 516"/>
                  <a:gd name="T91" fmla="*/ 2147483647 h 454"/>
                  <a:gd name="T92" fmla="*/ 2147483647 w 516"/>
                  <a:gd name="T93" fmla="*/ 2147483647 h 454"/>
                  <a:gd name="T94" fmla="*/ 2147483647 w 516"/>
                  <a:gd name="T95" fmla="*/ 2147483647 h 454"/>
                  <a:gd name="T96" fmla="*/ 2147483647 w 516"/>
                  <a:gd name="T97" fmla="*/ 2147483647 h 454"/>
                  <a:gd name="T98" fmla="*/ 2147483647 w 516"/>
                  <a:gd name="T99" fmla="*/ 2147483647 h 454"/>
                  <a:gd name="T100" fmla="*/ 2147483647 w 516"/>
                  <a:gd name="T101" fmla="*/ 2147483647 h 454"/>
                  <a:gd name="T102" fmla="*/ 2147483647 w 516"/>
                  <a:gd name="T103" fmla="*/ 2147483647 h 454"/>
                  <a:gd name="T104" fmla="*/ 2147483647 w 516"/>
                  <a:gd name="T105" fmla="*/ 2147483647 h 454"/>
                  <a:gd name="T106" fmla="*/ 2147483647 w 516"/>
                  <a:gd name="T107" fmla="*/ 2147483647 h 454"/>
                  <a:gd name="T108" fmla="*/ 0 w 516"/>
                  <a:gd name="T109" fmla="*/ 2147483647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92" name="Long Island">
                <a:extLst>
                  <a:ext uri="{FF2B5EF4-FFF2-40B4-BE49-F238E27FC236}">
                    <a16:creationId xmlns:a16="http://schemas.microsoft.com/office/drawing/2014/main" id="{81C00F6B-6040-417B-9837-952D997D2074}"/>
                  </a:ext>
                </a:extLst>
              </p:cNvPr>
              <p:cNvSpPr>
                <a:spLocks/>
              </p:cNvSpPr>
              <p:nvPr/>
            </p:nvSpPr>
            <p:spPr bwMode="auto">
              <a:xfrm>
                <a:off x="7403052" y="3223447"/>
                <a:ext cx="220958" cy="150744"/>
              </a:xfrm>
              <a:custGeom>
                <a:avLst/>
                <a:gdLst>
                  <a:gd name="T0" fmla="*/ 2147483647 w 148"/>
                  <a:gd name="T1" fmla="*/ 2147483647 h 98"/>
                  <a:gd name="T2" fmla="*/ 2147483647 w 148"/>
                  <a:gd name="T3" fmla="*/ 2147483647 h 98"/>
                  <a:gd name="T4" fmla="*/ 2147483647 w 148"/>
                  <a:gd name="T5" fmla="*/ 2147483647 h 98"/>
                  <a:gd name="T6" fmla="*/ 2147483647 w 148"/>
                  <a:gd name="T7" fmla="*/ 2147483647 h 98"/>
                  <a:gd name="T8" fmla="*/ 0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0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2147483647 h 98"/>
                  <a:gd name="T82" fmla="*/ 2147483647 w 148"/>
                  <a:gd name="T83" fmla="*/ 2147483647 h 98"/>
                  <a:gd name="T84" fmla="*/ 2147483647 w 148"/>
                  <a:gd name="T85" fmla="*/ 2147483647 h 98"/>
                  <a:gd name="T86" fmla="*/ 2147483647 w 148"/>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sp>
          <p:nvSpPr>
            <p:cNvPr id="27" name="State: New Mexico">
              <a:extLst>
                <a:ext uri="{FF2B5EF4-FFF2-40B4-BE49-F238E27FC236}">
                  <a16:creationId xmlns:a16="http://schemas.microsoft.com/office/drawing/2014/main" id="{2BF560F5-3E7A-459D-90BC-E496D1CE40BF}"/>
                </a:ext>
              </a:extLst>
            </p:cNvPr>
            <p:cNvSpPr>
              <a:spLocks/>
            </p:cNvSpPr>
            <p:nvPr/>
          </p:nvSpPr>
          <p:spPr bwMode="auto">
            <a:xfrm>
              <a:off x="3374990" y="4496295"/>
              <a:ext cx="755322" cy="806417"/>
            </a:xfrm>
            <a:custGeom>
              <a:avLst/>
              <a:gdLst>
                <a:gd name="T0" fmla="*/ 2147483647 w 607"/>
                <a:gd name="T1" fmla="*/ 0 h 629"/>
                <a:gd name="T2" fmla="*/ 2147483647 w 607"/>
                <a:gd name="T3" fmla="*/ 2147483647 h 629"/>
                <a:gd name="T4" fmla="*/ 2147483647 w 607"/>
                <a:gd name="T5" fmla="*/ 2147483647 h 629"/>
                <a:gd name="T6" fmla="*/ 2147483647 w 607"/>
                <a:gd name="T7" fmla="*/ 2147483647 h 629"/>
                <a:gd name="T8" fmla="*/ 2147483647 w 607"/>
                <a:gd name="T9" fmla="*/ 2147483647 h 629"/>
                <a:gd name="T10" fmla="*/ 2147483647 w 607"/>
                <a:gd name="T11" fmla="*/ 2147483647 h 629"/>
                <a:gd name="T12" fmla="*/ 2147483647 w 607"/>
                <a:gd name="T13" fmla="*/ 2147483647 h 629"/>
                <a:gd name="T14" fmla="*/ 2147483647 w 607"/>
                <a:gd name="T15" fmla="*/ 2147483647 h 629"/>
                <a:gd name="T16" fmla="*/ 2147483647 w 607"/>
                <a:gd name="T17" fmla="*/ 2147483647 h 629"/>
                <a:gd name="T18" fmla="*/ 2147483647 w 607"/>
                <a:gd name="T19" fmla="*/ 2147483647 h 629"/>
                <a:gd name="T20" fmla="*/ 2147483647 w 607"/>
                <a:gd name="T21" fmla="*/ 2147483647 h 629"/>
                <a:gd name="T22" fmla="*/ 2147483647 w 607"/>
                <a:gd name="T23" fmla="*/ 2147483647 h 629"/>
                <a:gd name="T24" fmla="*/ 2147483647 w 607"/>
                <a:gd name="T25" fmla="*/ 2147483647 h 629"/>
                <a:gd name="T26" fmla="*/ 2147483647 w 607"/>
                <a:gd name="T27" fmla="*/ 2147483647 h 629"/>
                <a:gd name="T28" fmla="*/ 2147483647 w 607"/>
                <a:gd name="T29" fmla="*/ 2147483647 h 629"/>
                <a:gd name="T30" fmla="*/ 2147483647 w 607"/>
                <a:gd name="T31" fmla="*/ 2147483647 h 629"/>
                <a:gd name="T32" fmla="*/ 2147483647 w 607"/>
                <a:gd name="T33" fmla="*/ 2147483647 h 629"/>
                <a:gd name="T34" fmla="*/ 2147483647 w 607"/>
                <a:gd name="T35" fmla="*/ 2147483647 h 629"/>
                <a:gd name="T36" fmla="*/ 2147483647 w 607"/>
                <a:gd name="T37" fmla="*/ 2147483647 h 629"/>
                <a:gd name="T38" fmla="*/ 2147483647 w 607"/>
                <a:gd name="T39" fmla="*/ 2147483647 h 629"/>
                <a:gd name="T40" fmla="*/ 2147483647 w 607"/>
                <a:gd name="T41" fmla="*/ 2147483647 h 629"/>
                <a:gd name="T42" fmla="*/ 2147483647 w 607"/>
                <a:gd name="T43" fmla="*/ 2147483647 h 629"/>
                <a:gd name="T44" fmla="*/ 2147483647 w 607"/>
                <a:gd name="T45" fmla="*/ 2147483647 h 629"/>
                <a:gd name="T46" fmla="*/ 2147483647 w 607"/>
                <a:gd name="T47" fmla="*/ 2147483647 h 629"/>
                <a:gd name="T48" fmla="*/ 2147483647 w 607"/>
                <a:gd name="T49" fmla="*/ 2147483647 h 629"/>
                <a:gd name="T50" fmla="*/ 2147483647 w 607"/>
                <a:gd name="T51" fmla="*/ 2147483647 h 629"/>
                <a:gd name="T52" fmla="*/ 2147483647 w 607"/>
                <a:gd name="T53" fmla="*/ 2147483647 h 629"/>
                <a:gd name="T54" fmla="*/ 2147483647 w 607"/>
                <a:gd name="T55" fmla="*/ 2147483647 h 629"/>
                <a:gd name="T56" fmla="*/ 2147483647 w 607"/>
                <a:gd name="T57" fmla="*/ 2147483647 h 629"/>
                <a:gd name="T58" fmla="*/ 2147483647 w 607"/>
                <a:gd name="T59" fmla="*/ 2147483647 h 629"/>
                <a:gd name="T60" fmla="*/ 2147483647 w 607"/>
                <a:gd name="T61" fmla="*/ 2147483647 h 629"/>
                <a:gd name="T62" fmla="*/ 2147483647 w 607"/>
                <a:gd name="T63" fmla="*/ 2147483647 h 629"/>
                <a:gd name="T64" fmla="*/ 2147483647 w 607"/>
                <a:gd name="T65" fmla="*/ 2147483647 h 629"/>
                <a:gd name="T66" fmla="*/ 2147483647 w 607"/>
                <a:gd name="T67" fmla="*/ 2147483647 h 629"/>
                <a:gd name="T68" fmla="*/ 2147483647 w 607"/>
                <a:gd name="T69" fmla="*/ 2147483647 h 629"/>
                <a:gd name="T70" fmla="*/ 2147483647 w 607"/>
                <a:gd name="T71" fmla="*/ 2147483647 h 629"/>
                <a:gd name="T72" fmla="*/ 2147483647 w 607"/>
                <a:gd name="T73" fmla="*/ 2147483647 h 629"/>
                <a:gd name="T74" fmla="*/ 2147483647 w 607"/>
                <a:gd name="T75" fmla="*/ 2147483647 h 629"/>
                <a:gd name="T76" fmla="*/ 2147483647 w 607"/>
                <a:gd name="T77" fmla="*/ 2147483647 h 629"/>
                <a:gd name="T78" fmla="*/ 2147483647 w 607"/>
                <a:gd name="T79" fmla="*/ 2147483647 h 629"/>
                <a:gd name="T80" fmla="*/ 2147483647 w 607"/>
                <a:gd name="T81" fmla="*/ 2147483647 h 629"/>
                <a:gd name="T82" fmla="*/ 2147483647 w 607"/>
                <a:gd name="T83" fmla="*/ 2147483647 h 629"/>
                <a:gd name="T84" fmla="*/ 2147483647 w 607"/>
                <a:gd name="T85" fmla="*/ 2147483647 h 629"/>
                <a:gd name="T86" fmla="*/ 2147483647 w 607"/>
                <a:gd name="T87" fmla="*/ 2147483647 h 629"/>
                <a:gd name="T88" fmla="*/ 0 w 607"/>
                <a:gd name="T89" fmla="*/ 2147483647 h 629"/>
                <a:gd name="T90" fmla="*/ 2147483647 w 607"/>
                <a:gd name="T91" fmla="*/ 2147483647 h 629"/>
                <a:gd name="T92" fmla="*/ 2147483647 w 607"/>
                <a:gd name="T93" fmla="*/ 2147483647 h 629"/>
                <a:gd name="T94" fmla="*/ 2147483647 w 607"/>
                <a:gd name="T95" fmla="*/ 2147483647 h 629"/>
                <a:gd name="T96" fmla="*/ 2147483647 w 607"/>
                <a:gd name="T97" fmla="*/ 2147483647 h 629"/>
                <a:gd name="T98" fmla="*/ 2147483647 w 607"/>
                <a:gd name="T99" fmla="*/ 2147483647 h 629"/>
                <a:gd name="T100" fmla="*/ 2147483647 w 607"/>
                <a:gd name="T101" fmla="*/ 2147483647 h 629"/>
                <a:gd name="T102" fmla="*/ 2147483647 w 607"/>
                <a:gd name="T103" fmla="*/ 2147483647 h 629"/>
                <a:gd name="T104" fmla="*/ 2147483647 w 607"/>
                <a:gd name="T105" fmla="*/ 2147483647 h 629"/>
                <a:gd name="T106" fmla="*/ 2147483647 w 607"/>
                <a:gd name="T107" fmla="*/ 2147483647 h 629"/>
                <a:gd name="T108" fmla="*/ 2147483647 w 607"/>
                <a:gd name="T109" fmla="*/ 2147483647 h 629"/>
                <a:gd name="T110" fmla="*/ 2147483647 w 607"/>
                <a:gd name="T111" fmla="*/ 2147483647 h 629"/>
                <a:gd name="T112" fmla="*/ 2147483647 w 60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29"/>
                <a:gd name="T173" fmla="*/ 607 w 60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29">
                  <a:moveTo>
                    <a:pt x="87" y="0"/>
                  </a:moveTo>
                  <a:lnTo>
                    <a:pt x="87" y="2"/>
                  </a:lnTo>
                  <a:lnTo>
                    <a:pt x="605" y="67"/>
                  </a:lnTo>
                  <a:lnTo>
                    <a:pt x="607" y="103"/>
                  </a:lnTo>
                  <a:lnTo>
                    <a:pt x="602" y="118"/>
                  </a:lnTo>
                  <a:lnTo>
                    <a:pt x="597" y="132"/>
                  </a:lnTo>
                  <a:lnTo>
                    <a:pt x="595" y="184"/>
                  </a:lnTo>
                  <a:lnTo>
                    <a:pt x="592" y="224"/>
                  </a:lnTo>
                  <a:lnTo>
                    <a:pt x="587" y="261"/>
                  </a:lnTo>
                  <a:lnTo>
                    <a:pt x="587" y="299"/>
                  </a:lnTo>
                  <a:lnTo>
                    <a:pt x="583" y="337"/>
                  </a:lnTo>
                  <a:lnTo>
                    <a:pt x="580" y="385"/>
                  </a:lnTo>
                  <a:lnTo>
                    <a:pt x="578" y="421"/>
                  </a:lnTo>
                  <a:lnTo>
                    <a:pt x="573" y="451"/>
                  </a:lnTo>
                  <a:lnTo>
                    <a:pt x="570" y="491"/>
                  </a:lnTo>
                  <a:lnTo>
                    <a:pt x="568" y="521"/>
                  </a:lnTo>
                  <a:lnTo>
                    <a:pt x="564" y="572"/>
                  </a:lnTo>
                  <a:lnTo>
                    <a:pt x="562" y="602"/>
                  </a:lnTo>
                  <a:lnTo>
                    <a:pt x="560" y="615"/>
                  </a:lnTo>
                  <a:lnTo>
                    <a:pt x="521" y="615"/>
                  </a:lnTo>
                  <a:lnTo>
                    <a:pt x="489" y="610"/>
                  </a:lnTo>
                  <a:lnTo>
                    <a:pt x="449" y="605"/>
                  </a:lnTo>
                  <a:lnTo>
                    <a:pt x="419" y="602"/>
                  </a:lnTo>
                  <a:lnTo>
                    <a:pt x="387" y="597"/>
                  </a:lnTo>
                  <a:lnTo>
                    <a:pt x="354" y="594"/>
                  </a:lnTo>
                  <a:lnTo>
                    <a:pt x="317" y="593"/>
                  </a:lnTo>
                  <a:lnTo>
                    <a:pt x="292" y="586"/>
                  </a:lnTo>
                  <a:lnTo>
                    <a:pt x="262" y="586"/>
                  </a:lnTo>
                  <a:lnTo>
                    <a:pt x="238" y="582"/>
                  </a:lnTo>
                  <a:lnTo>
                    <a:pt x="230" y="586"/>
                  </a:lnTo>
                  <a:lnTo>
                    <a:pt x="230" y="593"/>
                  </a:lnTo>
                  <a:lnTo>
                    <a:pt x="228" y="597"/>
                  </a:lnTo>
                  <a:lnTo>
                    <a:pt x="227" y="599"/>
                  </a:lnTo>
                  <a:lnTo>
                    <a:pt x="206" y="599"/>
                  </a:lnTo>
                  <a:lnTo>
                    <a:pt x="190" y="597"/>
                  </a:lnTo>
                  <a:lnTo>
                    <a:pt x="170" y="591"/>
                  </a:lnTo>
                  <a:lnTo>
                    <a:pt x="149" y="586"/>
                  </a:lnTo>
                  <a:lnTo>
                    <a:pt x="131" y="586"/>
                  </a:lnTo>
                  <a:lnTo>
                    <a:pt x="96" y="586"/>
                  </a:lnTo>
                  <a:lnTo>
                    <a:pt x="82" y="586"/>
                  </a:lnTo>
                  <a:lnTo>
                    <a:pt x="76" y="602"/>
                  </a:lnTo>
                  <a:lnTo>
                    <a:pt x="76" y="629"/>
                  </a:lnTo>
                  <a:lnTo>
                    <a:pt x="49" y="629"/>
                  </a:lnTo>
                  <a:lnTo>
                    <a:pt x="23" y="626"/>
                  </a:lnTo>
                  <a:lnTo>
                    <a:pt x="0" y="623"/>
                  </a:lnTo>
                  <a:lnTo>
                    <a:pt x="9" y="545"/>
                  </a:lnTo>
                  <a:lnTo>
                    <a:pt x="20" y="477"/>
                  </a:lnTo>
                  <a:lnTo>
                    <a:pt x="28" y="427"/>
                  </a:lnTo>
                  <a:lnTo>
                    <a:pt x="33" y="391"/>
                  </a:lnTo>
                  <a:lnTo>
                    <a:pt x="41" y="329"/>
                  </a:lnTo>
                  <a:lnTo>
                    <a:pt x="46" y="294"/>
                  </a:lnTo>
                  <a:lnTo>
                    <a:pt x="50" y="245"/>
                  </a:lnTo>
                  <a:lnTo>
                    <a:pt x="60" y="192"/>
                  </a:lnTo>
                  <a:lnTo>
                    <a:pt x="68" y="138"/>
                  </a:lnTo>
                  <a:lnTo>
                    <a:pt x="74" y="97"/>
                  </a:lnTo>
                  <a:lnTo>
                    <a:pt x="77" y="54"/>
                  </a:lnTo>
                  <a:lnTo>
                    <a:pt x="87" y="0"/>
                  </a:lnTo>
                  <a:close/>
                </a:path>
              </a:pathLst>
            </a:custGeom>
            <a:solidFill>
              <a:srgbClr val="004157"/>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8" name="State: New Jersey">
              <a:extLst>
                <a:ext uri="{FF2B5EF4-FFF2-40B4-BE49-F238E27FC236}">
                  <a16:creationId xmlns:a16="http://schemas.microsoft.com/office/drawing/2014/main" id="{DEE4C72C-22D2-43A7-BF34-1C1C765B29DF}"/>
                </a:ext>
              </a:extLst>
            </p:cNvPr>
            <p:cNvSpPr>
              <a:spLocks/>
            </p:cNvSpPr>
            <p:nvPr/>
          </p:nvSpPr>
          <p:spPr bwMode="auto">
            <a:xfrm>
              <a:off x="7010990" y="3755265"/>
              <a:ext cx="155545" cy="314104"/>
            </a:xfrm>
            <a:custGeom>
              <a:avLst/>
              <a:gdLst>
                <a:gd name="T0" fmla="*/ 2147483647 w 125"/>
                <a:gd name="T1" fmla="*/ 2147483647 h 245"/>
                <a:gd name="T2" fmla="*/ 2147483647 w 125"/>
                <a:gd name="T3" fmla="*/ 2147483647 h 245"/>
                <a:gd name="T4" fmla="*/ 2147483647 w 125"/>
                <a:gd name="T5" fmla="*/ 2147483647 h 245"/>
                <a:gd name="T6" fmla="*/ 2147483647 w 125"/>
                <a:gd name="T7" fmla="*/ 2147483647 h 245"/>
                <a:gd name="T8" fmla="*/ 2147483647 w 125"/>
                <a:gd name="T9" fmla="*/ 2147483647 h 245"/>
                <a:gd name="T10" fmla="*/ 2147483647 w 125"/>
                <a:gd name="T11" fmla="*/ 2147483647 h 245"/>
                <a:gd name="T12" fmla="*/ 2147483647 w 125"/>
                <a:gd name="T13" fmla="*/ 2147483647 h 245"/>
                <a:gd name="T14" fmla="*/ 2147483647 w 125"/>
                <a:gd name="T15" fmla="*/ 2147483647 h 245"/>
                <a:gd name="T16" fmla="*/ 2147483647 w 125"/>
                <a:gd name="T17" fmla="*/ 2147483647 h 245"/>
                <a:gd name="T18" fmla="*/ 2147483647 w 125"/>
                <a:gd name="T19" fmla="*/ 2147483647 h 245"/>
                <a:gd name="T20" fmla="*/ 2147483647 w 125"/>
                <a:gd name="T21" fmla="*/ 2147483647 h 245"/>
                <a:gd name="T22" fmla="*/ 2147483647 w 125"/>
                <a:gd name="T23" fmla="*/ 2147483647 h 245"/>
                <a:gd name="T24" fmla="*/ 2147483647 w 125"/>
                <a:gd name="T25" fmla="*/ 2147483647 h 245"/>
                <a:gd name="T26" fmla="*/ 2147483647 w 125"/>
                <a:gd name="T27" fmla="*/ 2147483647 h 245"/>
                <a:gd name="T28" fmla="*/ 2147483647 w 125"/>
                <a:gd name="T29" fmla="*/ 2147483647 h 245"/>
                <a:gd name="T30" fmla="*/ 2147483647 w 125"/>
                <a:gd name="T31" fmla="*/ 2147483647 h 245"/>
                <a:gd name="T32" fmla="*/ 2147483647 w 125"/>
                <a:gd name="T33" fmla="*/ 2147483647 h 245"/>
                <a:gd name="T34" fmla="*/ 2147483647 w 125"/>
                <a:gd name="T35" fmla="*/ 2147483647 h 245"/>
                <a:gd name="T36" fmla="*/ 2147483647 w 125"/>
                <a:gd name="T37" fmla="*/ 2147483647 h 245"/>
                <a:gd name="T38" fmla="*/ 2147483647 w 125"/>
                <a:gd name="T39" fmla="*/ 2147483647 h 245"/>
                <a:gd name="T40" fmla="*/ 2147483647 w 125"/>
                <a:gd name="T41" fmla="*/ 2147483647 h 245"/>
                <a:gd name="T42" fmla="*/ 2147483647 w 125"/>
                <a:gd name="T43" fmla="*/ 2147483647 h 245"/>
                <a:gd name="T44" fmla="*/ 2147483647 w 125"/>
                <a:gd name="T45" fmla="*/ 2147483647 h 245"/>
                <a:gd name="T46" fmla="*/ 2147483647 w 125"/>
                <a:gd name="T47" fmla="*/ 2147483647 h 245"/>
                <a:gd name="T48" fmla="*/ 2147483647 w 125"/>
                <a:gd name="T49" fmla="*/ 2147483647 h 245"/>
                <a:gd name="T50" fmla="*/ 2147483647 w 125"/>
                <a:gd name="T51" fmla="*/ 2147483647 h 245"/>
                <a:gd name="T52" fmla="*/ 2147483647 w 125"/>
                <a:gd name="T53" fmla="*/ 2147483647 h 245"/>
                <a:gd name="T54" fmla="*/ 2147483647 w 125"/>
                <a:gd name="T55" fmla="*/ 2147483647 h 245"/>
                <a:gd name="T56" fmla="*/ 2147483647 w 125"/>
                <a:gd name="T57" fmla="*/ 2147483647 h 245"/>
                <a:gd name="T58" fmla="*/ 2147483647 w 125"/>
                <a:gd name="T59" fmla="*/ 2147483647 h 245"/>
                <a:gd name="T60" fmla="*/ 2147483647 w 125"/>
                <a:gd name="T61" fmla="*/ 2147483647 h 245"/>
                <a:gd name="T62" fmla="*/ 2147483647 w 125"/>
                <a:gd name="T63" fmla="*/ 2147483647 h 245"/>
                <a:gd name="T64" fmla="*/ 2147483647 w 125"/>
                <a:gd name="T65" fmla="*/ 2147483647 h 245"/>
                <a:gd name="T66" fmla="*/ 2147483647 w 125"/>
                <a:gd name="T67" fmla="*/ 2147483647 h 245"/>
                <a:gd name="T68" fmla="*/ 2147483647 w 125"/>
                <a:gd name="T69" fmla="*/ 2147483647 h 245"/>
                <a:gd name="T70" fmla="*/ 2147483647 w 125"/>
                <a:gd name="T71" fmla="*/ 2147483647 h 245"/>
                <a:gd name="T72" fmla="*/ 2147483647 w 125"/>
                <a:gd name="T73" fmla="*/ 2147483647 h 245"/>
                <a:gd name="T74" fmla="*/ 2147483647 w 125"/>
                <a:gd name="T75" fmla="*/ 2147483647 h 245"/>
                <a:gd name="T76" fmla="*/ 2147483647 w 125"/>
                <a:gd name="T77" fmla="*/ 2147483647 h 245"/>
                <a:gd name="T78" fmla="*/ 2147483647 w 125"/>
                <a:gd name="T79" fmla="*/ 2147483647 h 245"/>
                <a:gd name="T80" fmla="*/ 2147483647 w 125"/>
                <a:gd name="T81" fmla="*/ 2147483647 h 245"/>
                <a:gd name="T82" fmla="*/ 2147483647 w 125"/>
                <a:gd name="T83" fmla="*/ 2147483647 h 245"/>
                <a:gd name="T84" fmla="*/ 2147483647 w 125"/>
                <a:gd name="T85" fmla="*/ 2147483647 h 245"/>
                <a:gd name="T86" fmla="*/ 2147483647 w 125"/>
                <a:gd name="T87" fmla="*/ 2147483647 h 245"/>
                <a:gd name="T88" fmla="*/ 2147483647 w 125"/>
                <a:gd name="T89" fmla="*/ 2147483647 h 245"/>
                <a:gd name="T90" fmla="*/ 2147483647 w 125"/>
                <a:gd name="T91" fmla="*/ 2147483647 h 245"/>
                <a:gd name="T92" fmla="*/ 2147483647 w 125"/>
                <a:gd name="T93" fmla="*/ 2147483647 h 245"/>
                <a:gd name="T94" fmla="*/ 2147483647 w 125"/>
                <a:gd name="T95" fmla="*/ 0 h 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5"/>
                <a:gd name="T146" fmla="*/ 125 w 125"/>
                <a:gd name="T147" fmla="*/ 245 h 2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5">
                  <a:moveTo>
                    <a:pt x="102" y="22"/>
                  </a:moveTo>
                  <a:lnTo>
                    <a:pt x="103" y="32"/>
                  </a:lnTo>
                  <a:lnTo>
                    <a:pt x="103" y="43"/>
                  </a:lnTo>
                  <a:lnTo>
                    <a:pt x="105" y="49"/>
                  </a:lnTo>
                  <a:lnTo>
                    <a:pt x="102" y="56"/>
                  </a:lnTo>
                  <a:lnTo>
                    <a:pt x="94" y="62"/>
                  </a:lnTo>
                  <a:lnTo>
                    <a:pt x="90" y="70"/>
                  </a:lnTo>
                  <a:lnTo>
                    <a:pt x="94" y="80"/>
                  </a:lnTo>
                  <a:lnTo>
                    <a:pt x="102" y="88"/>
                  </a:lnTo>
                  <a:lnTo>
                    <a:pt x="111" y="89"/>
                  </a:lnTo>
                  <a:lnTo>
                    <a:pt x="114" y="94"/>
                  </a:lnTo>
                  <a:lnTo>
                    <a:pt x="119" y="99"/>
                  </a:lnTo>
                  <a:lnTo>
                    <a:pt x="124" y="102"/>
                  </a:lnTo>
                  <a:lnTo>
                    <a:pt x="125" y="119"/>
                  </a:lnTo>
                  <a:lnTo>
                    <a:pt x="124" y="130"/>
                  </a:lnTo>
                  <a:lnTo>
                    <a:pt x="122" y="140"/>
                  </a:lnTo>
                  <a:lnTo>
                    <a:pt x="118" y="143"/>
                  </a:lnTo>
                  <a:lnTo>
                    <a:pt x="114" y="150"/>
                  </a:lnTo>
                  <a:lnTo>
                    <a:pt x="116" y="156"/>
                  </a:lnTo>
                  <a:lnTo>
                    <a:pt x="116" y="161"/>
                  </a:lnTo>
                  <a:lnTo>
                    <a:pt x="116" y="165"/>
                  </a:lnTo>
                  <a:lnTo>
                    <a:pt x="119" y="170"/>
                  </a:lnTo>
                  <a:lnTo>
                    <a:pt x="119" y="175"/>
                  </a:lnTo>
                  <a:lnTo>
                    <a:pt x="116" y="180"/>
                  </a:lnTo>
                  <a:lnTo>
                    <a:pt x="113" y="183"/>
                  </a:lnTo>
                  <a:lnTo>
                    <a:pt x="110" y="194"/>
                  </a:lnTo>
                  <a:lnTo>
                    <a:pt x="110" y="197"/>
                  </a:lnTo>
                  <a:lnTo>
                    <a:pt x="102" y="211"/>
                  </a:lnTo>
                  <a:lnTo>
                    <a:pt x="100" y="218"/>
                  </a:lnTo>
                  <a:lnTo>
                    <a:pt x="97" y="226"/>
                  </a:lnTo>
                  <a:lnTo>
                    <a:pt x="97" y="232"/>
                  </a:lnTo>
                  <a:lnTo>
                    <a:pt x="90" y="238"/>
                  </a:lnTo>
                  <a:lnTo>
                    <a:pt x="84" y="245"/>
                  </a:lnTo>
                  <a:lnTo>
                    <a:pt x="75" y="245"/>
                  </a:lnTo>
                  <a:lnTo>
                    <a:pt x="65" y="242"/>
                  </a:lnTo>
                  <a:lnTo>
                    <a:pt x="54" y="237"/>
                  </a:lnTo>
                  <a:lnTo>
                    <a:pt x="44" y="232"/>
                  </a:lnTo>
                  <a:lnTo>
                    <a:pt x="35" y="229"/>
                  </a:lnTo>
                  <a:lnTo>
                    <a:pt x="27" y="226"/>
                  </a:lnTo>
                  <a:lnTo>
                    <a:pt x="21" y="223"/>
                  </a:lnTo>
                  <a:lnTo>
                    <a:pt x="13" y="215"/>
                  </a:lnTo>
                  <a:lnTo>
                    <a:pt x="5" y="210"/>
                  </a:lnTo>
                  <a:lnTo>
                    <a:pt x="0" y="207"/>
                  </a:lnTo>
                  <a:lnTo>
                    <a:pt x="5" y="200"/>
                  </a:lnTo>
                  <a:lnTo>
                    <a:pt x="6" y="196"/>
                  </a:lnTo>
                  <a:lnTo>
                    <a:pt x="8" y="189"/>
                  </a:lnTo>
                  <a:lnTo>
                    <a:pt x="11" y="188"/>
                  </a:lnTo>
                  <a:lnTo>
                    <a:pt x="13" y="183"/>
                  </a:lnTo>
                  <a:lnTo>
                    <a:pt x="19" y="178"/>
                  </a:lnTo>
                  <a:lnTo>
                    <a:pt x="24" y="173"/>
                  </a:lnTo>
                  <a:lnTo>
                    <a:pt x="32" y="169"/>
                  </a:lnTo>
                  <a:lnTo>
                    <a:pt x="35" y="165"/>
                  </a:lnTo>
                  <a:lnTo>
                    <a:pt x="35" y="161"/>
                  </a:lnTo>
                  <a:lnTo>
                    <a:pt x="38" y="156"/>
                  </a:lnTo>
                  <a:lnTo>
                    <a:pt x="41" y="151"/>
                  </a:lnTo>
                  <a:lnTo>
                    <a:pt x="44" y="146"/>
                  </a:lnTo>
                  <a:lnTo>
                    <a:pt x="49" y="142"/>
                  </a:lnTo>
                  <a:lnTo>
                    <a:pt x="52" y="137"/>
                  </a:lnTo>
                  <a:lnTo>
                    <a:pt x="54" y="134"/>
                  </a:lnTo>
                  <a:lnTo>
                    <a:pt x="54" y="129"/>
                  </a:lnTo>
                  <a:lnTo>
                    <a:pt x="51" y="126"/>
                  </a:lnTo>
                  <a:lnTo>
                    <a:pt x="44" y="121"/>
                  </a:lnTo>
                  <a:lnTo>
                    <a:pt x="41" y="118"/>
                  </a:lnTo>
                  <a:lnTo>
                    <a:pt x="36" y="113"/>
                  </a:lnTo>
                  <a:lnTo>
                    <a:pt x="35" y="111"/>
                  </a:lnTo>
                  <a:lnTo>
                    <a:pt x="30" y="108"/>
                  </a:lnTo>
                  <a:lnTo>
                    <a:pt x="25" y="107"/>
                  </a:lnTo>
                  <a:lnTo>
                    <a:pt x="24" y="100"/>
                  </a:lnTo>
                  <a:lnTo>
                    <a:pt x="22" y="97"/>
                  </a:lnTo>
                  <a:lnTo>
                    <a:pt x="21" y="96"/>
                  </a:lnTo>
                  <a:lnTo>
                    <a:pt x="19" y="96"/>
                  </a:lnTo>
                  <a:lnTo>
                    <a:pt x="17" y="94"/>
                  </a:lnTo>
                  <a:lnTo>
                    <a:pt x="11" y="91"/>
                  </a:lnTo>
                  <a:lnTo>
                    <a:pt x="6" y="86"/>
                  </a:lnTo>
                  <a:lnTo>
                    <a:pt x="5" y="80"/>
                  </a:lnTo>
                  <a:lnTo>
                    <a:pt x="6" y="72"/>
                  </a:lnTo>
                  <a:lnTo>
                    <a:pt x="6" y="70"/>
                  </a:lnTo>
                  <a:lnTo>
                    <a:pt x="9" y="70"/>
                  </a:lnTo>
                  <a:lnTo>
                    <a:pt x="13" y="67"/>
                  </a:lnTo>
                  <a:lnTo>
                    <a:pt x="14" y="65"/>
                  </a:lnTo>
                  <a:lnTo>
                    <a:pt x="14" y="59"/>
                  </a:lnTo>
                  <a:lnTo>
                    <a:pt x="11" y="57"/>
                  </a:lnTo>
                  <a:lnTo>
                    <a:pt x="9" y="53"/>
                  </a:lnTo>
                  <a:lnTo>
                    <a:pt x="6" y="46"/>
                  </a:lnTo>
                  <a:lnTo>
                    <a:pt x="9" y="40"/>
                  </a:lnTo>
                  <a:lnTo>
                    <a:pt x="11" y="38"/>
                  </a:lnTo>
                  <a:lnTo>
                    <a:pt x="13" y="34"/>
                  </a:lnTo>
                  <a:lnTo>
                    <a:pt x="16" y="30"/>
                  </a:lnTo>
                  <a:lnTo>
                    <a:pt x="19" y="24"/>
                  </a:lnTo>
                  <a:lnTo>
                    <a:pt x="19" y="19"/>
                  </a:lnTo>
                  <a:lnTo>
                    <a:pt x="21" y="16"/>
                  </a:lnTo>
                  <a:lnTo>
                    <a:pt x="22" y="8"/>
                  </a:lnTo>
                  <a:lnTo>
                    <a:pt x="25" y="5"/>
                  </a:lnTo>
                  <a:lnTo>
                    <a:pt x="29" y="0"/>
                  </a:lnTo>
                  <a:lnTo>
                    <a:pt x="102" y="22"/>
                  </a:lnTo>
                  <a:close/>
                </a:path>
              </a:pathLst>
            </a:custGeom>
            <a:solidFill>
              <a:schemeClr val="accent4">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29" name="State: New Hampshire">
              <a:extLst>
                <a:ext uri="{FF2B5EF4-FFF2-40B4-BE49-F238E27FC236}">
                  <a16:creationId xmlns:a16="http://schemas.microsoft.com/office/drawing/2014/main" id="{1103A11B-A94C-4582-BF00-77AB73BC4EE6}"/>
                </a:ext>
              </a:extLst>
            </p:cNvPr>
            <p:cNvSpPr>
              <a:spLocks/>
            </p:cNvSpPr>
            <p:nvPr/>
          </p:nvSpPr>
          <p:spPr bwMode="auto">
            <a:xfrm>
              <a:off x="7196400" y="3114233"/>
              <a:ext cx="174209" cy="388464"/>
            </a:xfrm>
            <a:custGeom>
              <a:avLst/>
              <a:gdLst>
                <a:gd name="T0" fmla="*/ 2147483647 w 140"/>
                <a:gd name="T1" fmla="*/ 2147483647 h 303"/>
                <a:gd name="T2" fmla="*/ 2147483647 w 140"/>
                <a:gd name="T3" fmla="*/ 2147483647 h 303"/>
                <a:gd name="T4" fmla="*/ 2147483647 w 140"/>
                <a:gd name="T5" fmla="*/ 2147483647 h 303"/>
                <a:gd name="T6" fmla="*/ 2147483647 w 140"/>
                <a:gd name="T7" fmla="*/ 2147483647 h 303"/>
                <a:gd name="T8" fmla="*/ 2147483647 w 140"/>
                <a:gd name="T9" fmla="*/ 0 h 303"/>
                <a:gd name="T10" fmla="*/ 2147483647 w 140"/>
                <a:gd name="T11" fmla="*/ 2147483647 h 303"/>
                <a:gd name="T12" fmla="*/ 2147483647 w 140"/>
                <a:gd name="T13" fmla="*/ 2147483647 h 303"/>
                <a:gd name="T14" fmla="*/ 2147483647 w 140"/>
                <a:gd name="T15" fmla="*/ 2147483647 h 303"/>
                <a:gd name="T16" fmla="*/ 2147483647 w 140"/>
                <a:gd name="T17" fmla="*/ 2147483647 h 303"/>
                <a:gd name="T18" fmla="*/ 2147483647 w 140"/>
                <a:gd name="T19" fmla="*/ 2147483647 h 303"/>
                <a:gd name="T20" fmla="*/ 2147483647 w 140"/>
                <a:gd name="T21" fmla="*/ 2147483647 h 303"/>
                <a:gd name="T22" fmla="*/ 2147483647 w 140"/>
                <a:gd name="T23" fmla="*/ 2147483647 h 303"/>
                <a:gd name="T24" fmla="*/ 2147483647 w 140"/>
                <a:gd name="T25" fmla="*/ 2147483647 h 303"/>
                <a:gd name="T26" fmla="*/ 2147483647 w 140"/>
                <a:gd name="T27" fmla="*/ 2147483647 h 303"/>
                <a:gd name="T28" fmla="*/ 2147483647 w 140"/>
                <a:gd name="T29" fmla="*/ 2147483647 h 303"/>
                <a:gd name="T30" fmla="*/ 2147483647 w 140"/>
                <a:gd name="T31" fmla="*/ 2147483647 h 303"/>
                <a:gd name="T32" fmla="*/ 2147483647 w 140"/>
                <a:gd name="T33" fmla="*/ 2147483647 h 303"/>
                <a:gd name="T34" fmla="*/ 2147483647 w 140"/>
                <a:gd name="T35" fmla="*/ 2147483647 h 303"/>
                <a:gd name="T36" fmla="*/ 2147483647 w 140"/>
                <a:gd name="T37" fmla="*/ 2147483647 h 303"/>
                <a:gd name="T38" fmla="*/ 2147483647 w 140"/>
                <a:gd name="T39" fmla="*/ 2147483647 h 303"/>
                <a:gd name="T40" fmla="*/ 2147483647 w 140"/>
                <a:gd name="T41" fmla="*/ 2147483647 h 303"/>
                <a:gd name="T42" fmla="*/ 2147483647 w 140"/>
                <a:gd name="T43" fmla="*/ 2147483647 h 303"/>
                <a:gd name="T44" fmla="*/ 2147483647 w 140"/>
                <a:gd name="T45" fmla="*/ 2147483647 h 303"/>
                <a:gd name="T46" fmla="*/ 2147483647 w 140"/>
                <a:gd name="T47" fmla="*/ 2147483647 h 303"/>
                <a:gd name="T48" fmla="*/ 2147483647 w 140"/>
                <a:gd name="T49" fmla="*/ 2147483647 h 303"/>
                <a:gd name="T50" fmla="*/ 2147483647 w 140"/>
                <a:gd name="T51" fmla="*/ 2147483647 h 303"/>
                <a:gd name="T52" fmla="*/ 2147483647 w 140"/>
                <a:gd name="T53" fmla="*/ 2147483647 h 303"/>
                <a:gd name="T54" fmla="*/ 2147483647 w 140"/>
                <a:gd name="T55" fmla="*/ 2147483647 h 303"/>
                <a:gd name="T56" fmla="*/ 2147483647 w 140"/>
                <a:gd name="T57" fmla="*/ 2147483647 h 303"/>
                <a:gd name="T58" fmla="*/ 2147483647 w 140"/>
                <a:gd name="T59" fmla="*/ 2147483647 h 303"/>
                <a:gd name="T60" fmla="*/ 0 w 140"/>
                <a:gd name="T61" fmla="*/ 2147483647 h 303"/>
                <a:gd name="T62" fmla="*/ 2147483647 w 140"/>
                <a:gd name="T63" fmla="*/ 2147483647 h 303"/>
                <a:gd name="T64" fmla="*/ 2147483647 w 140"/>
                <a:gd name="T65" fmla="*/ 2147483647 h 303"/>
                <a:gd name="T66" fmla="*/ 2147483647 w 140"/>
                <a:gd name="T67" fmla="*/ 2147483647 h 303"/>
                <a:gd name="T68" fmla="*/ 2147483647 w 140"/>
                <a:gd name="T69" fmla="*/ 2147483647 h 303"/>
                <a:gd name="T70" fmla="*/ 2147483647 w 140"/>
                <a:gd name="T71" fmla="*/ 2147483647 h 303"/>
                <a:gd name="T72" fmla="*/ 2147483647 w 140"/>
                <a:gd name="T73" fmla="*/ 2147483647 h 303"/>
                <a:gd name="T74" fmla="*/ 2147483647 w 140"/>
                <a:gd name="T75" fmla="*/ 2147483647 h 303"/>
                <a:gd name="T76" fmla="*/ 2147483647 w 140"/>
                <a:gd name="T77" fmla="*/ 2147483647 h 303"/>
                <a:gd name="T78" fmla="*/ 2147483647 w 140"/>
                <a:gd name="T79" fmla="*/ 2147483647 h 303"/>
                <a:gd name="T80" fmla="*/ 2147483647 w 140"/>
                <a:gd name="T81" fmla="*/ 2147483647 h 303"/>
                <a:gd name="T82" fmla="*/ 2147483647 w 140"/>
                <a:gd name="T83" fmla="*/ 2147483647 h 303"/>
                <a:gd name="T84" fmla="*/ 2147483647 w 140"/>
                <a:gd name="T85" fmla="*/ 2147483647 h 303"/>
                <a:gd name="T86" fmla="*/ 2147483647 w 140"/>
                <a:gd name="T87" fmla="*/ 2147483647 h 303"/>
                <a:gd name="T88" fmla="*/ 2147483647 w 140"/>
                <a:gd name="T89" fmla="*/ 2147483647 h 303"/>
                <a:gd name="T90" fmla="*/ 2147483647 w 140"/>
                <a:gd name="T91" fmla="*/ 2147483647 h 303"/>
                <a:gd name="T92" fmla="*/ 2147483647 w 140"/>
                <a:gd name="T93" fmla="*/ 2147483647 h 3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303"/>
                <a:gd name="T143" fmla="*/ 140 w 140"/>
                <a:gd name="T144" fmla="*/ 303 h 3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303">
                  <a:moveTo>
                    <a:pt x="23" y="36"/>
                  </a:moveTo>
                  <a:lnTo>
                    <a:pt x="23" y="28"/>
                  </a:lnTo>
                  <a:lnTo>
                    <a:pt x="23" y="19"/>
                  </a:lnTo>
                  <a:lnTo>
                    <a:pt x="24" y="14"/>
                  </a:lnTo>
                  <a:lnTo>
                    <a:pt x="27" y="11"/>
                  </a:lnTo>
                  <a:lnTo>
                    <a:pt x="32" y="8"/>
                  </a:lnTo>
                  <a:lnTo>
                    <a:pt x="35" y="5"/>
                  </a:lnTo>
                  <a:lnTo>
                    <a:pt x="38" y="3"/>
                  </a:lnTo>
                  <a:lnTo>
                    <a:pt x="43" y="1"/>
                  </a:lnTo>
                  <a:lnTo>
                    <a:pt x="46" y="0"/>
                  </a:lnTo>
                  <a:lnTo>
                    <a:pt x="50" y="0"/>
                  </a:lnTo>
                  <a:lnTo>
                    <a:pt x="51" y="8"/>
                  </a:lnTo>
                  <a:lnTo>
                    <a:pt x="53" y="14"/>
                  </a:lnTo>
                  <a:lnTo>
                    <a:pt x="56" y="24"/>
                  </a:lnTo>
                  <a:lnTo>
                    <a:pt x="59" y="35"/>
                  </a:lnTo>
                  <a:lnTo>
                    <a:pt x="64" y="44"/>
                  </a:lnTo>
                  <a:lnTo>
                    <a:pt x="69" y="59"/>
                  </a:lnTo>
                  <a:lnTo>
                    <a:pt x="72" y="70"/>
                  </a:lnTo>
                  <a:lnTo>
                    <a:pt x="77" y="81"/>
                  </a:lnTo>
                  <a:lnTo>
                    <a:pt x="80" y="95"/>
                  </a:lnTo>
                  <a:lnTo>
                    <a:pt x="86" y="106"/>
                  </a:lnTo>
                  <a:lnTo>
                    <a:pt x="86" y="117"/>
                  </a:lnTo>
                  <a:lnTo>
                    <a:pt x="91" y="127"/>
                  </a:lnTo>
                  <a:lnTo>
                    <a:pt x="94" y="140"/>
                  </a:lnTo>
                  <a:lnTo>
                    <a:pt x="96" y="149"/>
                  </a:lnTo>
                  <a:lnTo>
                    <a:pt x="102" y="163"/>
                  </a:lnTo>
                  <a:lnTo>
                    <a:pt x="105" y="171"/>
                  </a:lnTo>
                  <a:lnTo>
                    <a:pt x="108" y="182"/>
                  </a:lnTo>
                  <a:lnTo>
                    <a:pt x="112" y="194"/>
                  </a:lnTo>
                  <a:lnTo>
                    <a:pt x="115" y="198"/>
                  </a:lnTo>
                  <a:lnTo>
                    <a:pt x="121" y="206"/>
                  </a:lnTo>
                  <a:lnTo>
                    <a:pt x="129" y="214"/>
                  </a:lnTo>
                  <a:lnTo>
                    <a:pt x="134" y="219"/>
                  </a:lnTo>
                  <a:lnTo>
                    <a:pt x="139" y="229"/>
                  </a:lnTo>
                  <a:lnTo>
                    <a:pt x="140" y="236"/>
                  </a:lnTo>
                  <a:lnTo>
                    <a:pt x="140" y="248"/>
                  </a:lnTo>
                  <a:lnTo>
                    <a:pt x="137" y="251"/>
                  </a:lnTo>
                  <a:lnTo>
                    <a:pt x="134" y="254"/>
                  </a:lnTo>
                  <a:lnTo>
                    <a:pt x="129" y="259"/>
                  </a:lnTo>
                  <a:lnTo>
                    <a:pt x="123" y="263"/>
                  </a:lnTo>
                  <a:lnTo>
                    <a:pt x="116" y="273"/>
                  </a:lnTo>
                  <a:lnTo>
                    <a:pt x="112" y="278"/>
                  </a:lnTo>
                  <a:lnTo>
                    <a:pt x="105" y="279"/>
                  </a:lnTo>
                  <a:lnTo>
                    <a:pt x="99" y="281"/>
                  </a:lnTo>
                  <a:lnTo>
                    <a:pt x="86" y="283"/>
                  </a:lnTo>
                  <a:lnTo>
                    <a:pt x="72" y="287"/>
                  </a:lnTo>
                  <a:lnTo>
                    <a:pt x="15" y="303"/>
                  </a:lnTo>
                  <a:lnTo>
                    <a:pt x="10" y="294"/>
                  </a:lnTo>
                  <a:lnTo>
                    <a:pt x="8" y="287"/>
                  </a:lnTo>
                  <a:lnTo>
                    <a:pt x="7" y="283"/>
                  </a:lnTo>
                  <a:lnTo>
                    <a:pt x="10" y="279"/>
                  </a:lnTo>
                  <a:lnTo>
                    <a:pt x="11" y="275"/>
                  </a:lnTo>
                  <a:lnTo>
                    <a:pt x="10" y="270"/>
                  </a:lnTo>
                  <a:lnTo>
                    <a:pt x="10" y="263"/>
                  </a:lnTo>
                  <a:lnTo>
                    <a:pt x="10" y="259"/>
                  </a:lnTo>
                  <a:lnTo>
                    <a:pt x="7" y="246"/>
                  </a:lnTo>
                  <a:lnTo>
                    <a:pt x="5" y="238"/>
                  </a:lnTo>
                  <a:lnTo>
                    <a:pt x="3" y="235"/>
                  </a:lnTo>
                  <a:lnTo>
                    <a:pt x="3" y="232"/>
                  </a:lnTo>
                  <a:lnTo>
                    <a:pt x="3" y="225"/>
                  </a:lnTo>
                  <a:lnTo>
                    <a:pt x="2" y="221"/>
                  </a:lnTo>
                  <a:lnTo>
                    <a:pt x="0" y="216"/>
                  </a:lnTo>
                  <a:lnTo>
                    <a:pt x="2" y="208"/>
                  </a:lnTo>
                  <a:lnTo>
                    <a:pt x="2" y="205"/>
                  </a:lnTo>
                  <a:lnTo>
                    <a:pt x="5" y="198"/>
                  </a:lnTo>
                  <a:lnTo>
                    <a:pt x="5" y="189"/>
                  </a:lnTo>
                  <a:lnTo>
                    <a:pt x="7" y="179"/>
                  </a:lnTo>
                  <a:lnTo>
                    <a:pt x="10" y="174"/>
                  </a:lnTo>
                  <a:lnTo>
                    <a:pt x="11" y="165"/>
                  </a:lnTo>
                  <a:lnTo>
                    <a:pt x="11" y="157"/>
                  </a:lnTo>
                  <a:lnTo>
                    <a:pt x="11" y="149"/>
                  </a:lnTo>
                  <a:lnTo>
                    <a:pt x="11" y="141"/>
                  </a:lnTo>
                  <a:lnTo>
                    <a:pt x="8" y="136"/>
                  </a:lnTo>
                  <a:lnTo>
                    <a:pt x="7" y="133"/>
                  </a:lnTo>
                  <a:lnTo>
                    <a:pt x="5" y="128"/>
                  </a:lnTo>
                  <a:lnTo>
                    <a:pt x="8" y="124"/>
                  </a:lnTo>
                  <a:lnTo>
                    <a:pt x="11" y="120"/>
                  </a:lnTo>
                  <a:lnTo>
                    <a:pt x="18" y="113"/>
                  </a:lnTo>
                  <a:lnTo>
                    <a:pt x="21" y="108"/>
                  </a:lnTo>
                  <a:lnTo>
                    <a:pt x="26" y="105"/>
                  </a:lnTo>
                  <a:lnTo>
                    <a:pt x="29" y="97"/>
                  </a:lnTo>
                  <a:lnTo>
                    <a:pt x="32" y="89"/>
                  </a:lnTo>
                  <a:lnTo>
                    <a:pt x="32" y="82"/>
                  </a:lnTo>
                  <a:lnTo>
                    <a:pt x="32" y="81"/>
                  </a:lnTo>
                  <a:lnTo>
                    <a:pt x="29" y="76"/>
                  </a:lnTo>
                  <a:lnTo>
                    <a:pt x="24" y="71"/>
                  </a:lnTo>
                  <a:lnTo>
                    <a:pt x="21" y="68"/>
                  </a:lnTo>
                  <a:lnTo>
                    <a:pt x="21" y="63"/>
                  </a:lnTo>
                  <a:lnTo>
                    <a:pt x="23" y="60"/>
                  </a:lnTo>
                  <a:lnTo>
                    <a:pt x="26" y="57"/>
                  </a:lnTo>
                  <a:lnTo>
                    <a:pt x="27" y="52"/>
                  </a:lnTo>
                  <a:lnTo>
                    <a:pt x="27" y="46"/>
                  </a:lnTo>
                  <a:lnTo>
                    <a:pt x="26" y="43"/>
                  </a:lnTo>
                  <a:lnTo>
                    <a:pt x="23" y="36"/>
                  </a:lnTo>
                  <a:close/>
                </a:path>
              </a:pathLst>
            </a:custGeom>
            <a:solidFill>
              <a:srgbClr val="004157"/>
            </a:solidFill>
            <a:ln w="0" algn="ctr">
              <a:solidFill>
                <a:schemeClr val="bg1">
                  <a:lumMod val="50000"/>
                </a:schemeClr>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0" name="State: Nevada">
              <a:extLst>
                <a:ext uri="{FF2B5EF4-FFF2-40B4-BE49-F238E27FC236}">
                  <a16:creationId xmlns:a16="http://schemas.microsoft.com/office/drawing/2014/main" id="{8CE4B49C-6AB8-48A2-98BE-B3B24320B592}"/>
                </a:ext>
              </a:extLst>
            </p:cNvPr>
            <p:cNvSpPr>
              <a:spLocks/>
            </p:cNvSpPr>
            <p:nvPr/>
          </p:nvSpPr>
          <p:spPr bwMode="auto">
            <a:xfrm>
              <a:off x="2404393" y="3534749"/>
              <a:ext cx="698083" cy="1124368"/>
            </a:xfrm>
            <a:custGeom>
              <a:avLst/>
              <a:gdLst>
                <a:gd name="T0" fmla="*/ 0 w 561"/>
                <a:gd name="T1" fmla="*/ 2147483647 h 877"/>
                <a:gd name="T2" fmla="*/ 2147483647 w 561"/>
                <a:gd name="T3" fmla="*/ 2147483647 h 877"/>
                <a:gd name="T4" fmla="*/ 2147483647 w 561"/>
                <a:gd name="T5" fmla="*/ 2147483647 h 877"/>
                <a:gd name="T6" fmla="*/ 2147483647 w 561"/>
                <a:gd name="T7" fmla="*/ 2147483647 h 877"/>
                <a:gd name="T8" fmla="*/ 2147483647 w 561"/>
                <a:gd name="T9" fmla="*/ 2147483647 h 877"/>
                <a:gd name="T10" fmla="*/ 2147483647 w 561"/>
                <a:gd name="T11" fmla="*/ 2147483647 h 877"/>
                <a:gd name="T12" fmla="*/ 2147483647 w 561"/>
                <a:gd name="T13" fmla="*/ 2147483647 h 877"/>
                <a:gd name="T14" fmla="*/ 2147483647 w 561"/>
                <a:gd name="T15" fmla="*/ 2147483647 h 877"/>
                <a:gd name="T16" fmla="*/ 2147483647 w 561"/>
                <a:gd name="T17" fmla="*/ 2147483647 h 877"/>
                <a:gd name="T18" fmla="*/ 2147483647 w 561"/>
                <a:gd name="T19" fmla="*/ 2147483647 h 877"/>
                <a:gd name="T20" fmla="*/ 2147483647 w 561"/>
                <a:gd name="T21" fmla="*/ 2147483647 h 877"/>
                <a:gd name="T22" fmla="*/ 2147483647 w 561"/>
                <a:gd name="T23" fmla="*/ 2147483647 h 877"/>
                <a:gd name="T24" fmla="*/ 2147483647 w 561"/>
                <a:gd name="T25" fmla="*/ 2147483647 h 877"/>
                <a:gd name="T26" fmla="*/ 2147483647 w 561"/>
                <a:gd name="T27" fmla="*/ 2147483647 h 877"/>
                <a:gd name="T28" fmla="*/ 2147483647 w 561"/>
                <a:gd name="T29" fmla="*/ 2147483647 h 877"/>
                <a:gd name="T30" fmla="*/ 2147483647 w 561"/>
                <a:gd name="T31" fmla="*/ 2147483647 h 877"/>
                <a:gd name="T32" fmla="*/ 2147483647 w 561"/>
                <a:gd name="T33" fmla="*/ 2147483647 h 877"/>
                <a:gd name="T34" fmla="*/ 2147483647 w 561"/>
                <a:gd name="T35" fmla="*/ 2147483647 h 877"/>
                <a:gd name="T36" fmla="*/ 2147483647 w 561"/>
                <a:gd name="T37" fmla="*/ 2147483647 h 877"/>
                <a:gd name="T38" fmla="*/ 2147483647 w 561"/>
                <a:gd name="T39" fmla="*/ 2147483647 h 877"/>
                <a:gd name="T40" fmla="*/ 2147483647 w 561"/>
                <a:gd name="T41" fmla="*/ 2147483647 h 877"/>
                <a:gd name="T42" fmla="*/ 2147483647 w 561"/>
                <a:gd name="T43" fmla="*/ 2147483647 h 877"/>
                <a:gd name="T44" fmla="*/ 2147483647 w 561"/>
                <a:gd name="T45" fmla="*/ 2147483647 h 877"/>
                <a:gd name="T46" fmla="*/ 2147483647 w 561"/>
                <a:gd name="T47" fmla="*/ 2147483647 h 877"/>
                <a:gd name="T48" fmla="*/ 2147483647 w 561"/>
                <a:gd name="T49" fmla="*/ 2147483647 h 877"/>
                <a:gd name="T50" fmla="*/ 2147483647 w 561"/>
                <a:gd name="T51" fmla="*/ 2147483647 h 877"/>
                <a:gd name="T52" fmla="*/ 2147483647 w 561"/>
                <a:gd name="T53" fmla="*/ 2147483647 h 877"/>
                <a:gd name="T54" fmla="*/ 2147483647 w 561"/>
                <a:gd name="T55" fmla="*/ 2147483647 h 877"/>
                <a:gd name="T56" fmla="*/ 2147483647 w 561"/>
                <a:gd name="T57" fmla="*/ 2147483647 h 877"/>
                <a:gd name="T58" fmla="*/ 2147483647 w 561"/>
                <a:gd name="T59" fmla="*/ 2147483647 h 877"/>
                <a:gd name="T60" fmla="*/ 2147483647 w 561"/>
                <a:gd name="T61" fmla="*/ 2147483647 h 877"/>
                <a:gd name="T62" fmla="*/ 2147483647 w 561"/>
                <a:gd name="T63" fmla="*/ 2147483647 h 877"/>
                <a:gd name="T64" fmla="*/ 2147483647 w 561"/>
                <a:gd name="T65" fmla="*/ 2147483647 h 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1"/>
                <a:gd name="T100" fmla="*/ 0 h 877"/>
                <a:gd name="T101" fmla="*/ 561 w 561"/>
                <a:gd name="T102" fmla="*/ 877 h 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1" h="877">
                  <a:moveTo>
                    <a:pt x="94" y="0"/>
                  </a:moveTo>
                  <a:lnTo>
                    <a:pt x="0" y="321"/>
                  </a:lnTo>
                  <a:lnTo>
                    <a:pt x="26" y="360"/>
                  </a:lnTo>
                  <a:lnTo>
                    <a:pt x="150" y="562"/>
                  </a:lnTo>
                  <a:lnTo>
                    <a:pt x="194" y="632"/>
                  </a:lnTo>
                  <a:lnTo>
                    <a:pt x="345" y="873"/>
                  </a:lnTo>
                  <a:lnTo>
                    <a:pt x="347" y="877"/>
                  </a:lnTo>
                  <a:lnTo>
                    <a:pt x="350" y="875"/>
                  </a:lnTo>
                  <a:lnTo>
                    <a:pt x="350" y="867"/>
                  </a:lnTo>
                  <a:lnTo>
                    <a:pt x="353" y="862"/>
                  </a:lnTo>
                  <a:lnTo>
                    <a:pt x="358" y="859"/>
                  </a:lnTo>
                  <a:lnTo>
                    <a:pt x="359" y="846"/>
                  </a:lnTo>
                  <a:lnTo>
                    <a:pt x="361" y="832"/>
                  </a:lnTo>
                  <a:lnTo>
                    <a:pt x="359" y="815"/>
                  </a:lnTo>
                  <a:lnTo>
                    <a:pt x="361" y="797"/>
                  </a:lnTo>
                  <a:lnTo>
                    <a:pt x="363" y="789"/>
                  </a:lnTo>
                  <a:lnTo>
                    <a:pt x="366" y="786"/>
                  </a:lnTo>
                  <a:lnTo>
                    <a:pt x="366" y="776"/>
                  </a:lnTo>
                  <a:lnTo>
                    <a:pt x="364" y="772"/>
                  </a:lnTo>
                  <a:lnTo>
                    <a:pt x="367" y="764"/>
                  </a:lnTo>
                  <a:lnTo>
                    <a:pt x="374" y="756"/>
                  </a:lnTo>
                  <a:lnTo>
                    <a:pt x="378" y="757"/>
                  </a:lnTo>
                  <a:lnTo>
                    <a:pt x="385" y="759"/>
                  </a:lnTo>
                  <a:lnTo>
                    <a:pt x="386" y="762"/>
                  </a:lnTo>
                  <a:lnTo>
                    <a:pt x="396" y="764"/>
                  </a:lnTo>
                  <a:lnTo>
                    <a:pt x="401" y="767"/>
                  </a:lnTo>
                  <a:lnTo>
                    <a:pt x="405" y="772"/>
                  </a:lnTo>
                  <a:lnTo>
                    <a:pt x="409" y="776"/>
                  </a:lnTo>
                  <a:lnTo>
                    <a:pt x="417" y="776"/>
                  </a:lnTo>
                  <a:lnTo>
                    <a:pt x="423" y="772"/>
                  </a:lnTo>
                  <a:lnTo>
                    <a:pt x="429" y="765"/>
                  </a:lnTo>
                  <a:lnTo>
                    <a:pt x="432" y="757"/>
                  </a:lnTo>
                  <a:lnTo>
                    <a:pt x="431" y="746"/>
                  </a:lnTo>
                  <a:lnTo>
                    <a:pt x="431" y="740"/>
                  </a:lnTo>
                  <a:lnTo>
                    <a:pt x="431" y="729"/>
                  </a:lnTo>
                  <a:lnTo>
                    <a:pt x="436" y="722"/>
                  </a:lnTo>
                  <a:lnTo>
                    <a:pt x="439" y="711"/>
                  </a:lnTo>
                  <a:lnTo>
                    <a:pt x="439" y="703"/>
                  </a:lnTo>
                  <a:lnTo>
                    <a:pt x="444" y="697"/>
                  </a:lnTo>
                  <a:lnTo>
                    <a:pt x="444" y="688"/>
                  </a:lnTo>
                  <a:lnTo>
                    <a:pt x="448" y="662"/>
                  </a:lnTo>
                  <a:lnTo>
                    <a:pt x="451" y="638"/>
                  </a:lnTo>
                  <a:lnTo>
                    <a:pt x="456" y="619"/>
                  </a:lnTo>
                  <a:lnTo>
                    <a:pt x="463" y="595"/>
                  </a:lnTo>
                  <a:lnTo>
                    <a:pt x="467" y="565"/>
                  </a:lnTo>
                  <a:lnTo>
                    <a:pt x="472" y="537"/>
                  </a:lnTo>
                  <a:lnTo>
                    <a:pt x="475" y="518"/>
                  </a:lnTo>
                  <a:lnTo>
                    <a:pt x="480" y="497"/>
                  </a:lnTo>
                  <a:lnTo>
                    <a:pt x="485" y="475"/>
                  </a:lnTo>
                  <a:lnTo>
                    <a:pt x="488" y="454"/>
                  </a:lnTo>
                  <a:lnTo>
                    <a:pt x="494" y="433"/>
                  </a:lnTo>
                  <a:lnTo>
                    <a:pt x="498" y="411"/>
                  </a:lnTo>
                  <a:lnTo>
                    <a:pt x="502" y="390"/>
                  </a:lnTo>
                  <a:lnTo>
                    <a:pt x="507" y="371"/>
                  </a:lnTo>
                  <a:lnTo>
                    <a:pt x="509" y="352"/>
                  </a:lnTo>
                  <a:lnTo>
                    <a:pt x="515" y="332"/>
                  </a:lnTo>
                  <a:lnTo>
                    <a:pt x="520" y="308"/>
                  </a:lnTo>
                  <a:lnTo>
                    <a:pt x="523" y="284"/>
                  </a:lnTo>
                  <a:lnTo>
                    <a:pt x="528" y="263"/>
                  </a:lnTo>
                  <a:lnTo>
                    <a:pt x="534" y="239"/>
                  </a:lnTo>
                  <a:lnTo>
                    <a:pt x="539" y="217"/>
                  </a:lnTo>
                  <a:lnTo>
                    <a:pt x="542" y="200"/>
                  </a:lnTo>
                  <a:lnTo>
                    <a:pt x="547" y="178"/>
                  </a:lnTo>
                  <a:lnTo>
                    <a:pt x="552" y="158"/>
                  </a:lnTo>
                  <a:lnTo>
                    <a:pt x="555" y="139"/>
                  </a:lnTo>
                  <a:lnTo>
                    <a:pt x="561" y="122"/>
                  </a:lnTo>
                  <a:lnTo>
                    <a:pt x="94"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1" name="State: Nebraska">
              <a:extLst>
                <a:ext uri="{FF2B5EF4-FFF2-40B4-BE49-F238E27FC236}">
                  <a16:creationId xmlns:a16="http://schemas.microsoft.com/office/drawing/2014/main" id="{9186FAED-327A-402F-BE66-80D1B3C9D0ED}"/>
                </a:ext>
              </a:extLst>
            </p:cNvPr>
            <p:cNvSpPr>
              <a:spLocks/>
            </p:cNvSpPr>
            <p:nvPr/>
          </p:nvSpPr>
          <p:spPr bwMode="auto">
            <a:xfrm>
              <a:off x="4076803" y="3719366"/>
              <a:ext cx="881002" cy="464106"/>
            </a:xfrm>
            <a:custGeom>
              <a:avLst/>
              <a:gdLst>
                <a:gd name="T0" fmla="*/ 2147483647 w 708"/>
                <a:gd name="T1" fmla="*/ 2147483647 h 362"/>
                <a:gd name="T2" fmla="*/ 2147483647 w 708"/>
                <a:gd name="T3" fmla="*/ 2147483647 h 362"/>
                <a:gd name="T4" fmla="*/ 2147483647 w 708"/>
                <a:gd name="T5" fmla="*/ 2147483647 h 362"/>
                <a:gd name="T6" fmla="*/ 2147483647 w 708"/>
                <a:gd name="T7" fmla="*/ 2147483647 h 362"/>
                <a:gd name="T8" fmla="*/ 2147483647 w 708"/>
                <a:gd name="T9" fmla="*/ 2147483647 h 362"/>
                <a:gd name="T10" fmla="*/ 2147483647 w 708"/>
                <a:gd name="T11" fmla="*/ 2147483647 h 362"/>
                <a:gd name="T12" fmla="*/ 2147483647 w 708"/>
                <a:gd name="T13" fmla="*/ 2147483647 h 362"/>
                <a:gd name="T14" fmla="*/ 2147483647 w 708"/>
                <a:gd name="T15" fmla="*/ 2147483647 h 362"/>
                <a:gd name="T16" fmla="*/ 2147483647 w 708"/>
                <a:gd name="T17" fmla="*/ 2147483647 h 362"/>
                <a:gd name="T18" fmla="*/ 2147483647 w 708"/>
                <a:gd name="T19" fmla="*/ 2147483647 h 362"/>
                <a:gd name="T20" fmla="*/ 2147483647 w 708"/>
                <a:gd name="T21" fmla="*/ 2147483647 h 362"/>
                <a:gd name="T22" fmla="*/ 2147483647 w 708"/>
                <a:gd name="T23" fmla="*/ 2147483647 h 362"/>
                <a:gd name="T24" fmla="*/ 2147483647 w 708"/>
                <a:gd name="T25" fmla="*/ 2147483647 h 362"/>
                <a:gd name="T26" fmla="*/ 2147483647 w 708"/>
                <a:gd name="T27" fmla="*/ 2147483647 h 362"/>
                <a:gd name="T28" fmla="*/ 2147483647 w 708"/>
                <a:gd name="T29" fmla="*/ 2147483647 h 362"/>
                <a:gd name="T30" fmla="*/ 2147483647 w 708"/>
                <a:gd name="T31" fmla="*/ 2147483647 h 362"/>
                <a:gd name="T32" fmla="*/ 2147483647 w 708"/>
                <a:gd name="T33" fmla="*/ 2147483647 h 362"/>
                <a:gd name="T34" fmla="*/ 2147483647 w 708"/>
                <a:gd name="T35" fmla="*/ 2147483647 h 362"/>
                <a:gd name="T36" fmla="*/ 2147483647 w 708"/>
                <a:gd name="T37" fmla="*/ 2147483647 h 362"/>
                <a:gd name="T38" fmla="*/ 2147483647 w 708"/>
                <a:gd name="T39" fmla="*/ 2147483647 h 362"/>
                <a:gd name="T40" fmla="*/ 2147483647 w 708"/>
                <a:gd name="T41" fmla="*/ 2147483647 h 362"/>
                <a:gd name="T42" fmla="*/ 2147483647 w 708"/>
                <a:gd name="T43" fmla="*/ 2147483647 h 362"/>
                <a:gd name="T44" fmla="*/ 2147483647 w 708"/>
                <a:gd name="T45" fmla="*/ 2147483647 h 362"/>
                <a:gd name="T46" fmla="*/ 2147483647 w 708"/>
                <a:gd name="T47" fmla="*/ 2147483647 h 362"/>
                <a:gd name="T48" fmla="*/ 2147483647 w 708"/>
                <a:gd name="T49" fmla="*/ 2147483647 h 362"/>
                <a:gd name="T50" fmla="*/ 2147483647 w 708"/>
                <a:gd name="T51" fmla="*/ 2147483647 h 362"/>
                <a:gd name="T52" fmla="*/ 2147483647 w 708"/>
                <a:gd name="T53" fmla="*/ 2147483647 h 362"/>
                <a:gd name="T54" fmla="*/ 2147483647 w 708"/>
                <a:gd name="T55" fmla="*/ 2147483647 h 362"/>
                <a:gd name="T56" fmla="*/ 2147483647 w 708"/>
                <a:gd name="T57" fmla="*/ 2147483647 h 362"/>
                <a:gd name="T58" fmla="*/ 2147483647 w 708"/>
                <a:gd name="T59" fmla="*/ 2147483647 h 362"/>
                <a:gd name="T60" fmla="*/ 2147483647 w 708"/>
                <a:gd name="T61" fmla="*/ 2147483647 h 362"/>
                <a:gd name="T62" fmla="*/ 2147483647 w 708"/>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362"/>
                <a:gd name="T98" fmla="*/ 708 w 708"/>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362">
                  <a:moveTo>
                    <a:pt x="22" y="0"/>
                  </a:moveTo>
                  <a:lnTo>
                    <a:pt x="464" y="29"/>
                  </a:lnTo>
                  <a:lnTo>
                    <a:pt x="473" y="38"/>
                  </a:lnTo>
                  <a:lnTo>
                    <a:pt x="486" y="49"/>
                  </a:lnTo>
                  <a:lnTo>
                    <a:pt x="497" y="56"/>
                  </a:lnTo>
                  <a:lnTo>
                    <a:pt x="505" y="56"/>
                  </a:lnTo>
                  <a:lnTo>
                    <a:pt x="513" y="52"/>
                  </a:lnTo>
                  <a:lnTo>
                    <a:pt x="514" y="49"/>
                  </a:lnTo>
                  <a:lnTo>
                    <a:pt x="522" y="44"/>
                  </a:lnTo>
                  <a:lnTo>
                    <a:pt x="535" y="44"/>
                  </a:lnTo>
                  <a:lnTo>
                    <a:pt x="549" y="43"/>
                  </a:lnTo>
                  <a:lnTo>
                    <a:pt x="562" y="48"/>
                  </a:lnTo>
                  <a:lnTo>
                    <a:pt x="573" y="52"/>
                  </a:lnTo>
                  <a:lnTo>
                    <a:pt x="584" y="60"/>
                  </a:lnTo>
                  <a:lnTo>
                    <a:pt x="594" y="63"/>
                  </a:lnTo>
                  <a:lnTo>
                    <a:pt x="602" y="67"/>
                  </a:lnTo>
                  <a:lnTo>
                    <a:pt x="610" y="75"/>
                  </a:lnTo>
                  <a:lnTo>
                    <a:pt x="610" y="81"/>
                  </a:lnTo>
                  <a:lnTo>
                    <a:pt x="618" y="84"/>
                  </a:lnTo>
                  <a:lnTo>
                    <a:pt x="624" y="87"/>
                  </a:lnTo>
                  <a:lnTo>
                    <a:pt x="630" y="97"/>
                  </a:lnTo>
                  <a:lnTo>
                    <a:pt x="630" y="105"/>
                  </a:lnTo>
                  <a:lnTo>
                    <a:pt x="637" y="110"/>
                  </a:lnTo>
                  <a:lnTo>
                    <a:pt x="635" y="121"/>
                  </a:lnTo>
                  <a:lnTo>
                    <a:pt x="640" y="130"/>
                  </a:lnTo>
                  <a:lnTo>
                    <a:pt x="642" y="138"/>
                  </a:lnTo>
                  <a:lnTo>
                    <a:pt x="646" y="143"/>
                  </a:lnTo>
                  <a:lnTo>
                    <a:pt x="648" y="148"/>
                  </a:lnTo>
                  <a:lnTo>
                    <a:pt x="649" y="156"/>
                  </a:lnTo>
                  <a:lnTo>
                    <a:pt x="654" y="160"/>
                  </a:lnTo>
                  <a:lnTo>
                    <a:pt x="653" y="168"/>
                  </a:lnTo>
                  <a:lnTo>
                    <a:pt x="653" y="184"/>
                  </a:lnTo>
                  <a:lnTo>
                    <a:pt x="654" y="191"/>
                  </a:lnTo>
                  <a:lnTo>
                    <a:pt x="656" y="195"/>
                  </a:lnTo>
                  <a:lnTo>
                    <a:pt x="661" y="199"/>
                  </a:lnTo>
                  <a:lnTo>
                    <a:pt x="665" y="203"/>
                  </a:lnTo>
                  <a:lnTo>
                    <a:pt x="664" y="214"/>
                  </a:lnTo>
                  <a:lnTo>
                    <a:pt x="665" y="229"/>
                  </a:lnTo>
                  <a:lnTo>
                    <a:pt x="664" y="233"/>
                  </a:lnTo>
                  <a:lnTo>
                    <a:pt x="665" y="243"/>
                  </a:lnTo>
                  <a:lnTo>
                    <a:pt x="669" y="246"/>
                  </a:lnTo>
                  <a:lnTo>
                    <a:pt x="672" y="256"/>
                  </a:lnTo>
                  <a:lnTo>
                    <a:pt x="673" y="265"/>
                  </a:lnTo>
                  <a:lnTo>
                    <a:pt x="672" y="272"/>
                  </a:lnTo>
                  <a:lnTo>
                    <a:pt x="670" y="280"/>
                  </a:lnTo>
                  <a:lnTo>
                    <a:pt x="670" y="286"/>
                  </a:lnTo>
                  <a:lnTo>
                    <a:pt x="676" y="292"/>
                  </a:lnTo>
                  <a:lnTo>
                    <a:pt x="680" y="299"/>
                  </a:lnTo>
                  <a:lnTo>
                    <a:pt x="678" y="303"/>
                  </a:lnTo>
                  <a:lnTo>
                    <a:pt x="681" y="308"/>
                  </a:lnTo>
                  <a:lnTo>
                    <a:pt x="684" y="316"/>
                  </a:lnTo>
                  <a:lnTo>
                    <a:pt x="684" y="324"/>
                  </a:lnTo>
                  <a:lnTo>
                    <a:pt x="686" y="329"/>
                  </a:lnTo>
                  <a:lnTo>
                    <a:pt x="689" y="332"/>
                  </a:lnTo>
                  <a:lnTo>
                    <a:pt x="696" y="338"/>
                  </a:lnTo>
                  <a:lnTo>
                    <a:pt x="700" y="345"/>
                  </a:lnTo>
                  <a:lnTo>
                    <a:pt x="703" y="348"/>
                  </a:lnTo>
                  <a:lnTo>
                    <a:pt x="707" y="354"/>
                  </a:lnTo>
                  <a:lnTo>
                    <a:pt x="708" y="357"/>
                  </a:lnTo>
                  <a:lnTo>
                    <a:pt x="708" y="362"/>
                  </a:lnTo>
                  <a:lnTo>
                    <a:pt x="154" y="342"/>
                  </a:lnTo>
                  <a:lnTo>
                    <a:pt x="163" y="233"/>
                  </a:lnTo>
                  <a:lnTo>
                    <a:pt x="0" y="218"/>
                  </a:lnTo>
                  <a:lnTo>
                    <a:pt x="22" y="0"/>
                  </a:lnTo>
                  <a:close/>
                </a:path>
              </a:pathLst>
            </a:custGeom>
            <a:solidFill>
              <a:schemeClr val="accent6">
                <a:lumMod val="90000"/>
              </a:schemeClr>
            </a:solidFill>
            <a:ln w="0" algn="ctr">
              <a:solidFill>
                <a:schemeClr val="bg1">
                  <a:lumMod val="50000"/>
                </a:schemeClr>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2" name="State: Montana">
              <a:extLst>
                <a:ext uri="{FF2B5EF4-FFF2-40B4-BE49-F238E27FC236}">
                  <a16:creationId xmlns:a16="http://schemas.microsoft.com/office/drawing/2014/main" id="{C459EC50-F7AE-4A8B-AEA4-527EEA650F0C}"/>
                </a:ext>
              </a:extLst>
            </p:cNvPr>
            <p:cNvSpPr>
              <a:spLocks/>
            </p:cNvSpPr>
            <p:nvPr/>
          </p:nvSpPr>
          <p:spPr bwMode="auto">
            <a:xfrm>
              <a:off x="3106207" y="2673205"/>
              <a:ext cx="1088810" cy="770519"/>
            </a:xfrm>
            <a:custGeom>
              <a:avLst/>
              <a:gdLst>
                <a:gd name="T0" fmla="*/ 2147483647 w 875"/>
                <a:gd name="T1" fmla="*/ 2147483647 h 601"/>
                <a:gd name="T2" fmla="*/ 2147483647 w 875"/>
                <a:gd name="T3" fmla="*/ 2147483647 h 601"/>
                <a:gd name="T4" fmla="*/ 2147483647 w 875"/>
                <a:gd name="T5" fmla="*/ 2147483647 h 601"/>
                <a:gd name="T6" fmla="*/ 2147483647 w 875"/>
                <a:gd name="T7" fmla="*/ 2147483647 h 601"/>
                <a:gd name="T8" fmla="*/ 2147483647 w 875"/>
                <a:gd name="T9" fmla="*/ 2147483647 h 601"/>
                <a:gd name="T10" fmla="*/ 2147483647 w 875"/>
                <a:gd name="T11" fmla="*/ 2147483647 h 601"/>
                <a:gd name="T12" fmla="*/ 2147483647 w 875"/>
                <a:gd name="T13" fmla="*/ 2147483647 h 601"/>
                <a:gd name="T14" fmla="*/ 2147483647 w 875"/>
                <a:gd name="T15" fmla="*/ 2147483647 h 601"/>
                <a:gd name="T16" fmla="*/ 2147483647 w 875"/>
                <a:gd name="T17" fmla="*/ 2147483647 h 601"/>
                <a:gd name="T18" fmla="*/ 2147483647 w 875"/>
                <a:gd name="T19" fmla="*/ 2147483647 h 601"/>
                <a:gd name="T20" fmla="*/ 2147483647 w 875"/>
                <a:gd name="T21" fmla="*/ 2147483647 h 601"/>
                <a:gd name="T22" fmla="*/ 2147483647 w 875"/>
                <a:gd name="T23" fmla="*/ 2147483647 h 601"/>
                <a:gd name="T24" fmla="*/ 2147483647 w 875"/>
                <a:gd name="T25" fmla="*/ 2147483647 h 601"/>
                <a:gd name="T26" fmla="*/ 2147483647 w 875"/>
                <a:gd name="T27" fmla="*/ 2147483647 h 601"/>
                <a:gd name="T28" fmla="*/ 2147483647 w 875"/>
                <a:gd name="T29" fmla="*/ 2147483647 h 601"/>
                <a:gd name="T30" fmla="*/ 2147483647 w 875"/>
                <a:gd name="T31" fmla="*/ 2147483647 h 601"/>
                <a:gd name="T32" fmla="*/ 2147483647 w 875"/>
                <a:gd name="T33" fmla="*/ 2147483647 h 601"/>
                <a:gd name="T34" fmla="*/ 2147483647 w 875"/>
                <a:gd name="T35" fmla="*/ 2147483647 h 601"/>
                <a:gd name="T36" fmla="*/ 2147483647 w 875"/>
                <a:gd name="T37" fmla="*/ 2147483647 h 601"/>
                <a:gd name="T38" fmla="*/ 2147483647 w 875"/>
                <a:gd name="T39" fmla="*/ 2147483647 h 601"/>
                <a:gd name="T40" fmla="*/ 2147483647 w 875"/>
                <a:gd name="T41" fmla="*/ 2147483647 h 601"/>
                <a:gd name="T42" fmla="*/ 2147483647 w 875"/>
                <a:gd name="T43" fmla="*/ 2147483647 h 601"/>
                <a:gd name="T44" fmla="*/ 2147483647 w 875"/>
                <a:gd name="T45" fmla="*/ 2147483647 h 601"/>
                <a:gd name="T46" fmla="*/ 2147483647 w 875"/>
                <a:gd name="T47" fmla="*/ 2147483647 h 601"/>
                <a:gd name="T48" fmla="*/ 2147483647 w 875"/>
                <a:gd name="T49" fmla="*/ 2147483647 h 601"/>
                <a:gd name="T50" fmla="*/ 2147483647 w 875"/>
                <a:gd name="T51" fmla="*/ 2147483647 h 601"/>
                <a:gd name="T52" fmla="*/ 2147483647 w 875"/>
                <a:gd name="T53" fmla="*/ 2147483647 h 601"/>
                <a:gd name="T54" fmla="*/ 2147483647 w 875"/>
                <a:gd name="T55" fmla="*/ 2147483647 h 601"/>
                <a:gd name="T56" fmla="*/ 2147483647 w 875"/>
                <a:gd name="T57" fmla="*/ 2147483647 h 601"/>
                <a:gd name="T58" fmla="*/ 2147483647 w 875"/>
                <a:gd name="T59" fmla="*/ 2147483647 h 601"/>
                <a:gd name="T60" fmla="*/ 2147483647 w 875"/>
                <a:gd name="T61" fmla="*/ 2147483647 h 601"/>
                <a:gd name="T62" fmla="*/ 2147483647 w 875"/>
                <a:gd name="T63" fmla="*/ 2147483647 h 601"/>
                <a:gd name="T64" fmla="*/ 2147483647 w 875"/>
                <a:gd name="T65" fmla="*/ 2147483647 h 601"/>
                <a:gd name="T66" fmla="*/ 2147483647 w 875"/>
                <a:gd name="T67" fmla="*/ 2147483647 h 601"/>
                <a:gd name="T68" fmla="*/ 2147483647 w 875"/>
                <a:gd name="T69" fmla="*/ 2147483647 h 601"/>
                <a:gd name="T70" fmla="*/ 2147483647 w 875"/>
                <a:gd name="T71" fmla="*/ 2147483647 h 601"/>
                <a:gd name="T72" fmla="*/ 2147483647 w 875"/>
                <a:gd name="T73" fmla="*/ 2147483647 h 601"/>
                <a:gd name="T74" fmla="*/ 2147483647 w 875"/>
                <a:gd name="T75" fmla="*/ 2147483647 h 601"/>
                <a:gd name="T76" fmla="*/ 2147483647 w 875"/>
                <a:gd name="T77" fmla="*/ 2147483647 h 601"/>
                <a:gd name="T78" fmla="*/ 2147483647 w 875"/>
                <a:gd name="T79" fmla="*/ 2147483647 h 601"/>
                <a:gd name="T80" fmla="*/ 2147483647 w 875"/>
                <a:gd name="T81" fmla="*/ 2147483647 h 601"/>
                <a:gd name="T82" fmla="*/ 2147483647 w 875"/>
                <a:gd name="T83" fmla="*/ 2147483647 h 601"/>
                <a:gd name="T84" fmla="*/ 2147483647 w 875"/>
                <a:gd name="T85" fmla="*/ 2147483647 h 601"/>
                <a:gd name="T86" fmla="*/ 2147483647 w 875"/>
                <a:gd name="T87" fmla="*/ 2147483647 h 601"/>
                <a:gd name="T88" fmla="*/ 2147483647 w 875"/>
                <a:gd name="T89" fmla="*/ 2147483647 h 601"/>
                <a:gd name="T90" fmla="*/ 2147483647 w 875"/>
                <a:gd name="T91" fmla="*/ 2147483647 h 601"/>
                <a:gd name="T92" fmla="*/ 2147483647 w 875"/>
                <a:gd name="T93" fmla="*/ 2147483647 h 601"/>
                <a:gd name="T94" fmla="*/ 2147483647 w 875"/>
                <a:gd name="T95" fmla="*/ 2147483647 h 601"/>
                <a:gd name="T96" fmla="*/ 2147483647 w 875"/>
                <a:gd name="T97" fmla="*/ 2147483647 h 601"/>
                <a:gd name="T98" fmla="*/ 2147483647 w 875"/>
                <a:gd name="T99" fmla="*/ 0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601"/>
                <a:gd name="T152" fmla="*/ 875 w 875"/>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601">
                  <a:moveTo>
                    <a:pt x="27" y="2"/>
                  </a:moveTo>
                  <a:lnTo>
                    <a:pt x="25" y="19"/>
                  </a:lnTo>
                  <a:lnTo>
                    <a:pt x="21" y="37"/>
                  </a:lnTo>
                  <a:lnTo>
                    <a:pt x="16" y="51"/>
                  </a:lnTo>
                  <a:lnTo>
                    <a:pt x="9" y="62"/>
                  </a:lnTo>
                  <a:lnTo>
                    <a:pt x="8" y="69"/>
                  </a:lnTo>
                  <a:lnTo>
                    <a:pt x="9" y="77"/>
                  </a:lnTo>
                  <a:lnTo>
                    <a:pt x="8" y="86"/>
                  </a:lnTo>
                  <a:lnTo>
                    <a:pt x="5" y="94"/>
                  </a:lnTo>
                  <a:lnTo>
                    <a:pt x="1" y="99"/>
                  </a:lnTo>
                  <a:lnTo>
                    <a:pt x="0" y="113"/>
                  </a:lnTo>
                  <a:lnTo>
                    <a:pt x="6" y="121"/>
                  </a:lnTo>
                  <a:lnTo>
                    <a:pt x="9" y="129"/>
                  </a:lnTo>
                  <a:lnTo>
                    <a:pt x="16" y="139"/>
                  </a:lnTo>
                  <a:lnTo>
                    <a:pt x="19" y="148"/>
                  </a:lnTo>
                  <a:lnTo>
                    <a:pt x="17" y="156"/>
                  </a:lnTo>
                  <a:lnTo>
                    <a:pt x="14" y="159"/>
                  </a:lnTo>
                  <a:lnTo>
                    <a:pt x="14" y="164"/>
                  </a:lnTo>
                  <a:lnTo>
                    <a:pt x="14" y="167"/>
                  </a:lnTo>
                  <a:lnTo>
                    <a:pt x="9" y="174"/>
                  </a:lnTo>
                  <a:lnTo>
                    <a:pt x="9" y="177"/>
                  </a:lnTo>
                  <a:lnTo>
                    <a:pt x="14" y="185"/>
                  </a:lnTo>
                  <a:lnTo>
                    <a:pt x="19" y="191"/>
                  </a:lnTo>
                  <a:lnTo>
                    <a:pt x="21" y="196"/>
                  </a:lnTo>
                  <a:lnTo>
                    <a:pt x="25" y="201"/>
                  </a:lnTo>
                  <a:lnTo>
                    <a:pt x="33" y="207"/>
                  </a:lnTo>
                  <a:lnTo>
                    <a:pt x="36" y="216"/>
                  </a:lnTo>
                  <a:lnTo>
                    <a:pt x="41" y="229"/>
                  </a:lnTo>
                  <a:lnTo>
                    <a:pt x="46" y="237"/>
                  </a:lnTo>
                  <a:lnTo>
                    <a:pt x="51" y="245"/>
                  </a:lnTo>
                  <a:lnTo>
                    <a:pt x="52" y="253"/>
                  </a:lnTo>
                  <a:lnTo>
                    <a:pt x="57" y="261"/>
                  </a:lnTo>
                  <a:lnTo>
                    <a:pt x="60" y="267"/>
                  </a:lnTo>
                  <a:lnTo>
                    <a:pt x="65" y="274"/>
                  </a:lnTo>
                  <a:lnTo>
                    <a:pt x="68" y="280"/>
                  </a:lnTo>
                  <a:lnTo>
                    <a:pt x="71" y="285"/>
                  </a:lnTo>
                  <a:lnTo>
                    <a:pt x="78" y="285"/>
                  </a:lnTo>
                  <a:lnTo>
                    <a:pt x="81" y="280"/>
                  </a:lnTo>
                  <a:lnTo>
                    <a:pt x="87" y="283"/>
                  </a:lnTo>
                  <a:lnTo>
                    <a:pt x="87" y="290"/>
                  </a:lnTo>
                  <a:lnTo>
                    <a:pt x="84" y="297"/>
                  </a:lnTo>
                  <a:lnTo>
                    <a:pt x="81" y="301"/>
                  </a:lnTo>
                  <a:lnTo>
                    <a:pt x="81" y="305"/>
                  </a:lnTo>
                  <a:lnTo>
                    <a:pt x="79" y="312"/>
                  </a:lnTo>
                  <a:lnTo>
                    <a:pt x="76" y="317"/>
                  </a:lnTo>
                  <a:lnTo>
                    <a:pt x="73" y="321"/>
                  </a:lnTo>
                  <a:lnTo>
                    <a:pt x="71" y="328"/>
                  </a:lnTo>
                  <a:lnTo>
                    <a:pt x="68" y="334"/>
                  </a:lnTo>
                  <a:lnTo>
                    <a:pt x="63" y="336"/>
                  </a:lnTo>
                  <a:lnTo>
                    <a:pt x="63" y="342"/>
                  </a:lnTo>
                  <a:lnTo>
                    <a:pt x="65" y="348"/>
                  </a:lnTo>
                  <a:lnTo>
                    <a:pt x="65" y="356"/>
                  </a:lnTo>
                  <a:lnTo>
                    <a:pt x="65" y="364"/>
                  </a:lnTo>
                  <a:lnTo>
                    <a:pt x="63" y="367"/>
                  </a:lnTo>
                  <a:lnTo>
                    <a:pt x="57" y="372"/>
                  </a:lnTo>
                  <a:lnTo>
                    <a:pt x="54" y="374"/>
                  </a:lnTo>
                  <a:lnTo>
                    <a:pt x="52" y="380"/>
                  </a:lnTo>
                  <a:lnTo>
                    <a:pt x="52" y="386"/>
                  </a:lnTo>
                  <a:lnTo>
                    <a:pt x="49" y="391"/>
                  </a:lnTo>
                  <a:lnTo>
                    <a:pt x="48" y="394"/>
                  </a:lnTo>
                  <a:lnTo>
                    <a:pt x="49" y="399"/>
                  </a:lnTo>
                  <a:lnTo>
                    <a:pt x="54" y="404"/>
                  </a:lnTo>
                  <a:lnTo>
                    <a:pt x="59" y="410"/>
                  </a:lnTo>
                  <a:lnTo>
                    <a:pt x="63" y="412"/>
                  </a:lnTo>
                  <a:lnTo>
                    <a:pt x="67" y="409"/>
                  </a:lnTo>
                  <a:lnTo>
                    <a:pt x="71" y="407"/>
                  </a:lnTo>
                  <a:lnTo>
                    <a:pt x="76" y="407"/>
                  </a:lnTo>
                  <a:lnTo>
                    <a:pt x="81" y="402"/>
                  </a:lnTo>
                  <a:lnTo>
                    <a:pt x="86" y="399"/>
                  </a:lnTo>
                  <a:lnTo>
                    <a:pt x="90" y="396"/>
                  </a:lnTo>
                  <a:lnTo>
                    <a:pt x="97" y="401"/>
                  </a:lnTo>
                  <a:lnTo>
                    <a:pt x="100" y="407"/>
                  </a:lnTo>
                  <a:lnTo>
                    <a:pt x="102" y="413"/>
                  </a:lnTo>
                  <a:lnTo>
                    <a:pt x="100" y="445"/>
                  </a:lnTo>
                  <a:lnTo>
                    <a:pt x="105" y="452"/>
                  </a:lnTo>
                  <a:lnTo>
                    <a:pt x="105" y="456"/>
                  </a:lnTo>
                  <a:lnTo>
                    <a:pt x="106" y="461"/>
                  </a:lnTo>
                  <a:lnTo>
                    <a:pt x="110" y="464"/>
                  </a:lnTo>
                  <a:lnTo>
                    <a:pt x="113" y="469"/>
                  </a:lnTo>
                  <a:lnTo>
                    <a:pt x="114" y="477"/>
                  </a:lnTo>
                  <a:lnTo>
                    <a:pt x="113" y="483"/>
                  </a:lnTo>
                  <a:lnTo>
                    <a:pt x="110" y="490"/>
                  </a:lnTo>
                  <a:lnTo>
                    <a:pt x="110" y="493"/>
                  </a:lnTo>
                  <a:lnTo>
                    <a:pt x="113" y="498"/>
                  </a:lnTo>
                  <a:lnTo>
                    <a:pt x="116" y="504"/>
                  </a:lnTo>
                  <a:lnTo>
                    <a:pt x="121" y="506"/>
                  </a:lnTo>
                  <a:lnTo>
                    <a:pt x="127" y="507"/>
                  </a:lnTo>
                  <a:lnTo>
                    <a:pt x="130" y="512"/>
                  </a:lnTo>
                  <a:lnTo>
                    <a:pt x="135" y="518"/>
                  </a:lnTo>
                  <a:lnTo>
                    <a:pt x="135" y="526"/>
                  </a:lnTo>
                  <a:lnTo>
                    <a:pt x="133" y="531"/>
                  </a:lnTo>
                  <a:lnTo>
                    <a:pt x="130" y="534"/>
                  </a:lnTo>
                  <a:lnTo>
                    <a:pt x="133" y="539"/>
                  </a:lnTo>
                  <a:lnTo>
                    <a:pt x="135" y="542"/>
                  </a:lnTo>
                  <a:lnTo>
                    <a:pt x="137" y="550"/>
                  </a:lnTo>
                  <a:lnTo>
                    <a:pt x="138" y="553"/>
                  </a:lnTo>
                  <a:lnTo>
                    <a:pt x="141" y="556"/>
                  </a:lnTo>
                  <a:lnTo>
                    <a:pt x="143" y="560"/>
                  </a:lnTo>
                  <a:lnTo>
                    <a:pt x="146" y="560"/>
                  </a:lnTo>
                  <a:lnTo>
                    <a:pt x="148" y="556"/>
                  </a:lnTo>
                  <a:lnTo>
                    <a:pt x="149" y="552"/>
                  </a:lnTo>
                  <a:lnTo>
                    <a:pt x="154" y="549"/>
                  </a:lnTo>
                  <a:lnTo>
                    <a:pt x="159" y="547"/>
                  </a:lnTo>
                  <a:lnTo>
                    <a:pt x="164" y="549"/>
                  </a:lnTo>
                  <a:lnTo>
                    <a:pt x="168" y="552"/>
                  </a:lnTo>
                  <a:lnTo>
                    <a:pt x="171" y="556"/>
                  </a:lnTo>
                  <a:lnTo>
                    <a:pt x="176" y="560"/>
                  </a:lnTo>
                  <a:lnTo>
                    <a:pt x="184" y="555"/>
                  </a:lnTo>
                  <a:lnTo>
                    <a:pt x="191" y="550"/>
                  </a:lnTo>
                  <a:lnTo>
                    <a:pt x="192" y="547"/>
                  </a:lnTo>
                  <a:lnTo>
                    <a:pt x="195" y="545"/>
                  </a:lnTo>
                  <a:lnTo>
                    <a:pt x="200" y="552"/>
                  </a:lnTo>
                  <a:lnTo>
                    <a:pt x="203" y="553"/>
                  </a:lnTo>
                  <a:lnTo>
                    <a:pt x="208" y="555"/>
                  </a:lnTo>
                  <a:lnTo>
                    <a:pt x="214" y="553"/>
                  </a:lnTo>
                  <a:lnTo>
                    <a:pt x="219" y="552"/>
                  </a:lnTo>
                  <a:lnTo>
                    <a:pt x="222" y="553"/>
                  </a:lnTo>
                  <a:lnTo>
                    <a:pt x="224" y="558"/>
                  </a:lnTo>
                  <a:lnTo>
                    <a:pt x="230" y="556"/>
                  </a:lnTo>
                  <a:lnTo>
                    <a:pt x="237" y="558"/>
                  </a:lnTo>
                  <a:lnTo>
                    <a:pt x="241" y="558"/>
                  </a:lnTo>
                  <a:lnTo>
                    <a:pt x="246" y="558"/>
                  </a:lnTo>
                  <a:lnTo>
                    <a:pt x="246" y="561"/>
                  </a:lnTo>
                  <a:lnTo>
                    <a:pt x="249" y="561"/>
                  </a:lnTo>
                  <a:lnTo>
                    <a:pt x="253" y="556"/>
                  </a:lnTo>
                  <a:lnTo>
                    <a:pt x="256" y="552"/>
                  </a:lnTo>
                  <a:lnTo>
                    <a:pt x="259" y="544"/>
                  </a:lnTo>
                  <a:lnTo>
                    <a:pt x="262" y="541"/>
                  </a:lnTo>
                  <a:lnTo>
                    <a:pt x="265" y="542"/>
                  </a:lnTo>
                  <a:lnTo>
                    <a:pt x="268" y="547"/>
                  </a:lnTo>
                  <a:lnTo>
                    <a:pt x="270" y="550"/>
                  </a:lnTo>
                  <a:lnTo>
                    <a:pt x="272" y="556"/>
                  </a:lnTo>
                  <a:lnTo>
                    <a:pt x="272" y="561"/>
                  </a:lnTo>
                  <a:lnTo>
                    <a:pt x="273" y="564"/>
                  </a:lnTo>
                  <a:lnTo>
                    <a:pt x="278" y="566"/>
                  </a:lnTo>
                  <a:lnTo>
                    <a:pt x="283" y="566"/>
                  </a:lnTo>
                  <a:lnTo>
                    <a:pt x="294" y="520"/>
                  </a:lnTo>
                  <a:lnTo>
                    <a:pt x="828" y="601"/>
                  </a:lnTo>
                  <a:lnTo>
                    <a:pt x="875" y="162"/>
                  </a:lnTo>
                  <a:lnTo>
                    <a:pt x="723" y="140"/>
                  </a:lnTo>
                  <a:lnTo>
                    <a:pt x="653" y="131"/>
                  </a:lnTo>
                  <a:lnTo>
                    <a:pt x="566" y="118"/>
                  </a:lnTo>
                  <a:lnTo>
                    <a:pt x="464" y="100"/>
                  </a:lnTo>
                  <a:lnTo>
                    <a:pt x="397" y="86"/>
                  </a:lnTo>
                  <a:lnTo>
                    <a:pt x="321" y="70"/>
                  </a:lnTo>
                  <a:lnTo>
                    <a:pt x="248" y="54"/>
                  </a:lnTo>
                  <a:lnTo>
                    <a:pt x="173" y="39"/>
                  </a:lnTo>
                  <a:lnTo>
                    <a:pt x="116" y="23"/>
                  </a:lnTo>
                  <a:lnTo>
                    <a:pt x="57" y="7"/>
                  </a:lnTo>
                  <a:lnTo>
                    <a:pt x="27" y="0"/>
                  </a:lnTo>
                  <a:lnTo>
                    <a:pt x="27" y="2"/>
                  </a:lnTo>
                  <a:close/>
                </a:path>
              </a:pathLst>
            </a:custGeom>
            <a:solidFill>
              <a:srgbClr val="004157"/>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3" name="State: Missouri">
              <a:extLst>
                <a:ext uri="{FF2B5EF4-FFF2-40B4-BE49-F238E27FC236}">
                  <a16:creationId xmlns:a16="http://schemas.microsoft.com/office/drawing/2014/main" id="{12804004-7A89-4659-9F53-8F12FDEB0023}"/>
                </a:ext>
              </a:extLst>
            </p:cNvPr>
            <p:cNvSpPr>
              <a:spLocks/>
            </p:cNvSpPr>
            <p:nvPr/>
          </p:nvSpPr>
          <p:spPr bwMode="auto">
            <a:xfrm>
              <a:off x="4927942" y="4111677"/>
              <a:ext cx="717993" cy="653851"/>
            </a:xfrm>
            <a:custGeom>
              <a:avLst/>
              <a:gdLst>
                <a:gd name="T0" fmla="*/ 2147483647 w 577"/>
                <a:gd name="T1" fmla="*/ 2147483647 h 510"/>
                <a:gd name="T2" fmla="*/ 2147483647 w 577"/>
                <a:gd name="T3" fmla="*/ 2147483647 h 510"/>
                <a:gd name="T4" fmla="*/ 2147483647 w 577"/>
                <a:gd name="T5" fmla="*/ 2147483647 h 510"/>
                <a:gd name="T6" fmla="*/ 2147483647 w 577"/>
                <a:gd name="T7" fmla="*/ 2147483647 h 510"/>
                <a:gd name="T8" fmla="*/ 2147483647 w 577"/>
                <a:gd name="T9" fmla="*/ 2147483647 h 510"/>
                <a:gd name="T10" fmla="*/ 2147483647 w 577"/>
                <a:gd name="T11" fmla="*/ 2147483647 h 510"/>
                <a:gd name="T12" fmla="*/ 2147483647 w 577"/>
                <a:gd name="T13" fmla="*/ 2147483647 h 510"/>
                <a:gd name="T14" fmla="*/ 2147483647 w 577"/>
                <a:gd name="T15" fmla="*/ 2147483647 h 510"/>
                <a:gd name="T16" fmla="*/ 2147483647 w 577"/>
                <a:gd name="T17" fmla="*/ 2147483647 h 510"/>
                <a:gd name="T18" fmla="*/ 2147483647 w 577"/>
                <a:gd name="T19" fmla="*/ 2147483647 h 510"/>
                <a:gd name="T20" fmla="*/ 2147483647 w 577"/>
                <a:gd name="T21" fmla="*/ 2147483647 h 510"/>
                <a:gd name="T22" fmla="*/ 2147483647 w 577"/>
                <a:gd name="T23" fmla="*/ 2147483647 h 510"/>
                <a:gd name="T24" fmla="*/ 2147483647 w 577"/>
                <a:gd name="T25" fmla="*/ 2147483647 h 510"/>
                <a:gd name="T26" fmla="*/ 2147483647 w 577"/>
                <a:gd name="T27" fmla="*/ 2147483647 h 510"/>
                <a:gd name="T28" fmla="*/ 2147483647 w 577"/>
                <a:gd name="T29" fmla="*/ 2147483647 h 510"/>
                <a:gd name="T30" fmla="*/ 2147483647 w 577"/>
                <a:gd name="T31" fmla="*/ 2147483647 h 510"/>
                <a:gd name="T32" fmla="*/ 2147483647 w 577"/>
                <a:gd name="T33" fmla="*/ 2147483647 h 510"/>
                <a:gd name="T34" fmla="*/ 2147483647 w 577"/>
                <a:gd name="T35" fmla="*/ 2147483647 h 510"/>
                <a:gd name="T36" fmla="*/ 2147483647 w 577"/>
                <a:gd name="T37" fmla="*/ 2147483647 h 510"/>
                <a:gd name="T38" fmla="*/ 2147483647 w 577"/>
                <a:gd name="T39" fmla="*/ 2147483647 h 510"/>
                <a:gd name="T40" fmla="*/ 2147483647 w 577"/>
                <a:gd name="T41" fmla="*/ 2147483647 h 510"/>
                <a:gd name="T42" fmla="*/ 2147483647 w 577"/>
                <a:gd name="T43" fmla="*/ 2147483647 h 510"/>
                <a:gd name="T44" fmla="*/ 2147483647 w 577"/>
                <a:gd name="T45" fmla="*/ 2147483647 h 510"/>
                <a:gd name="T46" fmla="*/ 2147483647 w 577"/>
                <a:gd name="T47" fmla="*/ 2147483647 h 510"/>
                <a:gd name="T48" fmla="*/ 2147483647 w 577"/>
                <a:gd name="T49" fmla="*/ 2147483647 h 510"/>
                <a:gd name="T50" fmla="*/ 2147483647 w 577"/>
                <a:gd name="T51" fmla="*/ 2147483647 h 510"/>
                <a:gd name="T52" fmla="*/ 2147483647 w 577"/>
                <a:gd name="T53" fmla="*/ 2147483647 h 510"/>
                <a:gd name="T54" fmla="*/ 2147483647 w 577"/>
                <a:gd name="T55" fmla="*/ 2147483647 h 510"/>
                <a:gd name="T56" fmla="*/ 2147483647 w 577"/>
                <a:gd name="T57" fmla="*/ 2147483647 h 510"/>
                <a:gd name="T58" fmla="*/ 2147483647 w 577"/>
                <a:gd name="T59" fmla="*/ 2147483647 h 510"/>
                <a:gd name="T60" fmla="*/ 2147483647 w 577"/>
                <a:gd name="T61" fmla="*/ 2147483647 h 510"/>
                <a:gd name="T62" fmla="*/ 2147483647 w 577"/>
                <a:gd name="T63" fmla="*/ 2147483647 h 510"/>
                <a:gd name="T64" fmla="*/ 2147483647 w 577"/>
                <a:gd name="T65" fmla="*/ 2147483647 h 510"/>
                <a:gd name="T66" fmla="*/ 2147483647 w 577"/>
                <a:gd name="T67" fmla="*/ 2147483647 h 510"/>
                <a:gd name="T68" fmla="*/ 2147483647 w 577"/>
                <a:gd name="T69" fmla="*/ 2147483647 h 510"/>
                <a:gd name="T70" fmla="*/ 2147483647 w 577"/>
                <a:gd name="T71" fmla="*/ 2147483647 h 510"/>
                <a:gd name="T72" fmla="*/ 2147483647 w 577"/>
                <a:gd name="T73" fmla="*/ 2147483647 h 510"/>
                <a:gd name="T74" fmla="*/ 2147483647 w 577"/>
                <a:gd name="T75" fmla="*/ 2147483647 h 510"/>
                <a:gd name="T76" fmla="*/ 2147483647 w 577"/>
                <a:gd name="T77" fmla="*/ 2147483647 h 510"/>
                <a:gd name="T78" fmla="*/ 2147483647 w 577"/>
                <a:gd name="T79" fmla="*/ 2147483647 h 510"/>
                <a:gd name="T80" fmla="*/ 2147483647 w 577"/>
                <a:gd name="T81" fmla="*/ 2147483647 h 510"/>
                <a:gd name="T82" fmla="*/ 2147483647 w 577"/>
                <a:gd name="T83" fmla="*/ 2147483647 h 510"/>
                <a:gd name="T84" fmla="*/ 2147483647 w 577"/>
                <a:gd name="T85" fmla="*/ 2147483647 h 510"/>
                <a:gd name="T86" fmla="*/ 2147483647 w 577"/>
                <a:gd name="T87" fmla="*/ 2147483647 h 510"/>
                <a:gd name="T88" fmla="*/ 2147483647 w 577"/>
                <a:gd name="T89" fmla="*/ 2147483647 h 510"/>
                <a:gd name="T90" fmla="*/ 2147483647 w 577"/>
                <a:gd name="T91" fmla="*/ 2147483647 h 510"/>
                <a:gd name="T92" fmla="*/ 2147483647 w 577"/>
                <a:gd name="T93" fmla="*/ 2147483647 h 510"/>
                <a:gd name="T94" fmla="*/ 2147483647 w 577"/>
                <a:gd name="T95" fmla="*/ 2147483647 h 510"/>
                <a:gd name="T96" fmla="*/ 2147483647 w 577"/>
                <a:gd name="T97" fmla="*/ 2147483647 h 510"/>
                <a:gd name="T98" fmla="*/ 2147483647 w 577"/>
                <a:gd name="T99" fmla="*/ 2147483647 h 510"/>
                <a:gd name="T100" fmla="*/ 2147483647 w 577"/>
                <a:gd name="T101" fmla="*/ 2147483647 h 510"/>
                <a:gd name="T102" fmla="*/ 2147483647 w 577"/>
                <a:gd name="T103" fmla="*/ 2147483647 h 510"/>
                <a:gd name="T104" fmla="*/ 2147483647 w 577"/>
                <a:gd name="T105" fmla="*/ 2147483647 h 5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7"/>
                <a:gd name="T160" fmla="*/ 0 h 510"/>
                <a:gd name="T161" fmla="*/ 577 w 577"/>
                <a:gd name="T162" fmla="*/ 510 h 5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7" h="510">
                  <a:moveTo>
                    <a:pt x="0" y="6"/>
                  </a:moveTo>
                  <a:lnTo>
                    <a:pt x="334" y="0"/>
                  </a:lnTo>
                  <a:lnTo>
                    <a:pt x="337" y="5"/>
                  </a:lnTo>
                  <a:lnTo>
                    <a:pt x="340" y="9"/>
                  </a:lnTo>
                  <a:lnTo>
                    <a:pt x="342" y="11"/>
                  </a:lnTo>
                  <a:lnTo>
                    <a:pt x="345" y="14"/>
                  </a:lnTo>
                  <a:lnTo>
                    <a:pt x="350" y="19"/>
                  </a:lnTo>
                  <a:lnTo>
                    <a:pt x="353" y="21"/>
                  </a:lnTo>
                  <a:lnTo>
                    <a:pt x="354" y="27"/>
                  </a:lnTo>
                  <a:lnTo>
                    <a:pt x="358" y="25"/>
                  </a:lnTo>
                  <a:lnTo>
                    <a:pt x="356" y="32"/>
                  </a:lnTo>
                  <a:lnTo>
                    <a:pt x="353" y="36"/>
                  </a:lnTo>
                  <a:lnTo>
                    <a:pt x="354" y="44"/>
                  </a:lnTo>
                  <a:lnTo>
                    <a:pt x="354" y="51"/>
                  </a:lnTo>
                  <a:lnTo>
                    <a:pt x="353" y="55"/>
                  </a:lnTo>
                  <a:lnTo>
                    <a:pt x="356" y="60"/>
                  </a:lnTo>
                  <a:lnTo>
                    <a:pt x="358" y="67"/>
                  </a:lnTo>
                  <a:lnTo>
                    <a:pt x="359" y="75"/>
                  </a:lnTo>
                  <a:lnTo>
                    <a:pt x="362" y="81"/>
                  </a:lnTo>
                  <a:lnTo>
                    <a:pt x="364" y="87"/>
                  </a:lnTo>
                  <a:lnTo>
                    <a:pt x="367" y="94"/>
                  </a:lnTo>
                  <a:lnTo>
                    <a:pt x="367" y="97"/>
                  </a:lnTo>
                  <a:lnTo>
                    <a:pt x="377" y="108"/>
                  </a:lnTo>
                  <a:lnTo>
                    <a:pt x="383" y="113"/>
                  </a:lnTo>
                  <a:lnTo>
                    <a:pt x="389" y="117"/>
                  </a:lnTo>
                  <a:lnTo>
                    <a:pt x="394" y="122"/>
                  </a:lnTo>
                  <a:lnTo>
                    <a:pt x="399" y="129"/>
                  </a:lnTo>
                  <a:lnTo>
                    <a:pt x="408" y="135"/>
                  </a:lnTo>
                  <a:lnTo>
                    <a:pt x="413" y="140"/>
                  </a:lnTo>
                  <a:lnTo>
                    <a:pt x="421" y="146"/>
                  </a:lnTo>
                  <a:lnTo>
                    <a:pt x="423" y="154"/>
                  </a:lnTo>
                  <a:lnTo>
                    <a:pt x="424" y="160"/>
                  </a:lnTo>
                  <a:lnTo>
                    <a:pt x="424" y="167"/>
                  </a:lnTo>
                  <a:lnTo>
                    <a:pt x="426" y="173"/>
                  </a:lnTo>
                  <a:lnTo>
                    <a:pt x="427" y="178"/>
                  </a:lnTo>
                  <a:lnTo>
                    <a:pt x="432" y="183"/>
                  </a:lnTo>
                  <a:lnTo>
                    <a:pt x="437" y="186"/>
                  </a:lnTo>
                  <a:lnTo>
                    <a:pt x="443" y="183"/>
                  </a:lnTo>
                  <a:lnTo>
                    <a:pt x="450" y="178"/>
                  </a:lnTo>
                  <a:lnTo>
                    <a:pt x="456" y="175"/>
                  </a:lnTo>
                  <a:lnTo>
                    <a:pt x="462" y="178"/>
                  </a:lnTo>
                  <a:lnTo>
                    <a:pt x="467" y="181"/>
                  </a:lnTo>
                  <a:lnTo>
                    <a:pt x="472" y="184"/>
                  </a:lnTo>
                  <a:lnTo>
                    <a:pt x="477" y="190"/>
                  </a:lnTo>
                  <a:lnTo>
                    <a:pt x="475" y="197"/>
                  </a:lnTo>
                  <a:lnTo>
                    <a:pt x="472" y="203"/>
                  </a:lnTo>
                  <a:lnTo>
                    <a:pt x="470" y="211"/>
                  </a:lnTo>
                  <a:lnTo>
                    <a:pt x="469" y="218"/>
                  </a:lnTo>
                  <a:lnTo>
                    <a:pt x="466" y="224"/>
                  </a:lnTo>
                  <a:lnTo>
                    <a:pt x="462" y="229"/>
                  </a:lnTo>
                  <a:lnTo>
                    <a:pt x="459" y="237"/>
                  </a:lnTo>
                  <a:lnTo>
                    <a:pt x="458" y="241"/>
                  </a:lnTo>
                  <a:lnTo>
                    <a:pt x="458" y="248"/>
                  </a:lnTo>
                  <a:lnTo>
                    <a:pt x="458" y="252"/>
                  </a:lnTo>
                  <a:lnTo>
                    <a:pt x="459" y="257"/>
                  </a:lnTo>
                  <a:lnTo>
                    <a:pt x="462" y="260"/>
                  </a:lnTo>
                  <a:lnTo>
                    <a:pt x="470" y="267"/>
                  </a:lnTo>
                  <a:lnTo>
                    <a:pt x="477" y="276"/>
                  </a:lnTo>
                  <a:lnTo>
                    <a:pt x="489" y="283"/>
                  </a:lnTo>
                  <a:lnTo>
                    <a:pt x="497" y="287"/>
                  </a:lnTo>
                  <a:lnTo>
                    <a:pt x="505" y="292"/>
                  </a:lnTo>
                  <a:lnTo>
                    <a:pt x="513" y="299"/>
                  </a:lnTo>
                  <a:lnTo>
                    <a:pt x="523" y="305"/>
                  </a:lnTo>
                  <a:lnTo>
                    <a:pt x="531" y="311"/>
                  </a:lnTo>
                  <a:lnTo>
                    <a:pt x="536" y="318"/>
                  </a:lnTo>
                  <a:lnTo>
                    <a:pt x="536" y="326"/>
                  </a:lnTo>
                  <a:lnTo>
                    <a:pt x="536" y="330"/>
                  </a:lnTo>
                  <a:lnTo>
                    <a:pt x="539" y="335"/>
                  </a:lnTo>
                  <a:lnTo>
                    <a:pt x="542" y="338"/>
                  </a:lnTo>
                  <a:lnTo>
                    <a:pt x="545" y="343"/>
                  </a:lnTo>
                  <a:lnTo>
                    <a:pt x="543" y="348"/>
                  </a:lnTo>
                  <a:lnTo>
                    <a:pt x="540" y="353"/>
                  </a:lnTo>
                  <a:lnTo>
                    <a:pt x="537" y="359"/>
                  </a:lnTo>
                  <a:lnTo>
                    <a:pt x="540" y="364"/>
                  </a:lnTo>
                  <a:lnTo>
                    <a:pt x="543" y="368"/>
                  </a:lnTo>
                  <a:lnTo>
                    <a:pt x="548" y="375"/>
                  </a:lnTo>
                  <a:lnTo>
                    <a:pt x="551" y="381"/>
                  </a:lnTo>
                  <a:lnTo>
                    <a:pt x="559" y="384"/>
                  </a:lnTo>
                  <a:lnTo>
                    <a:pt x="569" y="386"/>
                  </a:lnTo>
                  <a:lnTo>
                    <a:pt x="574" y="392"/>
                  </a:lnTo>
                  <a:lnTo>
                    <a:pt x="577" y="400"/>
                  </a:lnTo>
                  <a:lnTo>
                    <a:pt x="575" y="410"/>
                  </a:lnTo>
                  <a:lnTo>
                    <a:pt x="574" y="416"/>
                  </a:lnTo>
                  <a:lnTo>
                    <a:pt x="570" y="422"/>
                  </a:lnTo>
                  <a:lnTo>
                    <a:pt x="567" y="429"/>
                  </a:lnTo>
                  <a:lnTo>
                    <a:pt x="558" y="435"/>
                  </a:lnTo>
                  <a:lnTo>
                    <a:pt x="551" y="437"/>
                  </a:lnTo>
                  <a:lnTo>
                    <a:pt x="550" y="443"/>
                  </a:lnTo>
                  <a:lnTo>
                    <a:pt x="545" y="451"/>
                  </a:lnTo>
                  <a:lnTo>
                    <a:pt x="543" y="457"/>
                  </a:lnTo>
                  <a:lnTo>
                    <a:pt x="540" y="462"/>
                  </a:lnTo>
                  <a:lnTo>
                    <a:pt x="539" y="476"/>
                  </a:lnTo>
                  <a:lnTo>
                    <a:pt x="537" y="486"/>
                  </a:lnTo>
                  <a:lnTo>
                    <a:pt x="534" y="492"/>
                  </a:lnTo>
                  <a:lnTo>
                    <a:pt x="531" y="499"/>
                  </a:lnTo>
                  <a:lnTo>
                    <a:pt x="531" y="503"/>
                  </a:lnTo>
                  <a:lnTo>
                    <a:pt x="531" y="510"/>
                  </a:lnTo>
                  <a:lnTo>
                    <a:pt x="524" y="502"/>
                  </a:lnTo>
                  <a:lnTo>
                    <a:pt x="521" y="502"/>
                  </a:lnTo>
                  <a:lnTo>
                    <a:pt x="512" y="502"/>
                  </a:lnTo>
                  <a:lnTo>
                    <a:pt x="469" y="502"/>
                  </a:lnTo>
                  <a:lnTo>
                    <a:pt x="475" y="494"/>
                  </a:lnTo>
                  <a:lnTo>
                    <a:pt x="483" y="484"/>
                  </a:lnTo>
                  <a:lnTo>
                    <a:pt x="489" y="481"/>
                  </a:lnTo>
                  <a:lnTo>
                    <a:pt x="496" y="469"/>
                  </a:lnTo>
                  <a:lnTo>
                    <a:pt x="497" y="462"/>
                  </a:lnTo>
                  <a:lnTo>
                    <a:pt x="494" y="457"/>
                  </a:lnTo>
                  <a:lnTo>
                    <a:pt x="489" y="453"/>
                  </a:lnTo>
                  <a:lnTo>
                    <a:pt x="488" y="449"/>
                  </a:lnTo>
                  <a:lnTo>
                    <a:pt x="486" y="446"/>
                  </a:lnTo>
                  <a:lnTo>
                    <a:pt x="94" y="459"/>
                  </a:lnTo>
                  <a:lnTo>
                    <a:pt x="99" y="170"/>
                  </a:lnTo>
                  <a:lnTo>
                    <a:pt x="94" y="168"/>
                  </a:lnTo>
                  <a:lnTo>
                    <a:pt x="87" y="167"/>
                  </a:lnTo>
                  <a:lnTo>
                    <a:pt x="80" y="162"/>
                  </a:lnTo>
                  <a:lnTo>
                    <a:pt x="75" y="159"/>
                  </a:lnTo>
                  <a:lnTo>
                    <a:pt x="73" y="154"/>
                  </a:lnTo>
                  <a:lnTo>
                    <a:pt x="75" y="149"/>
                  </a:lnTo>
                  <a:lnTo>
                    <a:pt x="72" y="148"/>
                  </a:lnTo>
                  <a:lnTo>
                    <a:pt x="70" y="141"/>
                  </a:lnTo>
                  <a:lnTo>
                    <a:pt x="68" y="138"/>
                  </a:lnTo>
                  <a:lnTo>
                    <a:pt x="62" y="135"/>
                  </a:lnTo>
                  <a:lnTo>
                    <a:pt x="60" y="130"/>
                  </a:lnTo>
                  <a:lnTo>
                    <a:pt x="57" y="127"/>
                  </a:lnTo>
                  <a:lnTo>
                    <a:pt x="51" y="125"/>
                  </a:lnTo>
                  <a:lnTo>
                    <a:pt x="51" y="121"/>
                  </a:lnTo>
                  <a:lnTo>
                    <a:pt x="54" y="117"/>
                  </a:lnTo>
                  <a:lnTo>
                    <a:pt x="57" y="114"/>
                  </a:lnTo>
                  <a:lnTo>
                    <a:pt x="60" y="109"/>
                  </a:lnTo>
                  <a:lnTo>
                    <a:pt x="60" y="105"/>
                  </a:lnTo>
                  <a:lnTo>
                    <a:pt x="64" y="102"/>
                  </a:lnTo>
                  <a:lnTo>
                    <a:pt x="70" y="100"/>
                  </a:lnTo>
                  <a:lnTo>
                    <a:pt x="72" y="102"/>
                  </a:lnTo>
                  <a:lnTo>
                    <a:pt x="73" y="98"/>
                  </a:lnTo>
                  <a:lnTo>
                    <a:pt x="75" y="94"/>
                  </a:lnTo>
                  <a:lnTo>
                    <a:pt x="73" y="90"/>
                  </a:lnTo>
                  <a:lnTo>
                    <a:pt x="70" y="89"/>
                  </a:lnTo>
                  <a:lnTo>
                    <a:pt x="68" y="86"/>
                  </a:lnTo>
                  <a:lnTo>
                    <a:pt x="68" y="82"/>
                  </a:lnTo>
                  <a:lnTo>
                    <a:pt x="65" y="79"/>
                  </a:lnTo>
                  <a:lnTo>
                    <a:pt x="62" y="82"/>
                  </a:lnTo>
                  <a:lnTo>
                    <a:pt x="59" y="87"/>
                  </a:lnTo>
                  <a:lnTo>
                    <a:pt x="54" y="87"/>
                  </a:lnTo>
                  <a:lnTo>
                    <a:pt x="49" y="87"/>
                  </a:lnTo>
                  <a:lnTo>
                    <a:pt x="45" y="84"/>
                  </a:lnTo>
                  <a:lnTo>
                    <a:pt x="40" y="81"/>
                  </a:lnTo>
                  <a:lnTo>
                    <a:pt x="32" y="71"/>
                  </a:lnTo>
                  <a:lnTo>
                    <a:pt x="30" y="68"/>
                  </a:lnTo>
                  <a:lnTo>
                    <a:pt x="29" y="63"/>
                  </a:lnTo>
                  <a:lnTo>
                    <a:pt x="30" y="60"/>
                  </a:lnTo>
                  <a:lnTo>
                    <a:pt x="25" y="54"/>
                  </a:lnTo>
                  <a:lnTo>
                    <a:pt x="21" y="49"/>
                  </a:lnTo>
                  <a:lnTo>
                    <a:pt x="18" y="43"/>
                  </a:lnTo>
                  <a:lnTo>
                    <a:pt x="11" y="40"/>
                  </a:lnTo>
                  <a:lnTo>
                    <a:pt x="6" y="36"/>
                  </a:lnTo>
                  <a:lnTo>
                    <a:pt x="6" y="32"/>
                  </a:lnTo>
                  <a:lnTo>
                    <a:pt x="6" y="25"/>
                  </a:lnTo>
                  <a:lnTo>
                    <a:pt x="3" y="19"/>
                  </a:lnTo>
                  <a:lnTo>
                    <a:pt x="2" y="13"/>
                  </a:lnTo>
                  <a:lnTo>
                    <a:pt x="0" y="9"/>
                  </a:lnTo>
                  <a:lnTo>
                    <a:pt x="0" y="6"/>
                  </a:lnTo>
                  <a:close/>
                </a:path>
              </a:pathLst>
            </a:custGeom>
            <a:solidFill>
              <a:schemeClr val="accent6">
                <a:lumMod val="90000"/>
              </a:schemeClr>
            </a:solidFill>
            <a:ln w="0" algn="ctr">
              <a:solidFill>
                <a:schemeClr val="bg1">
                  <a:lumMod val="50000"/>
                </a:schemeClr>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4" name="State: Mississippi">
              <a:extLst>
                <a:ext uri="{FF2B5EF4-FFF2-40B4-BE49-F238E27FC236}">
                  <a16:creationId xmlns:a16="http://schemas.microsoft.com/office/drawing/2014/main" id="{DF0240AA-5A6E-4622-9E0A-EBF53B3AAB01}"/>
                </a:ext>
              </a:extLst>
            </p:cNvPr>
            <p:cNvSpPr>
              <a:spLocks/>
            </p:cNvSpPr>
            <p:nvPr/>
          </p:nvSpPr>
          <p:spPr bwMode="auto">
            <a:xfrm>
              <a:off x="5390843" y="4875784"/>
              <a:ext cx="383260" cy="684619"/>
            </a:xfrm>
            <a:custGeom>
              <a:avLst/>
              <a:gdLst>
                <a:gd name="T0" fmla="*/ 2147483647 w 308"/>
                <a:gd name="T1" fmla="*/ 2147483647 h 534"/>
                <a:gd name="T2" fmla="*/ 2147483647 w 308"/>
                <a:gd name="T3" fmla="*/ 2147483647 h 534"/>
                <a:gd name="T4" fmla="*/ 2147483647 w 308"/>
                <a:gd name="T5" fmla="*/ 2147483647 h 534"/>
                <a:gd name="T6" fmla="*/ 2147483647 w 308"/>
                <a:gd name="T7" fmla="*/ 2147483647 h 534"/>
                <a:gd name="T8" fmla="*/ 2147483647 w 308"/>
                <a:gd name="T9" fmla="*/ 2147483647 h 534"/>
                <a:gd name="T10" fmla="*/ 2147483647 w 308"/>
                <a:gd name="T11" fmla="*/ 2147483647 h 534"/>
                <a:gd name="T12" fmla="*/ 2147483647 w 308"/>
                <a:gd name="T13" fmla="*/ 2147483647 h 534"/>
                <a:gd name="T14" fmla="*/ 2147483647 w 308"/>
                <a:gd name="T15" fmla="*/ 2147483647 h 534"/>
                <a:gd name="T16" fmla="*/ 2147483647 w 308"/>
                <a:gd name="T17" fmla="*/ 2147483647 h 534"/>
                <a:gd name="T18" fmla="*/ 2147483647 w 308"/>
                <a:gd name="T19" fmla="*/ 2147483647 h 534"/>
                <a:gd name="T20" fmla="*/ 2147483647 w 308"/>
                <a:gd name="T21" fmla="*/ 2147483647 h 534"/>
                <a:gd name="T22" fmla="*/ 2147483647 w 308"/>
                <a:gd name="T23" fmla="*/ 2147483647 h 534"/>
                <a:gd name="T24" fmla="*/ 2147483647 w 308"/>
                <a:gd name="T25" fmla="*/ 2147483647 h 534"/>
                <a:gd name="T26" fmla="*/ 2147483647 w 308"/>
                <a:gd name="T27" fmla="*/ 2147483647 h 534"/>
                <a:gd name="T28" fmla="*/ 0 w 308"/>
                <a:gd name="T29" fmla="*/ 2147483647 h 534"/>
                <a:gd name="T30" fmla="*/ 2147483647 w 308"/>
                <a:gd name="T31" fmla="*/ 2147483647 h 534"/>
                <a:gd name="T32" fmla="*/ 2147483647 w 308"/>
                <a:gd name="T33" fmla="*/ 2147483647 h 534"/>
                <a:gd name="T34" fmla="*/ 2147483647 w 308"/>
                <a:gd name="T35" fmla="*/ 2147483647 h 534"/>
                <a:gd name="T36" fmla="*/ 2147483647 w 308"/>
                <a:gd name="T37" fmla="*/ 2147483647 h 534"/>
                <a:gd name="T38" fmla="*/ 2147483647 w 308"/>
                <a:gd name="T39" fmla="*/ 2147483647 h 534"/>
                <a:gd name="T40" fmla="*/ 2147483647 w 308"/>
                <a:gd name="T41" fmla="*/ 2147483647 h 534"/>
                <a:gd name="T42" fmla="*/ 2147483647 w 308"/>
                <a:gd name="T43" fmla="*/ 2147483647 h 534"/>
                <a:gd name="T44" fmla="*/ 2147483647 w 308"/>
                <a:gd name="T45" fmla="*/ 2147483647 h 534"/>
                <a:gd name="T46" fmla="*/ 2147483647 w 308"/>
                <a:gd name="T47" fmla="*/ 2147483647 h 534"/>
                <a:gd name="T48" fmla="*/ 2147483647 w 308"/>
                <a:gd name="T49" fmla="*/ 2147483647 h 534"/>
                <a:gd name="T50" fmla="*/ 2147483647 w 308"/>
                <a:gd name="T51" fmla="*/ 2147483647 h 534"/>
                <a:gd name="T52" fmla="*/ 2147483647 w 308"/>
                <a:gd name="T53" fmla="*/ 2147483647 h 534"/>
                <a:gd name="T54" fmla="*/ 2147483647 w 308"/>
                <a:gd name="T55" fmla="*/ 2147483647 h 534"/>
                <a:gd name="T56" fmla="*/ 2147483647 w 308"/>
                <a:gd name="T57" fmla="*/ 2147483647 h 534"/>
                <a:gd name="T58" fmla="*/ 2147483647 w 308"/>
                <a:gd name="T59" fmla="*/ 2147483647 h 534"/>
                <a:gd name="T60" fmla="*/ 2147483647 w 308"/>
                <a:gd name="T61" fmla="*/ 2147483647 h 534"/>
                <a:gd name="T62" fmla="*/ 2147483647 w 308"/>
                <a:gd name="T63" fmla="*/ 2147483647 h 534"/>
                <a:gd name="T64" fmla="*/ 2147483647 w 308"/>
                <a:gd name="T65" fmla="*/ 2147483647 h 534"/>
                <a:gd name="T66" fmla="*/ 2147483647 w 308"/>
                <a:gd name="T67" fmla="*/ 2147483647 h 534"/>
                <a:gd name="T68" fmla="*/ 2147483647 w 308"/>
                <a:gd name="T69" fmla="*/ 2147483647 h 534"/>
                <a:gd name="T70" fmla="*/ 2147483647 w 308"/>
                <a:gd name="T71" fmla="*/ 2147483647 h 534"/>
                <a:gd name="T72" fmla="*/ 2147483647 w 308"/>
                <a:gd name="T73" fmla="*/ 2147483647 h 534"/>
                <a:gd name="T74" fmla="*/ 2147483647 w 308"/>
                <a:gd name="T75" fmla="*/ 2147483647 h 534"/>
                <a:gd name="T76" fmla="*/ 2147483647 w 308"/>
                <a:gd name="T77" fmla="*/ 2147483647 h 534"/>
                <a:gd name="T78" fmla="*/ 2147483647 w 308"/>
                <a:gd name="T79" fmla="*/ 2147483647 h 534"/>
                <a:gd name="T80" fmla="*/ 2147483647 w 308"/>
                <a:gd name="T81" fmla="*/ 2147483647 h 534"/>
                <a:gd name="T82" fmla="*/ 2147483647 w 308"/>
                <a:gd name="T83" fmla="*/ 2147483647 h 534"/>
                <a:gd name="T84" fmla="*/ 2147483647 w 308"/>
                <a:gd name="T85" fmla="*/ 2147483647 h 534"/>
                <a:gd name="T86" fmla="*/ 2147483647 w 308"/>
                <a:gd name="T87" fmla="*/ 2147483647 h 534"/>
                <a:gd name="T88" fmla="*/ 2147483647 w 308"/>
                <a:gd name="T89" fmla="*/ 2147483647 h 534"/>
                <a:gd name="T90" fmla="*/ 2147483647 w 30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8"/>
                <a:gd name="T139" fmla="*/ 0 h 534"/>
                <a:gd name="T140" fmla="*/ 308 w 30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8" h="534">
                  <a:moveTo>
                    <a:pt x="110" y="10"/>
                  </a:moveTo>
                  <a:lnTo>
                    <a:pt x="140" y="8"/>
                  </a:lnTo>
                  <a:lnTo>
                    <a:pt x="175" y="8"/>
                  </a:lnTo>
                  <a:lnTo>
                    <a:pt x="197" y="6"/>
                  </a:lnTo>
                  <a:lnTo>
                    <a:pt x="234" y="3"/>
                  </a:lnTo>
                  <a:lnTo>
                    <a:pt x="264" y="2"/>
                  </a:lnTo>
                  <a:lnTo>
                    <a:pt x="288" y="0"/>
                  </a:lnTo>
                  <a:lnTo>
                    <a:pt x="296" y="3"/>
                  </a:lnTo>
                  <a:lnTo>
                    <a:pt x="299" y="8"/>
                  </a:lnTo>
                  <a:lnTo>
                    <a:pt x="302" y="13"/>
                  </a:lnTo>
                  <a:lnTo>
                    <a:pt x="307" y="16"/>
                  </a:lnTo>
                  <a:lnTo>
                    <a:pt x="308" y="512"/>
                  </a:lnTo>
                  <a:lnTo>
                    <a:pt x="253" y="513"/>
                  </a:lnTo>
                  <a:lnTo>
                    <a:pt x="246" y="516"/>
                  </a:lnTo>
                  <a:lnTo>
                    <a:pt x="245" y="518"/>
                  </a:lnTo>
                  <a:lnTo>
                    <a:pt x="240" y="523"/>
                  </a:lnTo>
                  <a:lnTo>
                    <a:pt x="235" y="526"/>
                  </a:lnTo>
                  <a:lnTo>
                    <a:pt x="230" y="526"/>
                  </a:lnTo>
                  <a:lnTo>
                    <a:pt x="227" y="523"/>
                  </a:lnTo>
                  <a:lnTo>
                    <a:pt x="221" y="521"/>
                  </a:lnTo>
                  <a:lnTo>
                    <a:pt x="218" y="521"/>
                  </a:lnTo>
                  <a:lnTo>
                    <a:pt x="215" y="523"/>
                  </a:lnTo>
                  <a:lnTo>
                    <a:pt x="211" y="527"/>
                  </a:lnTo>
                  <a:lnTo>
                    <a:pt x="205" y="531"/>
                  </a:lnTo>
                  <a:lnTo>
                    <a:pt x="202" y="534"/>
                  </a:lnTo>
                  <a:lnTo>
                    <a:pt x="194" y="534"/>
                  </a:lnTo>
                  <a:lnTo>
                    <a:pt x="191" y="529"/>
                  </a:lnTo>
                  <a:lnTo>
                    <a:pt x="191" y="523"/>
                  </a:lnTo>
                  <a:lnTo>
                    <a:pt x="192" y="516"/>
                  </a:lnTo>
                  <a:lnTo>
                    <a:pt x="189" y="510"/>
                  </a:lnTo>
                  <a:lnTo>
                    <a:pt x="184" y="504"/>
                  </a:lnTo>
                  <a:lnTo>
                    <a:pt x="176" y="497"/>
                  </a:lnTo>
                  <a:lnTo>
                    <a:pt x="173" y="492"/>
                  </a:lnTo>
                  <a:lnTo>
                    <a:pt x="172" y="485"/>
                  </a:lnTo>
                  <a:lnTo>
                    <a:pt x="173" y="480"/>
                  </a:lnTo>
                  <a:lnTo>
                    <a:pt x="173" y="473"/>
                  </a:lnTo>
                  <a:lnTo>
                    <a:pt x="178" y="469"/>
                  </a:lnTo>
                  <a:lnTo>
                    <a:pt x="181" y="461"/>
                  </a:lnTo>
                  <a:lnTo>
                    <a:pt x="183" y="454"/>
                  </a:lnTo>
                  <a:lnTo>
                    <a:pt x="11" y="458"/>
                  </a:lnTo>
                  <a:lnTo>
                    <a:pt x="11" y="451"/>
                  </a:lnTo>
                  <a:lnTo>
                    <a:pt x="8" y="446"/>
                  </a:lnTo>
                  <a:lnTo>
                    <a:pt x="3" y="443"/>
                  </a:lnTo>
                  <a:lnTo>
                    <a:pt x="0" y="440"/>
                  </a:lnTo>
                  <a:lnTo>
                    <a:pt x="0" y="437"/>
                  </a:lnTo>
                  <a:lnTo>
                    <a:pt x="2" y="434"/>
                  </a:lnTo>
                  <a:lnTo>
                    <a:pt x="5" y="431"/>
                  </a:lnTo>
                  <a:lnTo>
                    <a:pt x="10" y="427"/>
                  </a:lnTo>
                  <a:lnTo>
                    <a:pt x="13" y="423"/>
                  </a:lnTo>
                  <a:lnTo>
                    <a:pt x="14" y="418"/>
                  </a:lnTo>
                  <a:lnTo>
                    <a:pt x="16" y="413"/>
                  </a:lnTo>
                  <a:lnTo>
                    <a:pt x="13" y="408"/>
                  </a:lnTo>
                  <a:lnTo>
                    <a:pt x="11" y="405"/>
                  </a:lnTo>
                  <a:lnTo>
                    <a:pt x="11" y="402"/>
                  </a:lnTo>
                  <a:lnTo>
                    <a:pt x="16" y="399"/>
                  </a:lnTo>
                  <a:lnTo>
                    <a:pt x="19" y="397"/>
                  </a:lnTo>
                  <a:lnTo>
                    <a:pt x="22" y="391"/>
                  </a:lnTo>
                  <a:lnTo>
                    <a:pt x="22" y="388"/>
                  </a:lnTo>
                  <a:lnTo>
                    <a:pt x="22" y="381"/>
                  </a:lnTo>
                  <a:lnTo>
                    <a:pt x="24" y="372"/>
                  </a:lnTo>
                  <a:lnTo>
                    <a:pt x="27" y="367"/>
                  </a:lnTo>
                  <a:lnTo>
                    <a:pt x="29" y="362"/>
                  </a:lnTo>
                  <a:lnTo>
                    <a:pt x="33" y="361"/>
                  </a:lnTo>
                  <a:lnTo>
                    <a:pt x="38" y="357"/>
                  </a:lnTo>
                  <a:lnTo>
                    <a:pt x="43" y="351"/>
                  </a:lnTo>
                  <a:lnTo>
                    <a:pt x="48" y="346"/>
                  </a:lnTo>
                  <a:lnTo>
                    <a:pt x="51" y="340"/>
                  </a:lnTo>
                  <a:lnTo>
                    <a:pt x="51" y="335"/>
                  </a:lnTo>
                  <a:lnTo>
                    <a:pt x="52" y="332"/>
                  </a:lnTo>
                  <a:lnTo>
                    <a:pt x="56" y="327"/>
                  </a:lnTo>
                  <a:lnTo>
                    <a:pt x="62" y="319"/>
                  </a:lnTo>
                  <a:lnTo>
                    <a:pt x="65" y="313"/>
                  </a:lnTo>
                  <a:lnTo>
                    <a:pt x="65" y="310"/>
                  </a:lnTo>
                  <a:lnTo>
                    <a:pt x="62" y="307"/>
                  </a:lnTo>
                  <a:lnTo>
                    <a:pt x="57" y="302"/>
                  </a:lnTo>
                  <a:lnTo>
                    <a:pt x="52" y="300"/>
                  </a:lnTo>
                  <a:lnTo>
                    <a:pt x="48" y="292"/>
                  </a:lnTo>
                  <a:lnTo>
                    <a:pt x="45" y="292"/>
                  </a:lnTo>
                  <a:lnTo>
                    <a:pt x="43" y="283"/>
                  </a:lnTo>
                  <a:lnTo>
                    <a:pt x="40" y="278"/>
                  </a:lnTo>
                  <a:lnTo>
                    <a:pt x="40" y="273"/>
                  </a:lnTo>
                  <a:lnTo>
                    <a:pt x="46" y="272"/>
                  </a:lnTo>
                  <a:lnTo>
                    <a:pt x="48" y="268"/>
                  </a:lnTo>
                  <a:lnTo>
                    <a:pt x="43" y="267"/>
                  </a:lnTo>
                  <a:lnTo>
                    <a:pt x="40" y="264"/>
                  </a:lnTo>
                  <a:lnTo>
                    <a:pt x="41" y="257"/>
                  </a:lnTo>
                  <a:lnTo>
                    <a:pt x="41" y="254"/>
                  </a:lnTo>
                  <a:lnTo>
                    <a:pt x="41" y="249"/>
                  </a:lnTo>
                  <a:lnTo>
                    <a:pt x="48" y="246"/>
                  </a:lnTo>
                  <a:lnTo>
                    <a:pt x="46" y="243"/>
                  </a:lnTo>
                  <a:lnTo>
                    <a:pt x="41" y="240"/>
                  </a:lnTo>
                  <a:lnTo>
                    <a:pt x="40" y="234"/>
                  </a:lnTo>
                  <a:lnTo>
                    <a:pt x="40" y="230"/>
                  </a:lnTo>
                  <a:lnTo>
                    <a:pt x="40" y="227"/>
                  </a:lnTo>
                  <a:lnTo>
                    <a:pt x="43" y="222"/>
                  </a:lnTo>
                  <a:lnTo>
                    <a:pt x="45" y="219"/>
                  </a:lnTo>
                  <a:lnTo>
                    <a:pt x="45" y="214"/>
                  </a:lnTo>
                  <a:lnTo>
                    <a:pt x="46" y="207"/>
                  </a:lnTo>
                  <a:lnTo>
                    <a:pt x="41" y="205"/>
                  </a:lnTo>
                  <a:lnTo>
                    <a:pt x="38" y="202"/>
                  </a:lnTo>
                  <a:lnTo>
                    <a:pt x="38" y="195"/>
                  </a:lnTo>
                  <a:lnTo>
                    <a:pt x="40" y="192"/>
                  </a:lnTo>
                  <a:lnTo>
                    <a:pt x="41" y="187"/>
                  </a:lnTo>
                  <a:lnTo>
                    <a:pt x="38" y="184"/>
                  </a:lnTo>
                  <a:lnTo>
                    <a:pt x="35" y="180"/>
                  </a:lnTo>
                  <a:lnTo>
                    <a:pt x="33" y="175"/>
                  </a:lnTo>
                  <a:lnTo>
                    <a:pt x="33" y="168"/>
                  </a:lnTo>
                  <a:lnTo>
                    <a:pt x="33" y="162"/>
                  </a:lnTo>
                  <a:lnTo>
                    <a:pt x="38" y="152"/>
                  </a:lnTo>
                  <a:lnTo>
                    <a:pt x="43" y="146"/>
                  </a:lnTo>
                  <a:lnTo>
                    <a:pt x="46" y="140"/>
                  </a:lnTo>
                  <a:lnTo>
                    <a:pt x="48" y="133"/>
                  </a:lnTo>
                  <a:lnTo>
                    <a:pt x="48" y="127"/>
                  </a:lnTo>
                  <a:lnTo>
                    <a:pt x="51" y="121"/>
                  </a:lnTo>
                  <a:lnTo>
                    <a:pt x="54" y="116"/>
                  </a:lnTo>
                  <a:lnTo>
                    <a:pt x="59" y="106"/>
                  </a:lnTo>
                  <a:lnTo>
                    <a:pt x="62" y="102"/>
                  </a:lnTo>
                  <a:lnTo>
                    <a:pt x="67" y="94"/>
                  </a:lnTo>
                  <a:lnTo>
                    <a:pt x="68" y="86"/>
                  </a:lnTo>
                  <a:lnTo>
                    <a:pt x="72" y="81"/>
                  </a:lnTo>
                  <a:lnTo>
                    <a:pt x="78" y="79"/>
                  </a:lnTo>
                  <a:lnTo>
                    <a:pt x="84" y="76"/>
                  </a:lnTo>
                  <a:lnTo>
                    <a:pt x="86" y="70"/>
                  </a:lnTo>
                  <a:lnTo>
                    <a:pt x="86" y="64"/>
                  </a:lnTo>
                  <a:lnTo>
                    <a:pt x="83" y="57"/>
                  </a:lnTo>
                  <a:lnTo>
                    <a:pt x="83" y="51"/>
                  </a:lnTo>
                  <a:lnTo>
                    <a:pt x="86" y="46"/>
                  </a:lnTo>
                  <a:lnTo>
                    <a:pt x="89" y="43"/>
                  </a:lnTo>
                  <a:lnTo>
                    <a:pt x="94" y="40"/>
                  </a:lnTo>
                  <a:lnTo>
                    <a:pt x="95" y="37"/>
                  </a:lnTo>
                  <a:lnTo>
                    <a:pt x="97" y="30"/>
                  </a:lnTo>
                  <a:lnTo>
                    <a:pt x="103" y="27"/>
                  </a:lnTo>
                  <a:lnTo>
                    <a:pt x="108" y="25"/>
                  </a:lnTo>
                  <a:lnTo>
                    <a:pt x="110" y="21"/>
                  </a:lnTo>
                  <a:lnTo>
                    <a:pt x="110" y="17"/>
                  </a:lnTo>
                  <a:lnTo>
                    <a:pt x="110" y="13"/>
                  </a:lnTo>
                  <a:lnTo>
                    <a:pt x="110" y="8"/>
                  </a:lnTo>
                  <a:lnTo>
                    <a:pt x="110" y="1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5" name="State: Minnesota">
              <a:extLst>
                <a:ext uri="{FF2B5EF4-FFF2-40B4-BE49-F238E27FC236}">
                  <a16:creationId xmlns:a16="http://schemas.microsoft.com/office/drawing/2014/main" id="{8BE8A164-F08C-4D9F-9016-C81F67C7A775}"/>
                </a:ext>
              </a:extLst>
            </p:cNvPr>
            <p:cNvSpPr>
              <a:spLocks/>
            </p:cNvSpPr>
            <p:nvPr/>
          </p:nvSpPr>
          <p:spPr bwMode="auto">
            <a:xfrm>
              <a:off x="4796040" y="2868079"/>
              <a:ext cx="674439" cy="830775"/>
            </a:xfrm>
            <a:custGeom>
              <a:avLst/>
              <a:gdLst>
                <a:gd name="T0" fmla="*/ 2147483647 w 542"/>
                <a:gd name="T1" fmla="*/ 2147483647 h 648"/>
                <a:gd name="T2" fmla="*/ 2147483647 w 542"/>
                <a:gd name="T3" fmla="*/ 2147483647 h 648"/>
                <a:gd name="T4" fmla="*/ 2147483647 w 542"/>
                <a:gd name="T5" fmla="*/ 2147483647 h 648"/>
                <a:gd name="T6" fmla="*/ 2147483647 w 542"/>
                <a:gd name="T7" fmla="*/ 2147483647 h 648"/>
                <a:gd name="T8" fmla="*/ 2147483647 w 542"/>
                <a:gd name="T9" fmla="*/ 2147483647 h 648"/>
                <a:gd name="T10" fmla="*/ 2147483647 w 542"/>
                <a:gd name="T11" fmla="*/ 2147483647 h 648"/>
                <a:gd name="T12" fmla="*/ 2147483647 w 542"/>
                <a:gd name="T13" fmla="*/ 2147483647 h 648"/>
                <a:gd name="T14" fmla="*/ 2147483647 w 542"/>
                <a:gd name="T15" fmla="*/ 2147483647 h 648"/>
                <a:gd name="T16" fmla="*/ 2147483647 w 542"/>
                <a:gd name="T17" fmla="*/ 2147483647 h 648"/>
                <a:gd name="T18" fmla="*/ 2147483647 w 542"/>
                <a:gd name="T19" fmla="*/ 2147483647 h 648"/>
                <a:gd name="T20" fmla="*/ 2147483647 w 542"/>
                <a:gd name="T21" fmla="*/ 2147483647 h 648"/>
                <a:gd name="T22" fmla="*/ 2147483647 w 542"/>
                <a:gd name="T23" fmla="*/ 2147483647 h 648"/>
                <a:gd name="T24" fmla="*/ 2147483647 w 542"/>
                <a:gd name="T25" fmla="*/ 2147483647 h 648"/>
                <a:gd name="T26" fmla="*/ 2147483647 w 542"/>
                <a:gd name="T27" fmla="*/ 2147483647 h 648"/>
                <a:gd name="T28" fmla="*/ 2147483647 w 542"/>
                <a:gd name="T29" fmla="*/ 2147483647 h 648"/>
                <a:gd name="T30" fmla="*/ 2147483647 w 542"/>
                <a:gd name="T31" fmla="*/ 2147483647 h 648"/>
                <a:gd name="T32" fmla="*/ 2147483647 w 542"/>
                <a:gd name="T33" fmla="*/ 2147483647 h 648"/>
                <a:gd name="T34" fmla="*/ 2147483647 w 542"/>
                <a:gd name="T35" fmla="*/ 2147483647 h 648"/>
                <a:gd name="T36" fmla="*/ 2147483647 w 542"/>
                <a:gd name="T37" fmla="*/ 2147483647 h 648"/>
                <a:gd name="T38" fmla="*/ 2147483647 w 542"/>
                <a:gd name="T39" fmla="*/ 2147483647 h 648"/>
                <a:gd name="T40" fmla="*/ 2147483647 w 542"/>
                <a:gd name="T41" fmla="*/ 2147483647 h 648"/>
                <a:gd name="T42" fmla="*/ 2147483647 w 542"/>
                <a:gd name="T43" fmla="*/ 2147483647 h 648"/>
                <a:gd name="T44" fmla="*/ 2147483647 w 542"/>
                <a:gd name="T45" fmla="*/ 2147483647 h 648"/>
                <a:gd name="T46" fmla="*/ 2147483647 w 542"/>
                <a:gd name="T47" fmla="*/ 2147483647 h 648"/>
                <a:gd name="T48" fmla="*/ 2147483647 w 542"/>
                <a:gd name="T49" fmla="*/ 2147483647 h 648"/>
                <a:gd name="T50" fmla="*/ 2147483647 w 542"/>
                <a:gd name="T51" fmla="*/ 2147483647 h 648"/>
                <a:gd name="T52" fmla="*/ 2147483647 w 542"/>
                <a:gd name="T53" fmla="*/ 2147483647 h 648"/>
                <a:gd name="T54" fmla="*/ 2147483647 w 542"/>
                <a:gd name="T55" fmla="*/ 2147483647 h 648"/>
                <a:gd name="T56" fmla="*/ 2147483647 w 542"/>
                <a:gd name="T57" fmla="*/ 2147483647 h 648"/>
                <a:gd name="T58" fmla="*/ 2147483647 w 542"/>
                <a:gd name="T59" fmla="*/ 2147483647 h 648"/>
                <a:gd name="T60" fmla="*/ 2147483647 w 542"/>
                <a:gd name="T61" fmla="*/ 2147483647 h 648"/>
                <a:gd name="T62" fmla="*/ 2147483647 w 542"/>
                <a:gd name="T63" fmla="*/ 2147483647 h 648"/>
                <a:gd name="T64" fmla="*/ 2147483647 w 542"/>
                <a:gd name="T65" fmla="*/ 2147483647 h 648"/>
                <a:gd name="T66" fmla="*/ 2147483647 w 542"/>
                <a:gd name="T67" fmla="*/ 2147483647 h 648"/>
                <a:gd name="T68" fmla="*/ 2147483647 w 542"/>
                <a:gd name="T69" fmla="*/ 2147483647 h 648"/>
                <a:gd name="T70" fmla="*/ 2147483647 w 542"/>
                <a:gd name="T71" fmla="*/ 2147483647 h 648"/>
                <a:gd name="T72" fmla="*/ 2147483647 w 542"/>
                <a:gd name="T73" fmla="*/ 2147483647 h 648"/>
                <a:gd name="T74" fmla="*/ 2147483647 w 542"/>
                <a:gd name="T75" fmla="*/ 2147483647 h 648"/>
                <a:gd name="T76" fmla="*/ 2147483647 w 542"/>
                <a:gd name="T77" fmla="*/ 2147483647 h 648"/>
                <a:gd name="T78" fmla="*/ 2147483647 w 542"/>
                <a:gd name="T79" fmla="*/ 2147483647 h 648"/>
                <a:gd name="T80" fmla="*/ 2147483647 w 542"/>
                <a:gd name="T81" fmla="*/ 2147483647 h 648"/>
                <a:gd name="T82" fmla="*/ 2147483647 w 542"/>
                <a:gd name="T83" fmla="*/ 2147483647 h 648"/>
                <a:gd name="T84" fmla="*/ 2147483647 w 542"/>
                <a:gd name="T85" fmla="*/ 2147483647 h 648"/>
                <a:gd name="T86" fmla="*/ 2147483647 w 542"/>
                <a:gd name="T87" fmla="*/ 2147483647 h 648"/>
                <a:gd name="T88" fmla="*/ 2147483647 w 542"/>
                <a:gd name="T89" fmla="*/ 2147483647 h 648"/>
                <a:gd name="T90" fmla="*/ 2147483647 w 542"/>
                <a:gd name="T91" fmla="*/ 2147483647 h 648"/>
                <a:gd name="T92" fmla="*/ 2147483647 w 542"/>
                <a:gd name="T93" fmla="*/ 2147483647 h 648"/>
                <a:gd name="T94" fmla="*/ 2147483647 w 542"/>
                <a:gd name="T95" fmla="*/ 2147483647 h 648"/>
                <a:gd name="T96" fmla="*/ 2147483647 w 542"/>
                <a:gd name="T97" fmla="*/ 2147483647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2"/>
                <a:gd name="T148" fmla="*/ 0 h 648"/>
                <a:gd name="T149" fmla="*/ 542 w 542"/>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2" h="648">
                  <a:moveTo>
                    <a:pt x="150" y="47"/>
                  </a:moveTo>
                  <a:lnTo>
                    <a:pt x="151" y="0"/>
                  </a:lnTo>
                  <a:lnTo>
                    <a:pt x="157" y="1"/>
                  </a:lnTo>
                  <a:lnTo>
                    <a:pt x="164" y="1"/>
                  </a:lnTo>
                  <a:lnTo>
                    <a:pt x="167" y="5"/>
                  </a:lnTo>
                  <a:lnTo>
                    <a:pt x="170" y="11"/>
                  </a:lnTo>
                  <a:lnTo>
                    <a:pt x="172" y="17"/>
                  </a:lnTo>
                  <a:lnTo>
                    <a:pt x="173" y="24"/>
                  </a:lnTo>
                  <a:lnTo>
                    <a:pt x="175" y="32"/>
                  </a:lnTo>
                  <a:lnTo>
                    <a:pt x="178" y="38"/>
                  </a:lnTo>
                  <a:lnTo>
                    <a:pt x="180" y="44"/>
                  </a:lnTo>
                  <a:lnTo>
                    <a:pt x="186" y="52"/>
                  </a:lnTo>
                  <a:lnTo>
                    <a:pt x="188" y="62"/>
                  </a:lnTo>
                  <a:lnTo>
                    <a:pt x="192" y="66"/>
                  </a:lnTo>
                  <a:lnTo>
                    <a:pt x="192" y="73"/>
                  </a:lnTo>
                  <a:lnTo>
                    <a:pt x="205" y="74"/>
                  </a:lnTo>
                  <a:lnTo>
                    <a:pt x="210" y="78"/>
                  </a:lnTo>
                  <a:lnTo>
                    <a:pt x="218" y="74"/>
                  </a:lnTo>
                  <a:lnTo>
                    <a:pt x="224" y="73"/>
                  </a:lnTo>
                  <a:lnTo>
                    <a:pt x="229" y="74"/>
                  </a:lnTo>
                  <a:lnTo>
                    <a:pt x="235" y="76"/>
                  </a:lnTo>
                  <a:lnTo>
                    <a:pt x="242" y="79"/>
                  </a:lnTo>
                  <a:lnTo>
                    <a:pt x="246" y="81"/>
                  </a:lnTo>
                  <a:lnTo>
                    <a:pt x="253" y="84"/>
                  </a:lnTo>
                  <a:lnTo>
                    <a:pt x="256" y="87"/>
                  </a:lnTo>
                  <a:lnTo>
                    <a:pt x="261" y="90"/>
                  </a:lnTo>
                  <a:lnTo>
                    <a:pt x="265" y="90"/>
                  </a:lnTo>
                  <a:lnTo>
                    <a:pt x="273" y="89"/>
                  </a:lnTo>
                  <a:lnTo>
                    <a:pt x="280" y="87"/>
                  </a:lnTo>
                  <a:lnTo>
                    <a:pt x="285" y="82"/>
                  </a:lnTo>
                  <a:lnTo>
                    <a:pt x="289" y="79"/>
                  </a:lnTo>
                  <a:lnTo>
                    <a:pt x="293" y="82"/>
                  </a:lnTo>
                  <a:lnTo>
                    <a:pt x="296" y="84"/>
                  </a:lnTo>
                  <a:lnTo>
                    <a:pt x="305" y="82"/>
                  </a:lnTo>
                  <a:lnTo>
                    <a:pt x="315" y="84"/>
                  </a:lnTo>
                  <a:lnTo>
                    <a:pt x="324" y="82"/>
                  </a:lnTo>
                  <a:lnTo>
                    <a:pt x="332" y="87"/>
                  </a:lnTo>
                  <a:lnTo>
                    <a:pt x="343" y="93"/>
                  </a:lnTo>
                  <a:lnTo>
                    <a:pt x="351" y="98"/>
                  </a:lnTo>
                  <a:lnTo>
                    <a:pt x="353" y="103"/>
                  </a:lnTo>
                  <a:lnTo>
                    <a:pt x="361" y="106"/>
                  </a:lnTo>
                  <a:lnTo>
                    <a:pt x="367" y="109"/>
                  </a:lnTo>
                  <a:lnTo>
                    <a:pt x="374" y="111"/>
                  </a:lnTo>
                  <a:lnTo>
                    <a:pt x="380" y="116"/>
                  </a:lnTo>
                  <a:lnTo>
                    <a:pt x="383" y="119"/>
                  </a:lnTo>
                  <a:lnTo>
                    <a:pt x="389" y="122"/>
                  </a:lnTo>
                  <a:lnTo>
                    <a:pt x="399" y="122"/>
                  </a:lnTo>
                  <a:lnTo>
                    <a:pt x="404" y="128"/>
                  </a:lnTo>
                  <a:lnTo>
                    <a:pt x="408" y="135"/>
                  </a:lnTo>
                  <a:lnTo>
                    <a:pt x="416" y="138"/>
                  </a:lnTo>
                  <a:lnTo>
                    <a:pt x="426" y="141"/>
                  </a:lnTo>
                  <a:lnTo>
                    <a:pt x="429" y="144"/>
                  </a:lnTo>
                  <a:lnTo>
                    <a:pt x="434" y="143"/>
                  </a:lnTo>
                  <a:lnTo>
                    <a:pt x="440" y="140"/>
                  </a:lnTo>
                  <a:lnTo>
                    <a:pt x="445" y="136"/>
                  </a:lnTo>
                  <a:lnTo>
                    <a:pt x="450" y="132"/>
                  </a:lnTo>
                  <a:lnTo>
                    <a:pt x="458" y="128"/>
                  </a:lnTo>
                  <a:lnTo>
                    <a:pt x="463" y="128"/>
                  </a:lnTo>
                  <a:lnTo>
                    <a:pt x="467" y="130"/>
                  </a:lnTo>
                  <a:lnTo>
                    <a:pt x="472" y="133"/>
                  </a:lnTo>
                  <a:lnTo>
                    <a:pt x="477" y="136"/>
                  </a:lnTo>
                  <a:lnTo>
                    <a:pt x="485" y="140"/>
                  </a:lnTo>
                  <a:lnTo>
                    <a:pt x="490" y="141"/>
                  </a:lnTo>
                  <a:lnTo>
                    <a:pt x="497" y="141"/>
                  </a:lnTo>
                  <a:lnTo>
                    <a:pt x="507" y="140"/>
                  </a:lnTo>
                  <a:lnTo>
                    <a:pt x="513" y="136"/>
                  </a:lnTo>
                  <a:lnTo>
                    <a:pt x="518" y="136"/>
                  </a:lnTo>
                  <a:lnTo>
                    <a:pt x="520" y="138"/>
                  </a:lnTo>
                  <a:lnTo>
                    <a:pt x="523" y="141"/>
                  </a:lnTo>
                  <a:lnTo>
                    <a:pt x="528" y="141"/>
                  </a:lnTo>
                  <a:lnTo>
                    <a:pt x="536" y="144"/>
                  </a:lnTo>
                  <a:lnTo>
                    <a:pt x="540" y="146"/>
                  </a:lnTo>
                  <a:lnTo>
                    <a:pt x="542" y="147"/>
                  </a:lnTo>
                  <a:lnTo>
                    <a:pt x="536" y="155"/>
                  </a:lnTo>
                  <a:lnTo>
                    <a:pt x="531" y="160"/>
                  </a:lnTo>
                  <a:lnTo>
                    <a:pt x="523" y="167"/>
                  </a:lnTo>
                  <a:lnTo>
                    <a:pt x="515" y="174"/>
                  </a:lnTo>
                  <a:lnTo>
                    <a:pt x="502" y="179"/>
                  </a:lnTo>
                  <a:lnTo>
                    <a:pt x="491" y="186"/>
                  </a:lnTo>
                  <a:lnTo>
                    <a:pt x="480" y="198"/>
                  </a:lnTo>
                  <a:lnTo>
                    <a:pt x="467" y="209"/>
                  </a:lnTo>
                  <a:lnTo>
                    <a:pt x="455" y="222"/>
                  </a:lnTo>
                  <a:lnTo>
                    <a:pt x="442" y="233"/>
                  </a:lnTo>
                  <a:lnTo>
                    <a:pt x="429" y="244"/>
                  </a:lnTo>
                  <a:lnTo>
                    <a:pt x="410" y="262"/>
                  </a:lnTo>
                  <a:lnTo>
                    <a:pt x="399" y="275"/>
                  </a:lnTo>
                  <a:lnTo>
                    <a:pt x="388" y="284"/>
                  </a:lnTo>
                  <a:lnTo>
                    <a:pt x="377" y="294"/>
                  </a:lnTo>
                  <a:lnTo>
                    <a:pt x="370" y="297"/>
                  </a:lnTo>
                  <a:lnTo>
                    <a:pt x="364" y="300"/>
                  </a:lnTo>
                  <a:lnTo>
                    <a:pt x="366" y="362"/>
                  </a:lnTo>
                  <a:lnTo>
                    <a:pt x="358" y="368"/>
                  </a:lnTo>
                  <a:lnTo>
                    <a:pt x="351" y="373"/>
                  </a:lnTo>
                  <a:lnTo>
                    <a:pt x="342" y="379"/>
                  </a:lnTo>
                  <a:lnTo>
                    <a:pt x="334" y="384"/>
                  </a:lnTo>
                  <a:lnTo>
                    <a:pt x="329" y="394"/>
                  </a:lnTo>
                  <a:lnTo>
                    <a:pt x="324" y="399"/>
                  </a:lnTo>
                  <a:lnTo>
                    <a:pt x="323" y="405"/>
                  </a:lnTo>
                  <a:lnTo>
                    <a:pt x="320" y="413"/>
                  </a:lnTo>
                  <a:lnTo>
                    <a:pt x="320" y="421"/>
                  </a:lnTo>
                  <a:lnTo>
                    <a:pt x="324" y="424"/>
                  </a:lnTo>
                  <a:lnTo>
                    <a:pt x="331" y="427"/>
                  </a:lnTo>
                  <a:lnTo>
                    <a:pt x="335" y="437"/>
                  </a:lnTo>
                  <a:lnTo>
                    <a:pt x="335" y="445"/>
                  </a:lnTo>
                  <a:lnTo>
                    <a:pt x="332" y="454"/>
                  </a:lnTo>
                  <a:lnTo>
                    <a:pt x="332" y="464"/>
                  </a:lnTo>
                  <a:lnTo>
                    <a:pt x="335" y="470"/>
                  </a:lnTo>
                  <a:lnTo>
                    <a:pt x="334" y="475"/>
                  </a:lnTo>
                  <a:lnTo>
                    <a:pt x="329" y="480"/>
                  </a:lnTo>
                  <a:lnTo>
                    <a:pt x="329" y="486"/>
                  </a:lnTo>
                  <a:lnTo>
                    <a:pt x="334" y="489"/>
                  </a:lnTo>
                  <a:lnTo>
                    <a:pt x="335" y="494"/>
                  </a:lnTo>
                  <a:lnTo>
                    <a:pt x="332" y="502"/>
                  </a:lnTo>
                  <a:lnTo>
                    <a:pt x="331" y="507"/>
                  </a:lnTo>
                  <a:lnTo>
                    <a:pt x="331" y="513"/>
                  </a:lnTo>
                  <a:lnTo>
                    <a:pt x="334" y="518"/>
                  </a:lnTo>
                  <a:lnTo>
                    <a:pt x="340" y="524"/>
                  </a:lnTo>
                  <a:lnTo>
                    <a:pt x="347" y="526"/>
                  </a:lnTo>
                  <a:lnTo>
                    <a:pt x="351" y="529"/>
                  </a:lnTo>
                  <a:lnTo>
                    <a:pt x="356" y="530"/>
                  </a:lnTo>
                  <a:lnTo>
                    <a:pt x="358" y="535"/>
                  </a:lnTo>
                  <a:lnTo>
                    <a:pt x="362" y="538"/>
                  </a:lnTo>
                  <a:lnTo>
                    <a:pt x="369" y="538"/>
                  </a:lnTo>
                  <a:lnTo>
                    <a:pt x="377" y="540"/>
                  </a:lnTo>
                  <a:lnTo>
                    <a:pt x="385" y="545"/>
                  </a:lnTo>
                  <a:lnTo>
                    <a:pt x="393" y="549"/>
                  </a:lnTo>
                  <a:lnTo>
                    <a:pt x="399" y="556"/>
                  </a:lnTo>
                  <a:lnTo>
                    <a:pt x="402" y="561"/>
                  </a:lnTo>
                  <a:lnTo>
                    <a:pt x="407" y="570"/>
                  </a:lnTo>
                  <a:lnTo>
                    <a:pt x="413" y="578"/>
                  </a:lnTo>
                  <a:lnTo>
                    <a:pt x="418" y="583"/>
                  </a:lnTo>
                  <a:lnTo>
                    <a:pt x="421" y="583"/>
                  </a:lnTo>
                  <a:lnTo>
                    <a:pt x="432" y="589"/>
                  </a:lnTo>
                  <a:lnTo>
                    <a:pt x="436" y="592"/>
                  </a:lnTo>
                  <a:lnTo>
                    <a:pt x="442" y="599"/>
                  </a:lnTo>
                  <a:lnTo>
                    <a:pt x="448" y="605"/>
                  </a:lnTo>
                  <a:lnTo>
                    <a:pt x="451" y="610"/>
                  </a:lnTo>
                  <a:lnTo>
                    <a:pt x="456" y="616"/>
                  </a:lnTo>
                  <a:lnTo>
                    <a:pt x="459" y="623"/>
                  </a:lnTo>
                  <a:lnTo>
                    <a:pt x="461" y="632"/>
                  </a:lnTo>
                  <a:lnTo>
                    <a:pt x="461" y="640"/>
                  </a:lnTo>
                  <a:lnTo>
                    <a:pt x="461" y="646"/>
                  </a:lnTo>
                  <a:lnTo>
                    <a:pt x="46" y="648"/>
                  </a:lnTo>
                  <a:lnTo>
                    <a:pt x="49" y="454"/>
                  </a:lnTo>
                  <a:lnTo>
                    <a:pt x="46" y="449"/>
                  </a:lnTo>
                  <a:lnTo>
                    <a:pt x="41" y="445"/>
                  </a:lnTo>
                  <a:lnTo>
                    <a:pt x="35" y="440"/>
                  </a:lnTo>
                  <a:lnTo>
                    <a:pt x="29" y="437"/>
                  </a:lnTo>
                  <a:lnTo>
                    <a:pt x="24" y="432"/>
                  </a:lnTo>
                  <a:lnTo>
                    <a:pt x="19" y="426"/>
                  </a:lnTo>
                  <a:lnTo>
                    <a:pt x="18" y="421"/>
                  </a:lnTo>
                  <a:lnTo>
                    <a:pt x="16" y="416"/>
                  </a:lnTo>
                  <a:lnTo>
                    <a:pt x="19" y="413"/>
                  </a:lnTo>
                  <a:lnTo>
                    <a:pt x="22" y="410"/>
                  </a:lnTo>
                  <a:lnTo>
                    <a:pt x="27" y="405"/>
                  </a:lnTo>
                  <a:lnTo>
                    <a:pt x="32" y="402"/>
                  </a:lnTo>
                  <a:lnTo>
                    <a:pt x="38" y="399"/>
                  </a:lnTo>
                  <a:lnTo>
                    <a:pt x="43" y="391"/>
                  </a:lnTo>
                  <a:lnTo>
                    <a:pt x="43" y="384"/>
                  </a:lnTo>
                  <a:lnTo>
                    <a:pt x="41" y="340"/>
                  </a:lnTo>
                  <a:lnTo>
                    <a:pt x="38" y="332"/>
                  </a:lnTo>
                  <a:lnTo>
                    <a:pt x="32" y="325"/>
                  </a:lnTo>
                  <a:lnTo>
                    <a:pt x="29" y="319"/>
                  </a:lnTo>
                  <a:lnTo>
                    <a:pt x="26" y="313"/>
                  </a:lnTo>
                  <a:lnTo>
                    <a:pt x="22" y="306"/>
                  </a:lnTo>
                  <a:lnTo>
                    <a:pt x="22" y="297"/>
                  </a:lnTo>
                  <a:lnTo>
                    <a:pt x="24" y="292"/>
                  </a:lnTo>
                  <a:lnTo>
                    <a:pt x="29" y="286"/>
                  </a:lnTo>
                  <a:lnTo>
                    <a:pt x="34" y="279"/>
                  </a:lnTo>
                  <a:lnTo>
                    <a:pt x="30" y="270"/>
                  </a:lnTo>
                  <a:lnTo>
                    <a:pt x="26" y="256"/>
                  </a:lnTo>
                  <a:lnTo>
                    <a:pt x="24" y="244"/>
                  </a:lnTo>
                  <a:lnTo>
                    <a:pt x="21" y="232"/>
                  </a:lnTo>
                  <a:lnTo>
                    <a:pt x="19" y="211"/>
                  </a:lnTo>
                  <a:lnTo>
                    <a:pt x="16" y="194"/>
                  </a:lnTo>
                  <a:lnTo>
                    <a:pt x="13" y="186"/>
                  </a:lnTo>
                  <a:lnTo>
                    <a:pt x="10" y="178"/>
                  </a:lnTo>
                  <a:lnTo>
                    <a:pt x="10" y="173"/>
                  </a:lnTo>
                  <a:lnTo>
                    <a:pt x="11" y="167"/>
                  </a:lnTo>
                  <a:lnTo>
                    <a:pt x="13" y="159"/>
                  </a:lnTo>
                  <a:lnTo>
                    <a:pt x="13" y="149"/>
                  </a:lnTo>
                  <a:lnTo>
                    <a:pt x="8" y="138"/>
                  </a:lnTo>
                  <a:lnTo>
                    <a:pt x="8" y="130"/>
                  </a:lnTo>
                  <a:lnTo>
                    <a:pt x="10" y="124"/>
                  </a:lnTo>
                  <a:lnTo>
                    <a:pt x="10" y="116"/>
                  </a:lnTo>
                  <a:lnTo>
                    <a:pt x="10" y="113"/>
                  </a:lnTo>
                  <a:lnTo>
                    <a:pt x="7" y="109"/>
                  </a:lnTo>
                  <a:lnTo>
                    <a:pt x="3" y="105"/>
                  </a:lnTo>
                  <a:lnTo>
                    <a:pt x="3" y="100"/>
                  </a:lnTo>
                  <a:lnTo>
                    <a:pt x="2" y="93"/>
                  </a:lnTo>
                  <a:lnTo>
                    <a:pt x="3" y="87"/>
                  </a:lnTo>
                  <a:lnTo>
                    <a:pt x="8" y="82"/>
                  </a:lnTo>
                  <a:lnTo>
                    <a:pt x="11" y="78"/>
                  </a:lnTo>
                  <a:lnTo>
                    <a:pt x="10" y="70"/>
                  </a:lnTo>
                  <a:lnTo>
                    <a:pt x="8" y="63"/>
                  </a:lnTo>
                  <a:lnTo>
                    <a:pt x="7" y="60"/>
                  </a:lnTo>
                  <a:lnTo>
                    <a:pt x="3" y="54"/>
                  </a:lnTo>
                  <a:lnTo>
                    <a:pt x="0" y="47"/>
                  </a:lnTo>
                  <a:lnTo>
                    <a:pt x="150" y="47"/>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nvGrpSpPr>
            <p:cNvPr id="36" name="State: Michigan">
              <a:extLst>
                <a:ext uri="{FF2B5EF4-FFF2-40B4-BE49-F238E27FC236}">
                  <a16:creationId xmlns:a16="http://schemas.microsoft.com/office/drawing/2014/main" id="{C9E2510B-945F-4DC0-8C7D-473D956B9295}"/>
                </a:ext>
              </a:extLst>
            </p:cNvPr>
            <p:cNvGrpSpPr/>
            <p:nvPr/>
          </p:nvGrpSpPr>
          <p:grpSpPr>
            <a:xfrm>
              <a:off x="5439372" y="3107822"/>
              <a:ext cx="800117" cy="798723"/>
              <a:chOff x="5351726" y="2497415"/>
              <a:chExt cx="959972" cy="958300"/>
            </a:xfrm>
            <a:solidFill>
              <a:schemeClr val="accent6"/>
            </a:solidFill>
          </p:grpSpPr>
          <p:sp>
            <p:nvSpPr>
              <p:cNvPr id="89" name="Freeform 30">
                <a:extLst>
                  <a:ext uri="{FF2B5EF4-FFF2-40B4-BE49-F238E27FC236}">
                    <a16:creationId xmlns:a16="http://schemas.microsoft.com/office/drawing/2014/main" id="{58FC54F8-33BE-4795-BEEB-E768A927B9AD}"/>
                  </a:ext>
                </a:extLst>
              </p:cNvPr>
              <p:cNvSpPr>
                <a:spLocks/>
              </p:cNvSpPr>
              <p:nvPr/>
            </p:nvSpPr>
            <p:spPr bwMode="auto">
              <a:xfrm>
                <a:off x="5807077" y="2758910"/>
                <a:ext cx="504621" cy="696805"/>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90" name="Freeform 27">
                <a:extLst>
                  <a:ext uri="{FF2B5EF4-FFF2-40B4-BE49-F238E27FC236}">
                    <a16:creationId xmlns:a16="http://schemas.microsoft.com/office/drawing/2014/main" id="{EEA8E7FC-88B7-446A-8B74-5EC2511F88AE}"/>
                  </a:ext>
                </a:extLst>
              </p:cNvPr>
              <p:cNvSpPr>
                <a:spLocks/>
              </p:cNvSpPr>
              <p:nvPr/>
            </p:nvSpPr>
            <p:spPr bwMode="auto">
              <a:xfrm>
                <a:off x="5351726" y="2497415"/>
                <a:ext cx="716620" cy="401470"/>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sp>
          <p:nvSpPr>
            <p:cNvPr id="37" name="State: Massachusetts">
              <a:extLst>
                <a:ext uri="{FF2B5EF4-FFF2-40B4-BE49-F238E27FC236}">
                  <a16:creationId xmlns:a16="http://schemas.microsoft.com/office/drawing/2014/main" id="{1E9A5DEB-34EB-4C58-B721-48BF2D89248E}"/>
                </a:ext>
              </a:extLst>
            </p:cNvPr>
            <p:cNvSpPr>
              <a:spLocks/>
            </p:cNvSpPr>
            <p:nvPr/>
          </p:nvSpPr>
          <p:spPr bwMode="auto">
            <a:xfrm>
              <a:off x="7141648" y="3437312"/>
              <a:ext cx="369573" cy="193591"/>
            </a:xfrm>
            <a:custGeom>
              <a:avLst/>
              <a:gdLst>
                <a:gd name="T0" fmla="*/ 2147483647 w 297"/>
                <a:gd name="T1" fmla="*/ 2147483647 h 151"/>
                <a:gd name="T2" fmla="*/ 2147483647 w 297"/>
                <a:gd name="T3" fmla="*/ 2147483647 h 151"/>
                <a:gd name="T4" fmla="*/ 2147483647 w 297"/>
                <a:gd name="T5" fmla="*/ 2147483647 h 151"/>
                <a:gd name="T6" fmla="*/ 2147483647 w 297"/>
                <a:gd name="T7" fmla="*/ 2147483647 h 151"/>
                <a:gd name="T8" fmla="*/ 2147483647 w 297"/>
                <a:gd name="T9" fmla="*/ 2147483647 h 151"/>
                <a:gd name="T10" fmla="*/ 2147483647 w 297"/>
                <a:gd name="T11" fmla="*/ 2147483647 h 151"/>
                <a:gd name="T12" fmla="*/ 2147483647 w 297"/>
                <a:gd name="T13" fmla="*/ 2147483647 h 151"/>
                <a:gd name="T14" fmla="*/ 2147483647 w 297"/>
                <a:gd name="T15" fmla="*/ 2147483647 h 151"/>
                <a:gd name="T16" fmla="*/ 2147483647 w 297"/>
                <a:gd name="T17" fmla="*/ 2147483647 h 151"/>
                <a:gd name="T18" fmla="*/ 2147483647 w 297"/>
                <a:gd name="T19" fmla="*/ 2147483647 h 151"/>
                <a:gd name="T20" fmla="*/ 2147483647 w 297"/>
                <a:gd name="T21" fmla="*/ 2147483647 h 151"/>
                <a:gd name="T22" fmla="*/ 2147483647 w 297"/>
                <a:gd name="T23" fmla="*/ 2147483647 h 151"/>
                <a:gd name="T24" fmla="*/ 2147483647 w 297"/>
                <a:gd name="T25" fmla="*/ 2147483647 h 151"/>
                <a:gd name="T26" fmla="*/ 2147483647 w 297"/>
                <a:gd name="T27" fmla="*/ 2147483647 h 151"/>
                <a:gd name="T28" fmla="*/ 2147483647 w 297"/>
                <a:gd name="T29" fmla="*/ 2147483647 h 151"/>
                <a:gd name="T30" fmla="*/ 2147483647 w 297"/>
                <a:gd name="T31" fmla="*/ 2147483647 h 151"/>
                <a:gd name="T32" fmla="*/ 2147483647 w 297"/>
                <a:gd name="T33" fmla="*/ 2147483647 h 151"/>
                <a:gd name="T34" fmla="*/ 2147483647 w 297"/>
                <a:gd name="T35" fmla="*/ 2147483647 h 151"/>
                <a:gd name="T36" fmla="*/ 2147483647 w 297"/>
                <a:gd name="T37" fmla="*/ 2147483647 h 151"/>
                <a:gd name="T38" fmla="*/ 2147483647 w 297"/>
                <a:gd name="T39" fmla="*/ 2147483647 h 151"/>
                <a:gd name="T40" fmla="*/ 2147483647 w 297"/>
                <a:gd name="T41" fmla="*/ 2147483647 h 151"/>
                <a:gd name="T42" fmla="*/ 2147483647 w 297"/>
                <a:gd name="T43" fmla="*/ 2147483647 h 151"/>
                <a:gd name="T44" fmla="*/ 2147483647 w 297"/>
                <a:gd name="T45" fmla="*/ 2147483647 h 151"/>
                <a:gd name="T46" fmla="*/ 2147483647 w 297"/>
                <a:gd name="T47" fmla="*/ 2147483647 h 151"/>
                <a:gd name="T48" fmla="*/ 2147483647 w 297"/>
                <a:gd name="T49" fmla="*/ 2147483647 h 151"/>
                <a:gd name="T50" fmla="*/ 2147483647 w 297"/>
                <a:gd name="T51" fmla="*/ 2147483647 h 151"/>
                <a:gd name="T52" fmla="*/ 2147483647 w 297"/>
                <a:gd name="T53" fmla="*/ 2147483647 h 151"/>
                <a:gd name="T54" fmla="*/ 2147483647 w 297"/>
                <a:gd name="T55" fmla="*/ 2147483647 h 151"/>
                <a:gd name="T56" fmla="*/ 2147483647 w 297"/>
                <a:gd name="T57" fmla="*/ 2147483647 h 151"/>
                <a:gd name="T58" fmla="*/ 2147483647 w 297"/>
                <a:gd name="T59" fmla="*/ 2147483647 h 151"/>
                <a:gd name="T60" fmla="*/ 2147483647 w 297"/>
                <a:gd name="T61" fmla="*/ 2147483647 h 151"/>
                <a:gd name="T62" fmla="*/ 2147483647 w 297"/>
                <a:gd name="T63" fmla="*/ 2147483647 h 151"/>
                <a:gd name="T64" fmla="*/ 2147483647 w 297"/>
                <a:gd name="T65" fmla="*/ 2147483647 h 151"/>
                <a:gd name="T66" fmla="*/ 2147483647 w 297"/>
                <a:gd name="T67" fmla="*/ 2147483647 h 151"/>
                <a:gd name="T68" fmla="*/ 2147483647 w 297"/>
                <a:gd name="T69" fmla="*/ 2147483647 h 151"/>
                <a:gd name="T70" fmla="*/ 2147483647 w 297"/>
                <a:gd name="T71" fmla="*/ 2147483647 h 151"/>
                <a:gd name="T72" fmla="*/ 2147483647 w 297"/>
                <a:gd name="T73" fmla="*/ 2147483647 h 151"/>
                <a:gd name="T74" fmla="*/ 2147483647 w 297"/>
                <a:gd name="T75" fmla="*/ 2147483647 h 151"/>
                <a:gd name="T76" fmla="*/ 2147483647 w 297"/>
                <a:gd name="T77" fmla="*/ 2147483647 h 151"/>
                <a:gd name="T78" fmla="*/ 2147483647 w 297"/>
                <a:gd name="T79" fmla="*/ 2147483647 h 151"/>
                <a:gd name="T80" fmla="*/ 2147483647 w 297"/>
                <a:gd name="T81" fmla="*/ 2147483647 h 151"/>
                <a:gd name="T82" fmla="*/ 2147483647 w 297"/>
                <a:gd name="T83" fmla="*/ 2147483647 h 151"/>
                <a:gd name="T84" fmla="*/ 2147483647 w 297"/>
                <a:gd name="T85" fmla="*/ 2147483647 h 151"/>
                <a:gd name="T86" fmla="*/ 2147483647 w 297"/>
                <a:gd name="T87" fmla="*/ 2147483647 h 151"/>
                <a:gd name="T88" fmla="*/ 0 w 297"/>
                <a:gd name="T89" fmla="*/ 2147483647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151"/>
                <a:gd name="T137" fmla="*/ 297 w 29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151">
                  <a:moveTo>
                    <a:pt x="0" y="69"/>
                  </a:moveTo>
                  <a:lnTo>
                    <a:pt x="25" y="61"/>
                  </a:lnTo>
                  <a:lnTo>
                    <a:pt x="47" y="54"/>
                  </a:lnTo>
                  <a:lnTo>
                    <a:pt x="71" y="50"/>
                  </a:lnTo>
                  <a:lnTo>
                    <a:pt x="89" y="45"/>
                  </a:lnTo>
                  <a:lnTo>
                    <a:pt x="103" y="38"/>
                  </a:lnTo>
                  <a:lnTo>
                    <a:pt x="121" y="35"/>
                  </a:lnTo>
                  <a:lnTo>
                    <a:pt x="135" y="31"/>
                  </a:lnTo>
                  <a:lnTo>
                    <a:pt x="144" y="31"/>
                  </a:lnTo>
                  <a:lnTo>
                    <a:pt x="151" y="27"/>
                  </a:lnTo>
                  <a:lnTo>
                    <a:pt x="159" y="23"/>
                  </a:lnTo>
                  <a:lnTo>
                    <a:pt x="173" y="7"/>
                  </a:lnTo>
                  <a:lnTo>
                    <a:pt x="179" y="0"/>
                  </a:lnTo>
                  <a:lnTo>
                    <a:pt x="186" y="5"/>
                  </a:lnTo>
                  <a:lnTo>
                    <a:pt x="192" y="10"/>
                  </a:lnTo>
                  <a:lnTo>
                    <a:pt x="200" y="16"/>
                  </a:lnTo>
                  <a:lnTo>
                    <a:pt x="205" y="21"/>
                  </a:lnTo>
                  <a:lnTo>
                    <a:pt x="211" y="24"/>
                  </a:lnTo>
                  <a:lnTo>
                    <a:pt x="210" y="27"/>
                  </a:lnTo>
                  <a:lnTo>
                    <a:pt x="206" y="32"/>
                  </a:lnTo>
                  <a:lnTo>
                    <a:pt x="203" y="35"/>
                  </a:lnTo>
                  <a:lnTo>
                    <a:pt x="202" y="40"/>
                  </a:lnTo>
                  <a:lnTo>
                    <a:pt x="200" y="46"/>
                  </a:lnTo>
                  <a:lnTo>
                    <a:pt x="198" y="50"/>
                  </a:lnTo>
                  <a:lnTo>
                    <a:pt x="195" y="50"/>
                  </a:lnTo>
                  <a:lnTo>
                    <a:pt x="194" y="64"/>
                  </a:lnTo>
                  <a:lnTo>
                    <a:pt x="197" y="65"/>
                  </a:lnTo>
                  <a:lnTo>
                    <a:pt x="203" y="65"/>
                  </a:lnTo>
                  <a:lnTo>
                    <a:pt x="210" y="67"/>
                  </a:lnTo>
                  <a:lnTo>
                    <a:pt x="214" y="67"/>
                  </a:lnTo>
                  <a:lnTo>
                    <a:pt x="219" y="72"/>
                  </a:lnTo>
                  <a:lnTo>
                    <a:pt x="224" y="78"/>
                  </a:lnTo>
                  <a:lnTo>
                    <a:pt x="224" y="86"/>
                  </a:lnTo>
                  <a:lnTo>
                    <a:pt x="230" y="89"/>
                  </a:lnTo>
                  <a:lnTo>
                    <a:pt x="235" y="91"/>
                  </a:lnTo>
                  <a:lnTo>
                    <a:pt x="240" y="99"/>
                  </a:lnTo>
                  <a:lnTo>
                    <a:pt x="241" y="104"/>
                  </a:lnTo>
                  <a:lnTo>
                    <a:pt x="246" y="107"/>
                  </a:lnTo>
                  <a:lnTo>
                    <a:pt x="251" y="107"/>
                  </a:lnTo>
                  <a:lnTo>
                    <a:pt x="260" y="107"/>
                  </a:lnTo>
                  <a:lnTo>
                    <a:pt x="268" y="108"/>
                  </a:lnTo>
                  <a:lnTo>
                    <a:pt x="273" y="107"/>
                  </a:lnTo>
                  <a:lnTo>
                    <a:pt x="279" y="104"/>
                  </a:lnTo>
                  <a:lnTo>
                    <a:pt x="286" y="97"/>
                  </a:lnTo>
                  <a:lnTo>
                    <a:pt x="287" y="89"/>
                  </a:lnTo>
                  <a:lnTo>
                    <a:pt x="287" y="85"/>
                  </a:lnTo>
                  <a:lnTo>
                    <a:pt x="289" y="83"/>
                  </a:lnTo>
                  <a:lnTo>
                    <a:pt x="292" y="86"/>
                  </a:lnTo>
                  <a:lnTo>
                    <a:pt x="295" y="91"/>
                  </a:lnTo>
                  <a:lnTo>
                    <a:pt x="297" y="97"/>
                  </a:lnTo>
                  <a:lnTo>
                    <a:pt x="297" y="104"/>
                  </a:lnTo>
                  <a:lnTo>
                    <a:pt x="292" y="112"/>
                  </a:lnTo>
                  <a:lnTo>
                    <a:pt x="287" y="116"/>
                  </a:lnTo>
                  <a:lnTo>
                    <a:pt x="281" y="121"/>
                  </a:lnTo>
                  <a:lnTo>
                    <a:pt x="275" y="123"/>
                  </a:lnTo>
                  <a:lnTo>
                    <a:pt x="268" y="126"/>
                  </a:lnTo>
                  <a:lnTo>
                    <a:pt x="260" y="129"/>
                  </a:lnTo>
                  <a:lnTo>
                    <a:pt x="256" y="132"/>
                  </a:lnTo>
                  <a:lnTo>
                    <a:pt x="249" y="132"/>
                  </a:lnTo>
                  <a:lnTo>
                    <a:pt x="244" y="129"/>
                  </a:lnTo>
                  <a:lnTo>
                    <a:pt x="240" y="129"/>
                  </a:lnTo>
                  <a:lnTo>
                    <a:pt x="238" y="127"/>
                  </a:lnTo>
                  <a:lnTo>
                    <a:pt x="233" y="131"/>
                  </a:lnTo>
                  <a:lnTo>
                    <a:pt x="230" y="135"/>
                  </a:lnTo>
                  <a:lnTo>
                    <a:pt x="227" y="140"/>
                  </a:lnTo>
                  <a:lnTo>
                    <a:pt x="221" y="145"/>
                  </a:lnTo>
                  <a:lnTo>
                    <a:pt x="219" y="147"/>
                  </a:lnTo>
                  <a:lnTo>
                    <a:pt x="214" y="150"/>
                  </a:lnTo>
                  <a:lnTo>
                    <a:pt x="213" y="151"/>
                  </a:lnTo>
                  <a:lnTo>
                    <a:pt x="206" y="151"/>
                  </a:lnTo>
                  <a:lnTo>
                    <a:pt x="203" y="148"/>
                  </a:lnTo>
                  <a:lnTo>
                    <a:pt x="203" y="145"/>
                  </a:lnTo>
                  <a:lnTo>
                    <a:pt x="202" y="142"/>
                  </a:lnTo>
                  <a:lnTo>
                    <a:pt x="198" y="139"/>
                  </a:lnTo>
                  <a:lnTo>
                    <a:pt x="194" y="139"/>
                  </a:lnTo>
                  <a:lnTo>
                    <a:pt x="190" y="137"/>
                  </a:lnTo>
                  <a:lnTo>
                    <a:pt x="189" y="132"/>
                  </a:lnTo>
                  <a:lnTo>
                    <a:pt x="183" y="131"/>
                  </a:lnTo>
                  <a:lnTo>
                    <a:pt x="178" y="129"/>
                  </a:lnTo>
                  <a:lnTo>
                    <a:pt x="173" y="123"/>
                  </a:lnTo>
                  <a:lnTo>
                    <a:pt x="171" y="119"/>
                  </a:lnTo>
                  <a:lnTo>
                    <a:pt x="170" y="113"/>
                  </a:lnTo>
                  <a:lnTo>
                    <a:pt x="167" y="107"/>
                  </a:lnTo>
                  <a:lnTo>
                    <a:pt x="165" y="104"/>
                  </a:lnTo>
                  <a:lnTo>
                    <a:pt x="162" y="104"/>
                  </a:lnTo>
                  <a:lnTo>
                    <a:pt x="133" y="113"/>
                  </a:lnTo>
                  <a:lnTo>
                    <a:pt x="97" y="126"/>
                  </a:lnTo>
                  <a:lnTo>
                    <a:pt x="57" y="135"/>
                  </a:lnTo>
                  <a:lnTo>
                    <a:pt x="0" y="151"/>
                  </a:lnTo>
                  <a:lnTo>
                    <a:pt x="0" y="69"/>
                  </a:lnTo>
                  <a:close/>
                </a:path>
              </a:pathLst>
            </a:custGeom>
            <a:solidFill>
              <a:srgbClr val="004157"/>
            </a:solid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38" name="State: Maryland">
              <a:extLst>
                <a:ext uri="{FF2B5EF4-FFF2-40B4-BE49-F238E27FC236}">
                  <a16:creationId xmlns:a16="http://schemas.microsoft.com/office/drawing/2014/main" id="{519BBB64-C3C4-416B-A9D8-57E74D4333AD}"/>
                </a:ext>
              </a:extLst>
            </p:cNvPr>
            <p:cNvSpPr>
              <a:spLocks/>
            </p:cNvSpPr>
            <p:nvPr/>
          </p:nvSpPr>
          <p:spPr bwMode="auto">
            <a:xfrm>
              <a:off x="6607818" y="4011676"/>
              <a:ext cx="496497" cy="242309"/>
            </a:xfrm>
            <a:custGeom>
              <a:avLst/>
              <a:gdLst>
                <a:gd name="T0" fmla="*/ 2147483647 w 399"/>
                <a:gd name="T1" fmla="*/ 2147483647 h 189"/>
                <a:gd name="T2" fmla="*/ 2147483647 w 399"/>
                <a:gd name="T3" fmla="*/ 2147483647 h 189"/>
                <a:gd name="T4" fmla="*/ 2147483647 w 399"/>
                <a:gd name="T5" fmla="*/ 2147483647 h 189"/>
                <a:gd name="T6" fmla="*/ 2147483647 w 399"/>
                <a:gd name="T7" fmla="*/ 2147483647 h 189"/>
                <a:gd name="T8" fmla="*/ 2147483647 w 399"/>
                <a:gd name="T9" fmla="*/ 2147483647 h 189"/>
                <a:gd name="T10" fmla="*/ 2147483647 w 399"/>
                <a:gd name="T11" fmla="*/ 2147483647 h 189"/>
                <a:gd name="T12" fmla="*/ 2147483647 w 399"/>
                <a:gd name="T13" fmla="*/ 2147483647 h 189"/>
                <a:gd name="T14" fmla="*/ 2147483647 w 399"/>
                <a:gd name="T15" fmla="*/ 2147483647 h 189"/>
                <a:gd name="T16" fmla="*/ 2147483647 w 399"/>
                <a:gd name="T17" fmla="*/ 2147483647 h 189"/>
                <a:gd name="T18" fmla="*/ 2147483647 w 399"/>
                <a:gd name="T19" fmla="*/ 2147483647 h 189"/>
                <a:gd name="T20" fmla="*/ 2147483647 w 399"/>
                <a:gd name="T21" fmla="*/ 2147483647 h 189"/>
                <a:gd name="T22" fmla="*/ 2147483647 w 399"/>
                <a:gd name="T23" fmla="*/ 2147483647 h 189"/>
                <a:gd name="T24" fmla="*/ 2147483647 w 399"/>
                <a:gd name="T25" fmla="*/ 2147483647 h 189"/>
                <a:gd name="T26" fmla="*/ 2147483647 w 399"/>
                <a:gd name="T27" fmla="*/ 2147483647 h 189"/>
                <a:gd name="T28" fmla="*/ 2147483647 w 399"/>
                <a:gd name="T29" fmla="*/ 2147483647 h 189"/>
                <a:gd name="T30" fmla="*/ 2147483647 w 399"/>
                <a:gd name="T31" fmla="*/ 2147483647 h 189"/>
                <a:gd name="T32" fmla="*/ 2147483647 w 399"/>
                <a:gd name="T33" fmla="*/ 2147483647 h 189"/>
                <a:gd name="T34" fmla="*/ 2147483647 w 399"/>
                <a:gd name="T35" fmla="*/ 2147483647 h 189"/>
                <a:gd name="T36" fmla="*/ 2147483647 w 399"/>
                <a:gd name="T37" fmla="*/ 2147483647 h 189"/>
                <a:gd name="T38" fmla="*/ 2147483647 w 399"/>
                <a:gd name="T39" fmla="*/ 2147483647 h 189"/>
                <a:gd name="T40" fmla="*/ 2147483647 w 399"/>
                <a:gd name="T41" fmla="*/ 2147483647 h 189"/>
                <a:gd name="T42" fmla="*/ 2147483647 w 399"/>
                <a:gd name="T43" fmla="*/ 2147483647 h 189"/>
                <a:gd name="T44" fmla="*/ 2147483647 w 399"/>
                <a:gd name="T45" fmla="*/ 2147483647 h 189"/>
                <a:gd name="T46" fmla="*/ 2147483647 w 399"/>
                <a:gd name="T47" fmla="*/ 2147483647 h 189"/>
                <a:gd name="T48" fmla="*/ 2147483647 w 399"/>
                <a:gd name="T49" fmla="*/ 2147483647 h 189"/>
                <a:gd name="T50" fmla="*/ 2147483647 w 399"/>
                <a:gd name="T51" fmla="*/ 2147483647 h 189"/>
                <a:gd name="T52" fmla="*/ 2147483647 w 399"/>
                <a:gd name="T53" fmla="*/ 2147483647 h 189"/>
                <a:gd name="T54" fmla="*/ 2147483647 w 399"/>
                <a:gd name="T55" fmla="*/ 2147483647 h 189"/>
                <a:gd name="T56" fmla="*/ 2147483647 w 399"/>
                <a:gd name="T57" fmla="*/ 2147483647 h 189"/>
                <a:gd name="T58" fmla="*/ 2147483647 w 399"/>
                <a:gd name="T59" fmla="*/ 2147483647 h 189"/>
                <a:gd name="T60" fmla="*/ 2147483647 w 399"/>
                <a:gd name="T61" fmla="*/ 2147483647 h 189"/>
                <a:gd name="T62" fmla="*/ 2147483647 w 399"/>
                <a:gd name="T63" fmla="*/ 2147483647 h 189"/>
                <a:gd name="T64" fmla="*/ 2147483647 w 399"/>
                <a:gd name="T65" fmla="*/ 2147483647 h 189"/>
                <a:gd name="T66" fmla="*/ 2147483647 w 399"/>
                <a:gd name="T67" fmla="*/ 2147483647 h 189"/>
                <a:gd name="T68" fmla="*/ 2147483647 w 399"/>
                <a:gd name="T69" fmla="*/ 2147483647 h 189"/>
                <a:gd name="T70" fmla="*/ 2147483647 w 399"/>
                <a:gd name="T71" fmla="*/ 2147483647 h 189"/>
                <a:gd name="T72" fmla="*/ 2147483647 w 399"/>
                <a:gd name="T73" fmla="*/ 2147483647 h 189"/>
                <a:gd name="T74" fmla="*/ 2147483647 w 399"/>
                <a:gd name="T75" fmla="*/ 2147483647 h 189"/>
                <a:gd name="T76" fmla="*/ 2147483647 w 399"/>
                <a:gd name="T77" fmla="*/ 2147483647 h 189"/>
                <a:gd name="T78" fmla="*/ 2147483647 w 399"/>
                <a:gd name="T79" fmla="*/ 2147483647 h 189"/>
                <a:gd name="T80" fmla="*/ 2147483647 w 399"/>
                <a:gd name="T81" fmla="*/ 2147483647 h 189"/>
                <a:gd name="T82" fmla="*/ 2147483647 w 399"/>
                <a:gd name="T83" fmla="*/ 2147483647 h 189"/>
                <a:gd name="T84" fmla="*/ 2147483647 w 399"/>
                <a:gd name="T85" fmla="*/ 2147483647 h 189"/>
                <a:gd name="T86" fmla="*/ 2147483647 w 399"/>
                <a:gd name="T87" fmla="*/ 2147483647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189"/>
                <a:gd name="T134" fmla="*/ 399 w 399"/>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189">
                  <a:moveTo>
                    <a:pt x="0" y="59"/>
                  </a:moveTo>
                  <a:lnTo>
                    <a:pt x="306" y="0"/>
                  </a:lnTo>
                  <a:lnTo>
                    <a:pt x="310" y="24"/>
                  </a:lnTo>
                  <a:lnTo>
                    <a:pt x="318" y="46"/>
                  </a:lnTo>
                  <a:lnTo>
                    <a:pt x="324" y="70"/>
                  </a:lnTo>
                  <a:lnTo>
                    <a:pt x="330" y="96"/>
                  </a:lnTo>
                  <a:lnTo>
                    <a:pt x="338" y="120"/>
                  </a:lnTo>
                  <a:lnTo>
                    <a:pt x="341" y="135"/>
                  </a:lnTo>
                  <a:lnTo>
                    <a:pt x="399" y="126"/>
                  </a:lnTo>
                  <a:lnTo>
                    <a:pt x="397" y="143"/>
                  </a:lnTo>
                  <a:lnTo>
                    <a:pt x="395" y="166"/>
                  </a:lnTo>
                  <a:lnTo>
                    <a:pt x="392" y="177"/>
                  </a:lnTo>
                  <a:lnTo>
                    <a:pt x="373" y="180"/>
                  </a:lnTo>
                  <a:lnTo>
                    <a:pt x="362" y="183"/>
                  </a:lnTo>
                  <a:lnTo>
                    <a:pt x="356" y="189"/>
                  </a:lnTo>
                  <a:lnTo>
                    <a:pt x="348" y="188"/>
                  </a:lnTo>
                  <a:lnTo>
                    <a:pt x="345" y="180"/>
                  </a:lnTo>
                  <a:lnTo>
                    <a:pt x="343" y="170"/>
                  </a:lnTo>
                  <a:lnTo>
                    <a:pt x="338" y="166"/>
                  </a:lnTo>
                  <a:lnTo>
                    <a:pt x="330" y="161"/>
                  </a:lnTo>
                  <a:lnTo>
                    <a:pt x="322" y="158"/>
                  </a:lnTo>
                  <a:lnTo>
                    <a:pt x="313" y="158"/>
                  </a:lnTo>
                  <a:lnTo>
                    <a:pt x="308" y="153"/>
                  </a:lnTo>
                  <a:lnTo>
                    <a:pt x="308" y="143"/>
                  </a:lnTo>
                  <a:lnTo>
                    <a:pt x="305" y="129"/>
                  </a:lnTo>
                  <a:lnTo>
                    <a:pt x="306" y="118"/>
                  </a:lnTo>
                  <a:lnTo>
                    <a:pt x="306" y="112"/>
                  </a:lnTo>
                  <a:lnTo>
                    <a:pt x="303" y="105"/>
                  </a:lnTo>
                  <a:lnTo>
                    <a:pt x="300" y="97"/>
                  </a:lnTo>
                  <a:lnTo>
                    <a:pt x="292" y="96"/>
                  </a:lnTo>
                  <a:lnTo>
                    <a:pt x="287" y="94"/>
                  </a:lnTo>
                  <a:lnTo>
                    <a:pt x="289" y="88"/>
                  </a:lnTo>
                  <a:lnTo>
                    <a:pt x="292" y="85"/>
                  </a:lnTo>
                  <a:lnTo>
                    <a:pt x="295" y="78"/>
                  </a:lnTo>
                  <a:lnTo>
                    <a:pt x="295" y="72"/>
                  </a:lnTo>
                  <a:lnTo>
                    <a:pt x="295" y="61"/>
                  </a:lnTo>
                  <a:lnTo>
                    <a:pt x="292" y="54"/>
                  </a:lnTo>
                  <a:lnTo>
                    <a:pt x="294" y="48"/>
                  </a:lnTo>
                  <a:lnTo>
                    <a:pt x="297" y="43"/>
                  </a:lnTo>
                  <a:lnTo>
                    <a:pt x="300" y="38"/>
                  </a:lnTo>
                  <a:lnTo>
                    <a:pt x="303" y="31"/>
                  </a:lnTo>
                  <a:lnTo>
                    <a:pt x="300" y="21"/>
                  </a:lnTo>
                  <a:lnTo>
                    <a:pt x="295" y="21"/>
                  </a:lnTo>
                  <a:lnTo>
                    <a:pt x="294" y="24"/>
                  </a:lnTo>
                  <a:lnTo>
                    <a:pt x="291" y="32"/>
                  </a:lnTo>
                  <a:lnTo>
                    <a:pt x="287" y="38"/>
                  </a:lnTo>
                  <a:lnTo>
                    <a:pt x="283" y="46"/>
                  </a:lnTo>
                  <a:lnTo>
                    <a:pt x="279" y="50"/>
                  </a:lnTo>
                  <a:lnTo>
                    <a:pt x="275" y="54"/>
                  </a:lnTo>
                  <a:lnTo>
                    <a:pt x="270" y="59"/>
                  </a:lnTo>
                  <a:lnTo>
                    <a:pt x="267" y="62"/>
                  </a:lnTo>
                  <a:lnTo>
                    <a:pt x="264" y="65"/>
                  </a:lnTo>
                  <a:lnTo>
                    <a:pt x="260" y="67"/>
                  </a:lnTo>
                  <a:lnTo>
                    <a:pt x="260" y="70"/>
                  </a:lnTo>
                  <a:lnTo>
                    <a:pt x="264" y="72"/>
                  </a:lnTo>
                  <a:lnTo>
                    <a:pt x="265" y="75"/>
                  </a:lnTo>
                  <a:lnTo>
                    <a:pt x="268" y="80"/>
                  </a:lnTo>
                  <a:lnTo>
                    <a:pt x="270" y="86"/>
                  </a:lnTo>
                  <a:lnTo>
                    <a:pt x="271" y="99"/>
                  </a:lnTo>
                  <a:lnTo>
                    <a:pt x="271" y="110"/>
                  </a:lnTo>
                  <a:lnTo>
                    <a:pt x="271" y="118"/>
                  </a:lnTo>
                  <a:lnTo>
                    <a:pt x="273" y="126"/>
                  </a:lnTo>
                  <a:lnTo>
                    <a:pt x="275" y="131"/>
                  </a:lnTo>
                  <a:lnTo>
                    <a:pt x="278" y="139"/>
                  </a:lnTo>
                  <a:lnTo>
                    <a:pt x="281" y="142"/>
                  </a:lnTo>
                  <a:lnTo>
                    <a:pt x="283" y="148"/>
                  </a:lnTo>
                  <a:lnTo>
                    <a:pt x="289" y="153"/>
                  </a:lnTo>
                  <a:lnTo>
                    <a:pt x="294" y="159"/>
                  </a:lnTo>
                  <a:lnTo>
                    <a:pt x="294" y="166"/>
                  </a:lnTo>
                  <a:lnTo>
                    <a:pt x="297" y="177"/>
                  </a:lnTo>
                  <a:lnTo>
                    <a:pt x="299" y="181"/>
                  </a:lnTo>
                  <a:lnTo>
                    <a:pt x="295" y="185"/>
                  </a:lnTo>
                  <a:lnTo>
                    <a:pt x="287" y="180"/>
                  </a:lnTo>
                  <a:lnTo>
                    <a:pt x="278" y="178"/>
                  </a:lnTo>
                  <a:lnTo>
                    <a:pt x="273" y="175"/>
                  </a:lnTo>
                  <a:lnTo>
                    <a:pt x="270" y="172"/>
                  </a:lnTo>
                  <a:lnTo>
                    <a:pt x="265" y="170"/>
                  </a:lnTo>
                  <a:lnTo>
                    <a:pt x="257" y="170"/>
                  </a:lnTo>
                  <a:lnTo>
                    <a:pt x="251" y="167"/>
                  </a:lnTo>
                  <a:lnTo>
                    <a:pt x="243" y="169"/>
                  </a:lnTo>
                  <a:lnTo>
                    <a:pt x="237" y="166"/>
                  </a:lnTo>
                  <a:lnTo>
                    <a:pt x="227" y="164"/>
                  </a:lnTo>
                  <a:lnTo>
                    <a:pt x="222" y="162"/>
                  </a:lnTo>
                  <a:lnTo>
                    <a:pt x="216" y="158"/>
                  </a:lnTo>
                  <a:lnTo>
                    <a:pt x="214" y="151"/>
                  </a:lnTo>
                  <a:lnTo>
                    <a:pt x="216" y="143"/>
                  </a:lnTo>
                  <a:lnTo>
                    <a:pt x="219" y="137"/>
                  </a:lnTo>
                  <a:lnTo>
                    <a:pt x="221" y="127"/>
                  </a:lnTo>
                  <a:lnTo>
                    <a:pt x="219" y="120"/>
                  </a:lnTo>
                  <a:lnTo>
                    <a:pt x="216" y="113"/>
                  </a:lnTo>
                  <a:lnTo>
                    <a:pt x="211" y="105"/>
                  </a:lnTo>
                  <a:lnTo>
                    <a:pt x="200" y="100"/>
                  </a:lnTo>
                  <a:lnTo>
                    <a:pt x="190" y="99"/>
                  </a:lnTo>
                  <a:lnTo>
                    <a:pt x="183" y="97"/>
                  </a:lnTo>
                  <a:lnTo>
                    <a:pt x="178" y="93"/>
                  </a:lnTo>
                  <a:lnTo>
                    <a:pt x="178" y="86"/>
                  </a:lnTo>
                  <a:lnTo>
                    <a:pt x="176" y="81"/>
                  </a:lnTo>
                  <a:lnTo>
                    <a:pt x="171" y="77"/>
                  </a:lnTo>
                  <a:lnTo>
                    <a:pt x="163" y="77"/>
                  </a:lnTo>
                  <a:lnTo>
                    <a:pt x="157" y="77"/>
                  </a:lnTo>
                  <a:lnTo>
                    <a:pt x="152" y="77"/>
                  </a:lnTo>
                  <a:lnTo>
                    <a:pt x="152" y="72"/>
                  </a:lnTo>
                  <a:lnTo>
                    <a:pt x="148" y="65"/>
                  </a:lnTo>
                  <a:lnTo>
                    <a:pt x="144" y="58"/>
                  </a:lnTo>
                  <a:lnTo>
                    <a:pt x="140" y="51"/>
                  </a:lnTo>
                  <a:lnTo>
                    <a:pt x="135" y="46"/>
                  </a:lnTo>
                  <a:lnTo>
                    <a:pt x="127" y="43"/>
                  </a:lnTo>
                  <a:lnTo>
                    <a:pt x="121" y="43"/>
                  </a:lnTo>
                  <a:lnTo>
                    <a:pt x="114" y="45"/>
                  </a:lnTo>
                  <a:lnTo>
                    <a:pt x="108" y="46"/>
                  </a:lnTo>
                  <a:lnTo>
                    <a:pt x="103" y="50"/>
                  </a:lnTo>
                  <a:lnTo>
                    <a:pt x="95" y="54"/>
                  </a:lnTo>
                  <a:lnTo>
                    <a:pt x="90" y="61"/>
                  </a:lnTo>
                  <a:lnTo>
                    <a:pt x="86" y="65"/>
                  </a:lnTo>
                  <a:lnTo>
                    <a:pt x="79" y="67"/>
                  </a:lnTo>
                  <a:lnTo>
                    <a:pt x="73" y="69"/>
                  </a:lnTo>
                  <a:lnTo>
                    <a:pt x="70" y="65"/>
                  </a:lnTo>
                  <a:lnTo>
                    <a:pt x="68" y="62"/>
                  </a:lnTo>
                  <a:lnTo>
                    <a:pt x="65" y="61"/>
                  </a:lnTo>
                  <a:lnTo>
                    <a:pt x="62" y="62"/>
                  </a:lnTo>
                  <a:lnTo>
                    <a:pt x="60" y="65"/>
                  </a:lnTo>
                  <a:lnTo>
                    <a:pt x="59" y="70"/>
                  </a:lnTo>
                  <a:lnTo>
                    <a:pt x="57" y="72"/>
                  </a:lnTo>
                  <a:lnTo>
                    <a:pt x="54" y="75"/>
                  </a:lnTo>
                  <a:lnTo>
                    <a:pt x="52" y="78"/>
                  </a:lnTo>
                  <a:lnTo>
                    <a:pt x="51" y="80"/>
                  </a:lnTo>
                  <a:lnTo>
                    <a:pt x="49" y="81"/>
                  </a:lnTo>
                  <a:lnTo>
                    <a:pt x="46" y="80"/>
                  </a:lnTo>
                  <a:lnTo>
                    <a:pt x="41" y="80"/>
                  </a:lnTo>
                  <a:lnTo>
                    <a:pt x="38" y="83"/>
                  </a:lnTo>
                  <a:lnTo>
                    <a:pt x="33" y="89"/>
                  </a:lnTo>
                  <a:lnTo>
                    <a:pt x="13" y="116"/>
                  </a:lnTo>
                  <a:lnTo>
                    <a:pt x="9" y="116"/>
                  </a:lnTo>
                  <a:lnTo>
                    <a:pt x="0" y="59"/>
                  </a:lnTo>
                  <a:close/>
                </a:path>
              </a:pathLst>
            </a:custGeom>
            <a:solidFill>
              <a:srgbClr val="B3C6CC"/>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nvGrpSpPr>
            <p:cNvPr id="39" name="State: Maine">
              <a:extLst>
                <a:ext uri="{FF2B5EF4-FFF2-40B4-BE49-F238E27FC236}">
                  <a16:creationId xmlns:a16="http://schemas.microsoft.com/office/drawing/2014/main" id="{736C7000-2E9A-424A-B481-1F0B0E6AED18}"/>
                </a:ext>
              </a:extLst>
            </p:cNvPr>
            <p:cNvGrpSpPr/>
            <p:nvPr/>
          </p:nvGrpSpPr>
          <p:grpSpPr>
            <a:xfrm>
              <a:off x="7258616" y="2743717"/>
              <a:ext cx="396949" cy="664107"/>
              <a:chOff x="7534432" y="2060566"/>
              <a:chExt cx="476254" cy="796788"/>
            </a:xfrm>
            <a:solidFill>
              <a:schemeClr val="accent6"/>
            </a:solidFill>
          </p:grpSpPr>
          <p:sp>
            <p:nvSpPr>
              <p:cNvPr id="85" name="Freeform 64">
                <a:extLst>
                  <a:ext uri="{FF2B5EF4-FFF2-40B4-BE49-F238E27FC236}">
                    <a16:creationId xmlns:a16="http://schemas.microsoft.com/office/drawing/2014/main" id="{7C02E7F6-295D-4517-9DBE-02FDAFC8F9D1}"/>
                  </a:ext>
                </a:extLst>
              </p:cNvPr>
              <p:cNvSpPr>
                <a:spLocks/>
              </p:cNvSpPr>
              <p:nvPr/>
            </p:nvSpPr>
            <p:spPr bwMode="auto">
              <a:xfrm>
                <a:off x="7534432" y="2060566"/>
                <a:ext cx="476254" cy="796788"/>
              </a:xfrm>
              <a:custGeom>
                <a:avLst/>
                <a:gdLst>
                  <a:gd name="T0" fmla="*/ 2147483647 w 319"/>
                  <a:gd name="T1" fmla="*/ 2147483647 h 518"/>
                  <a:gd name="T2" fmla="*/ 2147483647 w 319"/>
                  <a:gd name="T3" fmla="*/ 2147483647 h 518"/>
                  <a:gd name="T4" fmla="*/ 2147483647 w 319"/>
                  <a:gd name="T5" fmla="*/ 2147483647 h 518"/>
                  <a:gd name="T6" fmla="*/ 2147483647 w 319"/>
                  <a:gd name="T7" fmla="*/ 2147483647 h 518"/>
                  <a:gd name="T8" fmla="*/ 2147483647 w 319"/>
                  <a:gd name="T9" fmla="*/ 2147483647 h 518"/>
                  <a:gd name="T10" fmla="*/ 2147483647 w 319"/>
                  <a:gd name="T11" fmla="*/ 2147483647 h 518"/>
                  <a:gd name="T12" fmla="*/ 2147483647 w 319"/>
                  <a:gd name="T13" fmla="*/ 2147483647 h 518"/>
                  <a:gd name="T14" fmla="*/ 2147483647 w 319"/>
                  <a:gd name="T15" fmla="*/ 2147483647 h 518"/>
                  <a:gd name="T16" fmla="*/ 2147483647 w 319"/>
                  <a:gd name="T17" fmla="*/ 2147483647 h 518"/>
                  <a:gd name="T18" fmla="*/ 2147483647 w 319"/>
                  <a:gd name="T19" fmla="*/ 2147483647 h 518"/>
                  <a:gd name="T20" fmla="*/ 2147483647 w 319"/>
                  <a:gd name="T21" fmla="*/ 2147483647 h 518"/>
                  <a:gd name="T22" fmla="*/ 2147483647 w 319"/>
                  <a:gd name="T23" fmla="*/ 0 h 518"/>
                  <a:gd name="T24" fmla="*/ 2147483647 w 319"/>
                  <a:gd name="T25" fmla="*/ 2147483647 h 518"/>
                  <a:gd name="T26" fmla="*/ 2147483647 w 319"/>
                  <a:gd name="T27" fmla="*/ 2147483647 h 518"/>
                  <a:gd name="T28" fmla="*/ 2147483647 w 319"/>
                  <a:gd name="T29" fmla="*/ 2147483647 h 518"/>
                  <a:gd name="T30" fmla="*/ 2147483647 w 319"/>
                  <a:gd name="T31" fmla="*/ 2147483647 h 518"/>
                  <a:gd name="T32" fmla="*/ 2147483647 w 319"/>
                  <a:gd name="T33" fmla="*/ 2147483647 h 518"/>
                  <a:gd name="T34" fmla="*/ 2147483647 w 319"/>
                  <a:gd name="T35" fmla="*/ 2147483647 h 518"/>
                  <a:gd name="T36" fmla="*/ 2147483647 w 319"/>
                  <a:gd name="T37" fmla="*/ 2147483647 h 518"/>
                  <a:gd name="T38" fmla="*/ 2147483647 w 319"/>
                  <a:gd name="T39" fmla="*/ 2147483647 h 518"/>
                  <a:gd name="T40" fmla="*/ 2147483647 w 319"/>
                  <a:gd name="T41" fmla="*/ 2147483647 h 518"/>
                  <a:gd name="T42" fmla="*/ 2147483647 w 319"/>
                  <a:gd name="T43" fmla="*/ 2147483647 h 518"/>
                  <a:gd name="T44" fmla="*/ 2147483647 w 319"/>
                  <a:gd name="T45" fmla="*/ 2147483647 h 518"/>
                  <a:gd name="T46" fmla="*/ 2147483647 w 319"/>
                  <a:gd name="T47" fmla="*/ 2147483647 h 518"/>
                  <a:gd name="T48" fmla="*/ 2147483647 w 319"/>
                  <a:gd name="T49" fmla="*/ 2147483647 h 518"/>
                  <a:gd name="T50" fmla="*/ 2147483647 w 319"/>
                  <a:gd name="T51" fmla="*/ 2147483647 h 518"/>
                  <a:gd name="T52" fmla="*/ 2147483647 w 319"/>
                  <a:gd name="T53" fmla="*/ 2147483647 h 518"/>
                  <a:gd name="T54" fmla="*/ 2147483647 w 319"/>
                  <a:gd name="T55" fmla="*/ 2147483647 h 518"/>
                  <a:gd name="T56" fmla="*/ 2147483647 w 319"/>
                  <a:gd name="T57" fmla="*/ 2147483647 h 518"/>
                  <a:gd name="T58" fmla="*/ 2147483647 w 319"/>
                  <a:gd name="T59" fmla="*/ 2147483647 h 518"/>
                  <a:gd name="T60" fmla="*/ 2147483647 w 319"/>
                  <a:gd name="T61" fmla="*/ 2147483647 h 518"/>
                  <a:gd name="T62" fmla="*/ 2147483647 w 319"/>
                  <a:gd name="T63" fmla="*/ 2147483647 h 518"/>
                  <a:gd name="T64" fmla="*/ 2147483647 w 319"/>
                  <a:gd name="T65" fmla="*/ 2147483647 h 518"/>
                  <a:gd name="T66" fmla="*/ 2147483647 w 319"/>
                  <a:gd name="T67" fmla="*/ 2147483647 h 518"/>
                  <a:gd name="T68" fmla="*/ 2147483647 w 319"/>
                  <a:gd name="T69" fmla="*/ 2147483647 h 518"/>
                  <a:gd name="T70" fmla="*/ 2147483647 w 319"/>
                  <a:gd name="T71" fmla="*/ 2147483647 h 518"/>
                  <a:gd name="T72" fmla="*/ 2147483647 w 319"/>
                  <a:gd name="T73" fmla="*/ 2147483647 h 518"/>
                  <a:gd name="T74" fmla="*/ 2147483647 w 319"/>
                  <a:gd name="T75" fmla="*/ 2147483647 h 518"/>
                  <a:gd name="T76" fmla="*/ 2147483647 w 319"/>
                  <a:gd name="T77" fmla="*/ 2147483647 h 518"/>
                  <a:gd name="T78" fmla="*/ 2147483647 w 319"/>
                  <a:gd name="T79" fmla="*/ 2147483647 h 518"/>
                  <a:gd name="T80" fmla="*/ 2147483647 w 319"/>
                  <a:gd name="T81" fmla="*/ 2147483647 h 518"/>
                  <a:gd name="T82" fmla="*/ 2147483647 w 319"/>
                  <a:gd name="T83" fmla="*/ 2147483647 h 518"/>
                  <a:gd name="T84" fmla="*/ 2147483647 w 319"/>
                  <a:gd name="T85" fmla="*/ 2147483647 h 518"/>
                  <a:gd name="T86" fmla="*/ 2147483647 w 319"/>
                  <a:gd name="T87" fmla="*/ 2147483647 h 518"/>
                  <a:gd name="T88" fmla="*/ 2147483647 w 319"/>
                  <a:gd name="T89" fmla="*/ 2147483647 h 518"/>
                  <a:gd name="T90" fmla="*/ 2147483647 w 319"/>
                  <a:gd name="T91" fmla="*/ 2147483647 h 518"/>
                  <a:gd name="T92" fmla="*/ 2147483647 w 319"/>
                  <a:gd name="T93" fmla="*/ 2147483647 h 518"/>
                  <a:gd name="T94" fmla="*/ 2147483647 w 319"/>
                  <a:gd name="T95" fmla="*/ 2147483647 h 518"/>
                  <a:gd name="T96" fmla="*/ 2147483647 w 319"/>
                  <a:gd name="T97" fmla="*/ 2147483647 h 518"/>
                  <a:gd name="T98" fmla="*/ 2147483647 w 319"/>
                  <a:gd name="T99" fmla="*/ 2147483647 h 518"/>
                  <a:gd name="T100" fmla="*/ 2147483647 w 319"/>
                  <a:gd name="T101" fmla="*/ 2147483647 h 518"/>
                  <a:gd name="T102" fmla="*/ 2147483647 w 319"/>
                  <a:gd name="T103" fmla="*/ 2147483647 h 518"/>
                  <a:gd name="T104" fmla="*/ 2147483647 w 319"/>
                  <a:gd name="T105" fmla="*/ 2147483647 h 518"/>
                  <a:gd name="T106" fmla="*/ 2147483647 w 319"/>
                  <a:gd name="T107" fmla="*/ 2147483647 h 518"/>
                  <a:gd name="T108" fmla="*/ 2147483647 w 319"/>
                  <a:gd name="T109" fmla="*/ 2147483647 h 518"/>
                  <a:gd name="T110" fmla="*/ 2147483647 w 319"/>
                  <a:gd name="T111" fmla="*/ 2147483647 h 518"/>
                  <a:gd name="T112" fmla="*/ 2147483647 w 319"/>
                  <a:gd name="T113" fmla="*/ 2147483647 h 518"/>
                  <a:gd name="T114" fmla="*/ 2147483647 w 319"/>
                  <a:gd name="T115" fmla="*/ 2147483647 h 518"/>
                  <a:gd name="T116" fmla="*/ 2147483647 w 319"/>
                  <a:gd name="T117" fmla="*/ 2147483647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86" name="Freeform 67">
                <a:extLst>
                  <a:ext uri="{FF2B5EF4-FFF2-40B4-BE49-F238E27FC236}">
                    <a16:creationId xmlns:a16="http://schemas.microsoft.com/office/drawing/2014/main" id="{132351FD-49B7-4BA0-909C-2CB299D300DE}"/>
                  </a:ext>
                </a:extLst>
              </p:cNvPr>
              <p:cNvSpPr>
                <a:spLocks/>
              </p:cNvSpPr>
              <p:nvPr/>
            </p:nvSpPr>
            <p:spPr bwMode="auto">
              <a:xfrm>
                <a:off x="7825560" y="2605091"/>
                <a:ext cx="19410" cy="21534"/>
              </a:xfrm>
              <a:custGeom>
                <a:avLst/>
                <a:gdLst>
                  <a:gd name="T0" fmla="*/ 2147483647 w 13"/>
                  <a:gd name="T1" fmla="*/ 0 h 14"/>
                  <a:gd name="T2" fmla="*/ 2147483647 w 13"/>
                  <a:gd name="T3" fmla="*/ 0 h 14"/>
                  <a:gd name="T4" fmla="*/ 0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6" y="0"/>
                    </a:moveTo>
                    <a:lnTo>
                      <a:pt x="6" y="0"/>
                    </a:lnTo>
                    <a:lnTo>
                      <a:pt x="0" y="6"/>
                    </a:lnTo>
                    <a:lnTo>
                      <a:pt x="2" y="11"/>
                    </a:lnTo>
                    <a:lnTo>
                      <a:pt x="5" y="14"/>
                    </a:lnTo>
                    <a:lnTo>
                      <a:pt x="10" y="14"/>
                    </a:lnTo>
                    <a:lnTo>
                      <a:pt x="13" y="13"/>
                    </a:lnTo>
                    <a:lnTo>
                      <a:pt x="11" y="8"/>
                    </a:lnTo>
                    <a:lnTo>
                      <a:pt x="10" y="5"/>
                    </a:lnTo>
                    <a:lnTo>
                      <a:pt x="6" y="0"/>
                    </a:lnTo>
                    <a:close/>
                  </a:path>
                </a:pathLst>
              </a:custGeom>
              <a:grpFill/>
              <a:ln w="3">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87" name="Freeform 68">
                <a:extLst>
                  <a:ext uri="{FF2B5EF4-FFF2-40B4-BE49-F238E27FC236}">
                    <a16:creationId xmlns:a16="http://schemas.microsoft.com/office/drawing/2014/main" id="{5C021211-CE96-4FFC-AC7F-06481DC48B02}"/>
                  </a:ext>
                </a:extLst>
              </p:cNvPr>
              <p:cNvSpPr>
                <a:spLocks/>
              </p:cNvSpPr>
              <p:nvPr/>
            </p:nvSpPr>
            <p:spPr bwMode="auto">
              <a:xfrm>
                <a:off x="7858404" y="2606627"/>
                <a:ext cx="11944" cy="18459"/>
              </a:xfrm>
              <a:custGeom>
                <a:avLst/>
                <a:gdLst>
                  <a:gd name="T0" fmla="*/ 0 w 8"/>
                  <a:gd name="T1" fmla="*/ 0 h 12"/>
                  <a:gd name="T2" fmla="*/ 0 w 8"/>
                  <a:gd name="T3" fmla="*/ 2147483647 h 12"/>
                  <a:gd name="T4" fmla="*/ 2147483647 w 8"/>
                  <a:gd name="T5" fmla="*/ 2147483647 h 12"/>
                  <a:gd name="T6" fmla="*/ 2147483647 w 8"/>
                  <a:gd name="T7" fmla="*/ 2147483647 h 12"/>
                  <a:gd name="T8" fmla="*/ 2147483647 w 8"/>
                  <a:gd name="T9" fmla="*/ 2147483647 h 12"/>
                  <a:gd name="T10" fmla="*/ 2147483647 w 8"/>
                  <a:gd name="T11" fmla="*/ 0 h 12"/>
                  <a:gd name="T12" fmla="*/ 0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0" y="0"/>
                    </a:moveTo>
                    <a:lnTo>
                      <a:pt x="0" y="8"/>
                    </a:lnTo>
                    <a:lnTo>
                      <a:pt x="3" y="12"/>
                    </a:lnTo>
                    <a:lnTo>
                      <a:pt x="7" y="10"/>
                    </a:lnTo>
                    <a:lnTo>
                      <a:pt x="8" y="5"/>
                    </a:lnTo>
                    <a:lnTo>
                      <a:pt x="5" y="0"/>
                    </a:lnTo>
                    <a:lnTo>
                      <a:pt x="0" y="0"/>
                    </a:lnTo>
                    <a:close/>
                  </a:path>
                </a:pathLst>
              </a:custGeom>
              <a:grpFill/>
              <a:ln w="3">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88" name="Freeform 69">
                <a:extLst>
                  <a:ext uri="{FF2B5EF4-FFF2-40B4-BE49-F238E27FC236}">
                    <a16:creationId xmlns:a16="http://schemas.microsoft.com/office/drawing/2014/main" id="{868A2C58-8D24-4AE4-89C6-55AC5E75755D}"/>
                  </a:ext>
                </a:extLst>
              </p:cNvPr>
              <p:cNvSpPr>
                <a:spLocks/>
              </p:cNvSpPr>
              <p:nvPr/>
            </p:nvSpPr>
            <p:spPr bwMode="auto">
              <a:xfrm>
                <a:off x="7840489" y="2585092"/>
                <a:ext cx="16423" cy="16921"/>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0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10"/>
                    </a:lnTo>
                    <a:lnTo>
                      <a:pt x="6" y="11"/>
                    </a:lnTo>
                    <a:lnTo>
                      <a:pt x="11" y="10"/>
                    </a:lnTo>
                    <a:lnTo>
                      <a:pt x="11" y="5"/>
                    </a:lnTo>
                    <a:lnTo>
                      <a:pt x="7" y="0"/>
                    </a:lnTo>
                    <a:lnTo>
                      <a:pt x="3" y="2"/>
                    </a:lnTo>
                    <a:close/>
                  </a:path>
                </a:pathLst>
              </a:custGeom>
              <a:grpFill/>
              <a:ln w="3">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sp>
          <p:nvSpPr>
            <p:cNvPr id="40" name="State: Louisiana">
              <a:extLst>
                <a:ext uri="{FF2B5EF4-FFF2-40B4-BE49-F238E27FC236}">
                  <a16:creationId xmlns:a16="http://schemas.microsoft.com/office/drawing/2014/main" id="{9BA3A33A-AE1B-466F-8D27-718701B73514}"/>
                </a:ext>
              </a:extLst>
            </p:cNvPr>
            <p:cNvSpPr>
              <a:spLocks/>
            </p:cNvSpPr>
            <p:nvPr/>
          </p:nvSpPr>
          <p:spPr bwMode="auto">
            <a:xfrm>
              <a:off x="5108373" y="5179632"/>
              <a:ext cx="587336" cy="550004"/>
            </a:xfrm>
            <a:custGeom>
              <a:avLst/>
              <a:gdLst>
                <a:gd name="T0" fmla="*/ 2147483647 w 472"/>
                <a:gd name="T1" fmla="*/ 2147483647 h 429"/>
                <a:gd name="T2" fmla="*/ 2147483647 w 472"/>
                <a:gd name="T3" fmla="*/ 2147483647 h 429"/>
                <a:gd name="T4" fmla="*/ 2147483647 w 472"/>
                <a:gd name="T5" fmla="*/ 2147483647 h 429"/>
                <a:gd name="T6" fmla="*/ 2147483647 w 472"/>
                <a:gd name="T7" fmla="*/ 2147483647 h 429"/>
                <a:gd name="T8" fmla="*/ 2147483647 w 472"/>
                <a:gd name="T9" fmla="*/ 2147483647 h 429"/>
                <a:gd name="T10" fmla="*/ 2147483647 w 472"/>
                <a:gd name="T11" fmla="*/ 2147483647 h 429"/>
                <a:gd name="T12" fmla="*/ 2147483647 w 472"/>
                <a:gd name="T13" fmla="*/ 2147483647 h 429"/>
                <a:gd name="T14" fmla="*/ 2147483647 w 472"/>
                <a:gd name="T15" fmla="*/ 2147483647 h 429"/>
                <a:gd name="T16" fmla="*/ 2147483647 w 472"/>
                <a:gd name="T17" fmla="*/ 2147483647 h 429"/>
                <a:gd name="T18" fmla="*/ 2147483647 w 472"/>
                <a:gd name="T19" fmla="*/ 2147483647 h 429"/>
                <a:gd name="T20" fmla="*/ 2147483647 w 472"/>
                <a:gd name="T21" fmla="*/ 2147483647 h 429"/>
                <a:gd name="T22" fmla="*/ 2147483647 w 472"/>
                <a:gd name="T23" fmla="*/ 2147483647 h 429"/>
                <a:gd name="T24" fmla="*/ 2147483647 w 472"/>
                <a:gd name="T25" fmla="*/ 2147483647 h 429"/>
                <a:gd name="T26" fmla="*/ 2147483647 w 472"/>
                <a:gd name="T27" fmla="*/ 2147483647 h 429"/>
                <a:gd name="T28" fmla="*/ 2147483647 w 472"/>
                <a:gd name="T29" fmla="*/ 2147483647 h 429"/>
                <a:gd name="T30" fmla="*/ 2147483647 w 472"/>
                <a:gd name="T31" fmla="*/ 2147483647 h 429"/>
                <a:gd name="T32" fmla="*/ 2147483647 w 472"/>
                <a:gd name="T33" fmla="*/ 2147483647 h 429"/>
                <a:gd name="T34" fmla="*/ 2147483647 w 472"/>
                <a:gd name="T35" fmla="*/ 2147483647 h 429"/>
                <a:gd name="T36" fmla="*/ 2147483647 w 472"/>
                <a:gd name="T37" fmla="*/ 2147483647 h 429"/>
                <a:gd name="T38" fmla="*/ 2147483647 w 472"/>
                <a:gd name="T39" fmla="*/ 2147483647 h 429"/>
                <a:gd name="T40" fmla="*/ 2147483647 w 472"/>
                <a:gd name="T41" fmla="*/ 2147483647 h 429"/>
                <a:gd name="T42" fmla="*/ 2147483647 w 472"/>
                <a:gd name="T43" fmla="*/ 2147483647 h 429"/>
                <a:gd name="T44" fmla="*/ 2147483647 w 472"/>
                <a:gd name="T45" fmla="*/ 2147483647 h 429"/>
                <a:gd name="T46" fmla="*/ 2147483647 w 472"/>
                <a:gd name="T47" fmla="*/ 2147483647 h 429"/>
                <a:gd name="T48" fmla="*/ 2147483647 w 472"/>
                <a:gd name="T49" fmla="*/ 2147483647 h 429"/>
                <a:gd name="T50" fmla="*/ 2147483647 w 472"/>
                <a:gd name="T51" fmla="*/ 2147483647 h 429"/>
                <a:gd name="T52" fmla="*/ 2147483647 w 472"/>
                <a:gd name="T53" fmla="*/ 2147483647 h 429"/>
                <a:gd name="T54" fmla="*/ 2147483647 w 472"/>
                <a:gd name="T55" fmla="*/ 2147483647 h 429"/>
                <a:gd name="T56" fmla="*/ 2147483647 w 472"/>
                <a:gd name="T57" fmla="*/ 2147483647 h 429"/>
                <a:gd name="T58" fmla="*/ 2147483647 w 472"/>
                <a:gd name="T59" fmla="*/ 2147483647 h 429"/>
                <a:gd name="T60" fmla="*/ 2147483647 w 472"/>
                <a:gd name="T61" fmla="*/ 2147483647 h 429"/>
                <a:gd name="T62" fmla="*/ 2147483647 w 472"/>
                <a:gd name="T63" fmla="*/ 2147483647 h 429"/>
                <a:gd name="T64" fmla="*/ 2147483647 w 472"/>
                <a:gd name="T65" fmla="*/ 2147483647 h 429"/>
                <a:gd name="T66" fmla="*/ 2147483647 w 472"/>
                <a:gd name="T67" fmla="*/ 2147483647 h 429"/>
                <a:gd name="T68" fmla="*/ 2147483647 w 472"/>
                <a:gd name="T69" fmla="*/ 2147483647 h 429"/>
                <a:gd name="T70" fmla="*/ 2147483647 w 472"/>
                <a:gd name="T71" fmla="*/ 2147483647 h 429"/>
                <a:gd name="T72" fmla="*/ 2147483647 w 472"/>
                <a:gd name="T73" fmla="*/ 2147483647 h 429"/>
                <a:gd name="T74" fmla="*/ 2147483647 w 472"/>
                <a:gd name="T75" fmla="*/ 2147483647 h 429"/>
                <a:gd name="T76" fmla="*/ 2147483647 w 472"/>
                <a:gd name="T77" fmla="*/ 2147483647 h 429"/>
                <a:gd name="T78" fmla="*/ 2147483647 w 472"/>
                <a:gd name="T79" fmla="*/ 2147483647 h 429"/>
                <a:gd name="T80" fmla="*/ 2147483647 w 472"/>
                <a:gd name="T81" fmla="*/ 2147483647 h 429"/>
                <a:gd name="T82" fmla="*/ 2147483647 w 472"/>
                <a:gd name="T83" fmla="*/ 2147483647 h 429"/>
                <a:gd name="T84" fmla="*/ 2147483647 w 472"/>
                <a:gd name="T85" fmla="*/ 2147483647 h 429"/>
                <a:gd name="T86" fmla="*/ 2147483647 w 472"/>
                <a:gd name="T87" fmla="*/ 2147483647 h 429"/>
                <a:gd name="T88" fmla="*/ 2147483647 w 472"/>
                <a:gd name="T89" fmla="*/ 2147483647 h 429"/>
                <a:gd name="T90" fmla="*/ 2147483647 w 472"/>
                <a:gd name="T91" fmla="*/ 2147483647 h 429"/>
                <a:gd name="T92" fmla="*/ 2147483647 w 472"/>
                <a:gd name="T93" fmla="*/ 2147483647 h 429"/>
                <a:gd name="T94" fmla="*/ 2147483647 w 472"/>
                <a:gd name="T95" fmla="*/ 2147483647 h 429"/>
                <a:gd name="T96" fmla="*/ 2147483647 w 472"/>
                <a:gd name="T97" fmla="*/ 2147483647 h 429"/>
                <a:gd name="T98" fmla="*/ 2147483647 w 472"/>
                <a:gd name="T99" fmla="*/ 2147483647 h 429"/>
                <a:gd name="T100" fmla="*/ 2147483647 w 472"/>
                <a:gd name="T101" fmla="*/ 2147483647 h 429"/>
                <a:gd name="T102" fmla="*/ 2147483647 w 472"/>
                <a:gd name="T103" fmla="*/ 2147483647 h 429"/>
                <a:gd name="T104" fmla="*/ 2147483647 w 472"/>
                <a:gd name="T105" fmla="*/ 2147483647 h 429"/>
                <a:gd name="T106" fmla="*/ 2147483647 w 472"/>
                <a:gd name="T107" fmla="*/ 2147483647 h 429"/>
                <a:gd name="T108" fmla="*/ 2147483647 w 472"/>
                <a:gd name="T109" fmla="*/ 2147483647 h 429"/>
                <a:gd name="T110" fmla="*/ 2147483647 w 472"/>
                <a:gd name="T111" fmla="*/ 2147483647 h 429"/>
                <a:gd name="T112" fmla="*/ 2147483647 w 472"/>
                <a:gd name="T113" fmla="*/ 2147483647 h 429"/>
                <a:gd name="T114" fmla="*/ 2147483647 w 472"/>
                <a:gd name="T115" fmla="*/ 2147483647 h 429"/>
                <a:gd name="T116" fmla="*/ 2147483647 w 472"/>
                <a:gd name="T117" fmla="*/ 2147483647 h 429"/>
                <a:gd name="T118" fmla="*/ 2147483647 w 472"/>
                <a:gd name="T119" fmla="*/ 2147483647 h 429"/>
                <a:gd name="T120" fmla="*/ 2147483647 w 472"/>
                <a:gd name="T121" fmla="*/ 2147483647 h 429"/>
                <a:gd name="T122" fmla="*/ 2147483647 w 472"/>
                <a:gd name="T123" fmla="*/ 2147483647 h 429"/>
                <a:gd name="T124" fmla="*/ 2147483647 w 472"/>
                <a:gd name="T125" fmla="*/ 2147483647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
                <a:gd name="T190" fmla="*/ 0 h 429"/>
                <a:gd name="T191" fmla="*/ 472 w 472"/>
                <a:gd name="T192" fmla="*/ 429 h 4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 h="429">
                  <a:moveTo>
                    <a:pt x="0" y="6"/>
                  </a:moveTo>
                  <a:lnTo>
                    <a:pt x="266" y="0"/>
                  </a:lnTo>
                  <a:lnTo>
                    <a:pt x="267" y="3"/>
                  </a:lnTo>
                  <a:lnTo>
                    <a:pt x="271" y="6"/>
                  </a:lnTo>
                  <a:lnTo>
                    <a:pt x="274" y="9"/>
                  </a:lnTo>
                  <a:lnTo>
                    <a:pt x="271" y="12"/>
                  </a:lnTo>
                  <a:lnTo>
                    <a:pt x="267" y="14"/>
                  </a:lnTo>
                  <a:lnTo>
                    <a:pt x="269" y="17"/>
                  </a:lnTo>
                  <a:lnTo>
                    <a:pt x="267" y="22"/>
                  </a:lnTo>
                  <a:lnTo>
                    <a:pt x="266" y="25"/>
                  </a:lnTo>
                  <a:lnTo>
                    <a:pt x="267" y="28"/>
                  </a:lnTo>
                  <a:lnTo>
                    <a:pt x="272" y="31"/>
                  </a:lnTo>
                  <a:lnTo>
                    <a:pt x="275" y="33"/>
                  </a:lnTo>
                  <a:lnTo>
                    <a:pt x="272" y="36"/>
                  </a:lnTo>
                  <a:lnTo>
                    <a:pt x="269" y="38"/>
                  </a:lnTo>
                  <a:lnTo>
                    <a:pt x="267" y="41"/>
                  </a:lnTo>
                  <a:lnTo>
                    <a:pt x="269" y="44"/>
                  </a:lnTo>
                  <a:lnTo>
                    <a:pt x="271" y="47"/>
                  </a:lnTo>
                  <a:lnTo>
                    <a:pt x="272" y="55"/>
                  </a:lnTo>
                  <a:lnTo>
                    <a:pt x="275" y="55"/>
                  </a:lnTo>
                  <a:lnTo>
                    <a:pt x="274" y="60"/>
                  </a:lnTo>
                  <a:lnTo>
                    <a:pt x="278" y="63"/>
                  </a:lnTo>
                  <a:lnTo>
                    <a:pt x="280" y="66"/>
                  </a:lnTo>
                  <a:lnTo>
                    <a:pt x="285" y="66"/>
                  </a:lnTo>
                  <a:lnTo>
                    <a:pt x="286" y="70"/>
                  </a:lnTo>
                  <a:lnTo>
                    <a:pt x="291" y="71"/>
                  </a:lnTo>
                  <a:lnTo>
                    <a:pt x="293" y="74"/>
                  </a:lnTo>
                  <a:lnTo>
                    <a:pt x="291" y="78"/>
                  </a:lnTo>
                  <a:lnTo>
                    <a:pt x="288" y="82"/>
                  </a:lnTo>
                  <a:lnTo>
                    <a:pt x="285" y="85"/>
                  </a:lnTo>
                  <a:lnTo>
                    <a:pt x="282" y="92"/>
                  </a:lnTo>
                  <a:lnTo>
                    <a:pt x="280" y="97"/>
                  </a:lnTo>
                  <a:lnTo>
                    <a:pt x="277" y="100"/>
                  </a:lnTo>
                  <a:lnTo>
                    <a:pt x="277" y="106"/>
                  </a:lnTo>
                  <a:lnTo>
                    <a:pt x="274" y="111"/>
                  </a:lnTo>
                  <a:lnTo>
                    <a:pt x="271" y="114"/>
                  </a:lnTo>
                  <a:lnTo>
                    <a:pt x="264" y="119"/>
                  </a:lnTo>
                  <a:lnTo>
                    <a:pt x="261" y="125"/>
                  </a:lnTo>
                  <a:lnTo>
                    <a:pt x="261" y="127"/>
                  </a:lnTo>
                  <a:lnTo>
                    <a:pt x="256" y="127"/>
                  </a:lnTo>
                  <a:lnTo>
                    <a:pt x="253" y="132"/>
                  </a:lnTo>
                  <a:lnTo>
                    <a:pt x="250" y="136"/>
                  </a:lnTo>
                  <a:lnTo>
                    <a:pt x="250" y="143"/>
                  </a:lnTo>
                  <a:lnTo>
                    <a:pt x="250" y="149"/>
                  </a:lnTo>
                  <a:lnTo>
                    <a:pt x="248" y="154"/>
                  </a:lnTo>
                  <a:lnTo>
                    <a:pt x="247" y="159"/>
                  </a:lnTo>
                  <a:lnTo>
                    <a:pt x="244" y="162"/>
                  </a:lnTo>
                  <a:lnTo>
                    <a:pt x="240" y="165"/>
                  </a:lnTo>
                  <a:lnTo>
                    <a:pt x="237" y="167"/>
                  </a:lnTo>
                  <a:lnTo>
                    <a:pt x="239" y="171"/>
                  </a:lnTo>
                  <a:lnTo>
                    <a:pt x="240" y="176"/>
                  </a:lnTo>
                  <a:lnTo>
                    <a:pt x="240" y="182"/>
                  </a:lnTo>
                  <a:lnTo>
                    <a:pt x="239" y="186"/>
                  </a:lnTo>
                  <a:lnTo>
                    <a:pt x="237" y="190"/>
                  </a:lnTo>
                  <a:lnTo>
                    <a:pt x="234" y="194"/>
                  </a:lnTo>
                  <a:lnTo>
                    <a:pt x="229" y="195"/>
                  </a:lnTo>
                  <a:lnTo>
                    <a:pt x="226" y="200"/>
                  </a:lnTo>
                  <a:lnTo>
                    <a:pt x="229" y="206"/>
                  </a:lnTo>
                  <a:lnTo>
                    <a:pt x="232" y="208"/>
                  </a:lnTo>
                  <a:lnTo>
                    <a:pt x="236" y="213"/>
                  </a:lnTo>
                  <a:lnTo>
                    <a:pt x="237" y="219"/>
                  </a:lnTo>
                  <a:lnTo>
                    <a:pt x="239" y="222"/>
                  </a:lnTo>
                  <a:lnTo>
                    <a:pt x="406" y="214"/>
                  </a:lnTo>
                  <a:lnTo>
                    <a:pt x="406" y="225"/>
                  </a:lnTo>
                  <a:lnTo>
                    <a:pt x="402" y="230"/>
                  </a:lnTo>
                  <a:lnTo>
                    <a:pt x="401" y="236"/>
                  </a:lnTo>
                  <a:lnTo>
                    <a:pt x="401" y="241"/>
                  </a:lnTo>
                  <a:lnTo>
                    <a:pt x="401" y="249"/>
                  </a:lnTo>
                  <a:lnTo>
                    <a:pt x="401" y="254"/>
                  </a:lnTo>
                  <a:lnTo>
                    <a:pt x="402" y="260"/>
                  </a:lnTo>
                  <a:lnTo>
                    <a:pt x="406" y="263"/>
                  </a:lnTo>
                  <a:lnTo>
                    <a:pt x="410" y="267"/>
                  </a:lnTo>
                  <a:lnTo>
                    <a:pt x="415" y="273"/>
                  </a:lnTo>
                  <a:lnTo>
                    <a:pt x="417" y="279"/>
                  </a:lnTo>
                  <a:lnTo>
                    <a:pt x="418" y="286"/>
                  </a:lnTo>
                  <a:lnTo>
                    <a:pt x="418" y="292"/>
                  </a:lnTo>
                  <a:lnTo>
                    <a:pt x="417" y="297"/>
                  </a:lnTo>
                  <a:lnTo>
                    <a:pt x="412" y="295"/>
                  </a:lnTo>
                  <a:lnTo>
                    <a:pt x="404" y="292"/>
                  </a:lnTo>
                  <a:lnTo>
                    <a:pt x="399" y="289"/>
                  </a:lnTo>
                  <a:lnTo>
                    <a:pt x="388" y="286"/>
                  </a:lnTo>
                  <a:lnTo>
                    <a:pt x="380" y="284"/>
                  </a:lnTo>
                  <a:lnTo>
                    <a:pt x="372" y="282"/>
                  </a:lnTo>
                  <a:lnTo>
                    <a:pt x="366" y="284"/>
                  </a:lnTo>
                  <a:lnTo>
                    <a:pt x="358" y="287"/>
                  </a:lnTo>
                  <a:lnTo>
                    <a:pt x="353" y="290"/>
                  </a:lnTo>
                  <a:lnTo>
                    <a:pt x="348" y="295"/>
                  </a:lnTo>
                  <a:lnTo>
                    <a:pt x="347" y="302"/>
                  </a:lnTo>
                  <a:lnTo>
                    <a:pt x="347" y="308"/>
                  </a:lnTo>
                  <a:lnTo>
                    <a:pt x="350" y="311"/>
                  </a:lnTo>
                  <a:lnTo>
                    <a:pt x="353" y="317"/>
                  </a:lnTo>
                  <a:lnTo>
                    <a:pt x="358" y="319"/>
                  </a:lnTo>
                  <a:lnTo>
                    <a:pt x="367" y="321"/>
                  </a:lnTo>
                  <a:lnTo>
                    <a:pt x="377" y="319"/>
                  </a:lnTo>
                  <a:lnTo>
                    <a:pt x="383" y="314"/>
                  </a:lnTo>
                  <a:lnTo>
                    <a:pt x="390" y="308"/>
                  </a:lnTo>
                  <a:lnTo>
                    <a:pt x="396" y="305"/>
                  </a:lnTo>
                  <a:lnTo>
                    <a:pt x="401" y="305"/>
                  </a:lnTo>
                  <a:lnTo>
                    <a:pt x="404" y="308"/>
                  </a:lnTo>
                  <a:lnTo>
                    <a:pt x="406" y="313"/>
                  </a:lnTo>
                  <a:lnTo>
                    <a:pt x="406" y="317"/>
                  </a:lnTo>
                  <a:lnTo>
                    <a:pt x="406" y="322"/>
                  </a:lnTo>
                  <a:lnTo>
                    <a:pt x="406" y="329"/>
                  </a:lnTo>
                  <a:lnTo>
                    <a:pt x="410" y="330"/>
                  </a:lnTo>
                  <a:lnTo>
                    <a:pt x="415" y="330"/>
                  </a:lnTo>
                  <a:lnTo>
                    <a:pt x="420" y="324"/>
                  </a:lnTo>
                  <a:lnTo>
                    <a:pt x="421" y="321"/>
                  </a:lnTo>
                  <a:lnTo>
                    <a:pt x="428" y="316"/>
                  </a:lnTo>
                  <a:lnTo>
                    <a:pt x="431" y="314"/>
                  </a:lnTo>
                  <a:lnTo>
                    <a:pt x="437" y="311"/>
                  </a:lnTo>
                  <a:lnTo>
                    <a:pt x="441" y="308"/>
                  </a:lnTo>
                  <a:lnTo>
                    <a:pt x="448" y="306"/>
                  </a:lnTo>
                  <a:lnTo>
                    <a:pt x="452" y="309"/>
                  </a:lnTo>
                  <a:lnTo>
                    <a:pt x="452" y="313"/>
                  </a:lnTo>
                  <a:lnTo>
                    <a:pt x="455" y="321"/>
                  </a:lnTo>
                  <a:lnTo>
                    <a:pt x="453" y="327"/>
                  </a:lnTo>
                  <a:lnTo>
                    <a:pt x="452" y="335"/>
                  </a:lnTo>
                  <a:lnTo>
                    <a:pt x="450" y="340"/>
                  </a:lnTo>
                  <a:lnTo>
                    <a:pt x="445" y="341"/>
                  </a:lnTo>
                  <a:lnTo>
                    <a:pt x="441" y="346"/>
                  </a:lnTo>
                  <a:lnTo>
                    <a:pt x="437" y="349"/>
                  </a:lnTo>
                  <a:lnTo>
                    <a:pt x="433" y="351"/>
                  </a:lnTo>
                  <a:lnTo>
                    <a:pt x="428" y="356"/>
                  </a:lnTo>
                  <a:lnTo>
                    <a:pt x="425" y="360"/>
                  </a:lnTo>
                  <a:lnTo>
                    <a:pt x="421" y="362"/>
                  </a:lnTo>
                  <a:lnTo>
                    <a:pt x="418" y="364"/>
                  </a:lnTo>
                  <a:lnTo>
                    <a:pt x="417" y="368"/>
                  </a:lnTo>
                  <a:lnTo>
                    <a:pt x="421" y="370"/>
                  </a:lnTo>
                  <a:lnTo>
                    <a:pt x="423" y="373"/>
                  </a:lnTo>
                  <a:lnTo>
                    <a:pt x="425" y="378"/>
                  </a:lnTo>
                  <a:lnTo>
                    <a:pt x="426" y="381"/>
                  </a:lnTo>
                  <a:lnTo>
                    <a:pt x="434" y="386"/>
                  </a:lnTo>
                  <a:lnTo>
                    <a:pt x="441" y="389"/>
                  </a:lnTo>
                  <a:lnTo>
                    <a:pt x="447" y="392"/>
                  </a:lnTo>
                  <a:lnTo>
                    <a:pt x="456" y="397"/>
                  </a:lnTo>
                  <a:lnTo>
                    <a:pt x="463" y="400"/>
                  </a:lnTo>
                  <a:lnTo>
                    <a:pt x="469" y="403"/>
                  </a:lnTo>
                  <a:lnTo>
                    <a:pt x="472" y="408"/>
                  </a:lnTo>
                  <a:lnTo>
                    <a:pt x="472" y="414"/>
                  </a:lnTo>
                  <a:lnTo>
                    <a:pt x="471" y="421"/>
                  </a:lnTo>
                  <a:lnTo>
                    <a:pt x="466" y="424"/>
                  </a:lnTo>
                  <a:lnTo>
                    <a:pt x="461" y="427"/>
                  </a:lnTo>
                  <a:lnTo>
                    <a:pt x="456" y="429"/>
                  </a:lnTo>
                  <a:lnTo>
                    <a:pt x="447" y="429"/>
                  </a:lnTo>
                  <a:lnTo>
                    <a:pt x="444" y="422"/>
                  </a:lnTo>
                  <a:lnTo>
                    <a:pt x="441" y="418"/>
                  </a:lnTo>
                  <a:lnTo>
                    <a:pt x="436" y="411"/>
                  </a:lnTo>
                  <a:lnTo>
                    <a:pt x="431" y="408"/>
                  </a:lnTo>
                  <a:lnTo>
                    <a:pt x="423" y="405"/>
                  </a:lnTo>
                  <a:lnTo>
                    <a:pt x="418" y="403"/>
                  </a:lnTo>
                  <a:lnTo>
                    <a:pt x="415" y="398"/>
                  </a:lnTo>
                  <a:lnTo>
                    <a:pt x="410" y="397"/>
                  </a:lnTo>
                  <a:lnTo>
                    <a:pt x="404" y="392"/>
                  </a:lnTo>
                  <a:lnTo>
                    <a:pt x="401" y="387"/>
                  </a:lnTo>
                  <a:lnTo>
                    <a:pt x="394" y="386"/>
                  </a:lnTo>
                  <a:lnTo>
                    <a:pt x="390" y="387"/>
                  </a:lnTo>
                  <a:lnTo>
                    <a:pt x="388" y="392"/>
                  </a:lnTo>
                  <a:lnTo>
                    <a:pt x="388" y="397"/>
                  </a:lnTo>
                  <a:lnTo>
                    <a:pt x="387" y="402"/>
                  </a:lnTo>
                  <a:lnTo>
                    <a:pt x="383" y="410"/>
                  </a:lnTo>
                  <a:lnTo>
                    <a:pt x="380" y="413"/>
                  </a:lnTo>
                  <a:lnTo>
                    <a:pt x="375" y="416"/>
                  </a:lnTo>
                  <a:lnTo>
                    <a:pt x="366" y="418"/>
                  </a:lnTo>
                  <a:lnTo>
                    <a:pt x="361" y="416"/>
                  </a:lnTo>
                  <a:lnTo>
                    <a:pt x="355" y="414"/>
                  </a:lnTo>
                  <a:lnTo>
                    <a:pt x="348" y="418"/>
                  </a:lnTo>
                  <a:lnTo>
                    <a:pt x="344" y="419"/>
                  </a:lnTo>
                  <a:lnTo>
                    <a:pt x="339" y="422"/>
                  </a:lnTo>
                  <a:lnTo>
                    <a:pt x="333" y="419"/>
                  </a:lnTo>
                  <a:lnTo>
                    <a:pt x="328" y="414"/>
                  </a:lnTo>
                  <a:lnTo>
                    <a:pt x="325" y="414"/>
                  </a:lnTo>
                  <a:lnTo>
                    <a:pt x="321" y="419"/>
                  </a:lnTo>
                  <a:lnTo>
                    <a:pt x="320" y="422"/>
                  </a:lnTo>
                  <a:lnTo>
                    <a:pt x="317" y="424"/>
                  </a:lnTo>
                  <a:lnTo>
                    <a:pt x="312" y="422"/>
                  </a:lnTo>
                  <a:lnTo>
                    <a:pt x="304" y="419"/>
                  </a:lnTo>
                  <a:lnTo>
                    <a:pt x="298" y="416"/>
                  </a:lnTo>
                  <a:lnTo>
                    <a:pt x="291" y="414"/>
                  </a:lnTo>
                  <a:lnTo>
                    <a:pt x="283" y="414"/>
                  </a:lnTo>
                  <a:lnTo>
                    <a:pt x="275" y="413"/>
                  </a:lnTo>
                  <a:lnTo>
                    <a:pt x="272" y="408"/>
                  </a:lnTo>
                  <a:lnTo>
                    <a:pt x="266" y="402"/>
                  </a:lnTo>
                  <a:lnTo>
                    <a:pt x="263" y="397"/>
                  </a:lnTo>
                  <a:lnTo>
                    <a:pt x="259" y="392"/>
                  </a:lnTo>
                  <a:lnTo>
                    <a:pt x="256" y="386"/>
                  </a:lnTo>
                  <a:lnTo>
                    <a:pt x="248" y="384"/>
                  </a:lnTo>
                  <a:lnTo>
                    <a:pt x="244" y="381"/>
                  </a:lnTo>
                  <a:lnTo>
                    <a:pt x="237" y="375"/>
                  </a:lnTo>
                  <a:lnTo>
                    <a:pt x="231" y="370"/>
                  </a:lnTo>
                  <a:lnTo>
                    <a:pt x="226" y="367"/>
                  </a:lnTo>
                  <a:lnTo>
                    <a:pt x="218" y="365"/>
                  </a:lnTo>
                  <a:lnTo>
                    <a:pt x="215" y="360"/>
                  </a:lnTo>
                  <a:lnTo>
                    <a:pt x="209" y="357"/>
                  </a:lnTo>
                  <a:lnTo>
                    <a:pt x="190" y="356"/>
                  </a:lnTo>
                  <a:lnTo>
                    <a:pt x="186" y="360"/>
                  </a:lnTo>
                  <a:lnTo>
                    <a:pt x="185" y="367"/>
                  </a:lnTo>
                  <a:lnTo>
                    <a:pt x="186" y="371"/>
                  </a:lnTo>
                  <a:lnTo>
                    <a:pt x="183" y="378"/>
                  </a:lnTo>
                  <a:lnTo>
                    <a:pt x="178" y="383"/>
                  </a:lnTo>
                  <a:lnTo>
                    <a:pt x="175" y="386"/>
                  </a:lnTo>
                  <a:lnTo>
                    <a:pt x="166" y="383"/>
                  </a:lnTo>
                  <a:lnTo>
                    <a:pt x="156" y="379"/>
                  </a:lnTo>
                  <a:lnTo>
                    <a:pt x="143" y="379"/>
                  </a:lnTo>
                  <a:lnTo>
                    <a:pt x="131" y="375"/>
                  </a:lnTo>
                  <a:lnTo>
                    <a:pt x="118" y="371"/>
                  </a:lnTo>
                  <a:lnTo>
                    <a:pt x="104" y="370"/>
                  </a:lnTo>
                  <a:lnTo>
                    <a:pt x="88" y="367"/>
                  </a:lnTo>
                  <a:lnTo>
                    <a:pt x="78" y="364"/>
                  </a:lnTo>
                  <a:lnTo>
                    <a:pt x="69" y="365"/>
                  </a:lnTo>
                  <a:lnTo>
                    <a:pt x="59" y="367"/>
                  </a:lnTo>
                  <a:lnTo>
                    <a:pt x="45" y="368"/>
                  </a:lnTo>
                  <a:lnTo>
                    <a:pt x="39" y="370"/>
                  </a:lnTo>
                  <a:lnTo>
                    <a:pt x="21" y="370"/>
                  </a:lnTo>
                  <a:lnTo>
                    <a:pt x="18" y="365"/>
                  </a:lnTo>
                  <a:lnTo>
                    <a:pt x="12" y="360"/>
                  </a:lnTo>
                  <a:lnTo>
                    <a:pt x="19" y="356"/>
                  </a:lnTo>
                  <a:lnTo>
                    <a:pt x="23" y="351"/>
                  </a:lnTo>
                  <a:lnTo>
                    <a:pt x="26" y="346"/>
                  </a:lnTo>
                  <a:lnTo>
                    <a:pt x="31" y="338"/>
                  </a:lnTo>
                  <a:lnTo>
                    <a:pt x="37" y="330"/>
                  </a:lnTo>
                  <a:lnTo>
                    <a:pt x="39" y="322"/>
                  </a:lnTo>
                  <a:lnTo>
                    <a:pt x="39" y="314"/>
                  </a:lnTo>
                  <a:lnTo>
                    <a:pt x="35" y="305"/>
                  </a:lnTo>
                  <a:lnTo>
                    <a:pt x="34" y="295"/>
                  </a:lnTo>
                  <a:lnTo>
                    <a:pt x="34" y="290"/>
                  </a:lnTo>
                  <a:lnTo>
                    <a:pt x="34" y="281"/>
                  </a:lnTo>
                  <a:lnTo>
                    <a:pt x="35" y="275"/>
                  </a:lnTo>
                  <a:lnTo>
                    <a:pt x="39" y="268"/>
                  </a:lnTo>
                  <a:lnTo>
                    <a:pt x="43" y="262"/>
                  </a:lnTo>
                  <a:lnTo>
                    <a:pt x="47" y="251"/>
                  </a:lnTo>
                  <a:lnTo>
                    <a:pt x="48" y="243"/>
                  </a:lnTo>
                  <a:lnTo>
                    <a:pt x="50" y="233"/>
                  </a:lnTo>
                  <a:lnTo>
                    <a:pt x="50" y="228"/>
                  </a:lnTo>
                  <a:lnTo>
                    <a:pt x="51" y="222"/>
                  </a:lnTo>
                  <a:lnTo>
                    <a:pt x="53" y="214"/>
                  </a:lnTo>
                  <a:lnTo>
                    <a:pt x="48" y="209"/>
                  </a:lnTo>
                  <a:lnTo>
                    <a:pt x="45" y="205"/>
                  </a:lnTo>
                  <a:lnTo>
                    <a:pt x="42" y="198"/>
                  </a:lnTo>
                  <a:lnTo>
                    <a:pt x="39" y="192"/>
                  </a:lnTo>
                  <a:lnTo>
                    <a:pt x="39" y="187"/>
                  </a:lnTo>
                  <a:lnTo>
                    <a:pt x="37" y="181"/>
                  </a:lnTo>
                  <a:lnTo>
                    <a:pt x="34" y="178"/>
                  </a:lnTo>
                  <a:lnTo>
                    <a:pt x="32" y="173"/>
                  </a:lnTo>
                  <a:lnTo>
                    <a:pt x="29" y="168"/>
                  </a:lnTo>
                  <a:lnTo>
                    <a:pt x="26" y="167"/>
                  </a:lnTo>
                  <a:lnTo>
                    <a:pt x="21" y="162"/>
                  </a:lnTo>
                  <a:lnTo>
                    <a:pt x="23" y="154"/>
                  </a:lnTo>
                  <a:lnTo>
                    <a:pt x="24" y="144"/>
                  </a:lnTo>
                  <a:lnTo>
                    <a:pt x="23" y="138"/>
                  </a:lnTo>
                  <a:lnTo>
                    <a:pt x="15" y="132"/>
                  </a:lnTo>
                  <a:lnTo>
                    <a:pt x="10" y="125"/>
                  </a:lnTo>
                  <a:lnTo>
                    <a:pt x="4" y="119"/>
                  </a:lnTo>
                  <a:lnTo>
                    <a:pt x="0" y="114"/>
                  </a:lnTo>
                  <a:lnTo>
                    <a:pt x="0" y="6"/>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41" name="State: Kentucky">
              <a:extLst>
                <a:ext uri="{FF2B5EF4-FFF2-40B4-BE49-F238E27FC236}">
                  <a16:creationId xmlns:a16="http://schemas.microsoft.com/office/drawing/2014/main" id="{4339A996-4520-4DAA-AB91-60B8D535E5F2}"/>
                </a:ext>
              </a:extLst>
            </p:cNvPr>
            <p:cNvSpPr>
              <a:spLocks/>
            </p:cNvSpPr>
            <p:nvPr/>
          </p:nvSpPr>
          <p:spPr bwMode="auto">
            <a:xfrm>
              <a:off x="5609850" y="4250139"/>
              <a:ext cx="788921" cy="421798"/>
            </a:xfrm>
            <a:custGeom>
              <a:avLst/>
              <a:gdLst>
                <a:gd name="T0" fmla="*/ 2147483647 w 634"/>
                <a:gd name="T1" fmla="*/ 2147483647 h 329"/>
                <a:gd name="T2" fmla="*/ 2147483647 w 634"/>
                <a:gd name="T3" fmla="*/ 2147483647 h 329"/>
                <a:gd name="T4" fmla="*/ 2147483647 w 634"/>
                <a:gd name="T5" fmla="*/ 2147483647 h 329"/>
                <a:gd name="T6" fmla="*/ 2147483647 w 634"/>
                <a:gd name="T7" fmla="*/ 2147483647 h 329"/>
                <a:gd name="T8" fmla="*/ 2147483647 w 634"/>
                <a:gd name="T9" fmla="*/ 2147483647 h 329"/>
                <a:gd name="T10" fmla="*/ 2147483647 w 634"/>
                <a:gd name="T11" fmla="*/ 2147483647 h 329"/>
                <a:gd name="T12" fmla="*/ 2147483647 w 634"/>
                <a:gd name="T13" fmla="*/ 2147483647 h 329"/>
                <a:gd name="T14" fmla="*/ 2147483647 w 634"/>
                <a:gd name="T15" fmla="*/ 2147483647 h 329"/>
                <a:gd name="T16" fmla="*/ 2147483647 w 634"/>
                <a:gd name="T17" fmla="*/ 2147483647 h 329"/>
                <a:gd name="T18" fmla="*/ 2147483647 w 634"/>
                <a:gd name="T19" fmla="*/ 2147483647 h 329"/>
                <a:gd name="T20" fmla="*/ 2147483647 w 634"/>
                <a:gd name="T21" fmla="*/ 2147483647 h 329"/>
                <a:gd name="T22" fmla="*/ 2147483647 w 634"/>
                <a:gd name="T23" fmla="*/ 2147483647 h 329"/>
                <a:gd name="T24" fmla="*/ 2147483647 w 634"/>
                <a:gd name="T25" fmla="*/ 2147483647 h 329"/>
                <a:gd name="T26" fmla="*/ 2147483647 w 634"/>
                <a:gd name="T27" fmla="*/ 2147483647 h 329"/>
                <a:gd name="T28" fmla="*/ 2147483647 w 634"/>
                <a:gd name="T29" fmla="*/ 2147483647 h 329"/>
                <a:gd name="T30" fmla="*/ 2147483647 w 634"/>
                <a:gd name="T31" fmla="*/ 2147483647 h 329"/>
                <a:gd name="T32" fmla="*/ 2147483647 w 634"/>
                <a:gd name="T33" fmla="*/ 2147483647 h 329"/>
                <a:gd name="T34" fmla="*/ 2147483647 w 634"/>
                <a:gd name="T35" fmla="*/ 2147483647 h 329"/>
                <a:gd name="T36" fmla="*/ 2147483647 w 634"/>
                <a:gd name="T37" fmla="*/ 2147483647 h 329"/>
                <a:gd name="T38" fmla="*/ 2147483647 w 634"/>
                <a:gd name="T39" fmla="*/ 2147483647 h 329"/>
                <a:gd name="T40" fmla="*/ 2147483647 w 634"/>
                <a:gd name="T41" fmla="*/ 2147483647 h 329"/>
                <a:gd name="T42" fmla="*/ 2147483647 w 634"/>
                <a:gd name="T43" fmla="*/ 2147483647 h 329"/>
                <a:gd name="T44" fmla="*/ 2147483647 w 634"/>
                <a:gd name="T45" fmla="*/ 2147483647 h 329"/>
                <a:gd name="T46" fmla="*/ 2147483647 w 634"/>
                <a:gd name="T47" fmla="*/ 2147483647 h 329"/>
                <a:gd name="T48" fmla="*/ 2147483647 w 634"/>
                <a:gd name="T49" fmla="*/ 2147483647 h 329"/>
                <a:gd name="T50" fmla="*/ 2147483647 w 634"/>
                <a:gd name="T51" fmla="*/ 2147483647 h 329"/>
                <a:gd name="T52" fmla="*/ 2147483647 w 634"/>
                <a:gd name="T53" fmla="*/ 2147483647 h 329"/>
                <a:gd name="T54" fmla="*/ 2147483647 w 634"/>
                <a:gd name="T55" fmla="*/ 2147483647 h 329"/>
                <a:gd name="T56" fmla="*/ 2147483647 w 634"/>
                <a:gd name="T57" fmla="*/ 2147483647 h 329"/>
                <a:gd name="T58" fmla="*/ 2147483647 w 634"/>
                <a:gd name="T59" fmla="*/ 2147483647 h 329"/>
                <a:gd name="T60" fmla="*/ 2147483647 w 634"/>
                <a:gd name="T61" fmla="*/ 2147483647 h 329"/>
                <a:gd name="T62" fmla="*/ 2147483647 w 634"/>
                <a:gd name="T63" fmla="*/ 2147483647 h 329"/>
                <a:gd name="T64" fmla="*/ 2147483647 w 634"/>
                <a:gd name="T65" fmla="*/ 2147483647 h 329"/>
                <a:gd name="T66" fmla="*/ 2147483647 w 634"/>
                <a:gd name="T67" fmla="*/ 2147483647 h 329"/>
                <a:gd name="T68" fmla="*/ 2147483647 w 634"/>
                <a:gd name="T69" fmla="*/ 2147483647 h 329"/>
                <a:gd name="T70" fmla="*/ 2147483647 w 634"/>
                <a:gd name="T71" fmla="*/ 2147483647 h 329"/>
                <a:gd name="T72" fmla="*/ 2147483647 w 634"/>
                <a:gd name="T73" fmla="*/ 2147483647 h 329"/>
                <a:gd name="T74" fmla="*/ 2147483647 w 634"/>
                <a:gd name="T75" fmla="*/ 2147483647 h 329"/>
                <a:gd name="T76" fmla="*/ 2147483647 w 634"/>
                <a:gd name="T77" fmla="*/ 2147483647 h 329"/>
                <a:gd name="T78" fmla="*/ 2147483647 w 634"/>
                <a:gd name="T79" fmla="*/ 2147483647 h 329"/>
                <a:gd name="T80" fmla="*/ 2147483647 w 634"/>
                <a:gd name="T81" fmla="*/ 2147483647 h 329"/>
                <a:gd name="T82" fmla="*/ 2147483647 w 634"/>
                <a:gd name="T83" fmla="*/ 2147483647 h 329"/>
                <a:gd name="T84" fmla="*/ 2147483647 w 634"/>
                <a:gd name="T85" fmla="*/ 2147483647 h 329"/>
                <a:gd name="T86" fmla="*/ 2147483647 w 634"/>
                <a:gd name="T87" fmla="*/ 2147483647 h 329"/>
                <a:gd name="T88" fmla="*/ 2147483647 w 634"/>
                <a:gd name="T89" fmla="*/ 2147483647 h 329"/>
                <a:gd name="T90" fmla="*/ 2147483647 w 634"/>
                <a:gd name="T91" fmla="*/ 2147483647 h 329"/>
                <a:gd name="T92" fmla="*/ 2147483647 w 634"/>
                <a:gd name="T93" fmla="*/ 2147483647 h 329"/>
                <a:gd name="T94" fmla="*/ 2147483647 w 634"/>
                <a:gd name="T95" fmla="*/ 2147483647 h 329"/>
                <a:gd name="T96" fmla="*/ 2147483647 w 634"/>
                <a:gd name="T97" fmla="*/ 2147483647 h 329"/>
                <a:gd name="T98" fmla="*/ 2147483647 w 634"/>
                <a:gd name="T99" fmla="*/ 2147483647 h 329"/>
                <a:gd name="T100" fmla="*/ 2147483647 w 634"/>
                <a:gd name="T101" fmla="*/ 2147483647 h 329"/>
                <a:gd name="T102" fmla="*/ 2147483647 w 634"/>
                <a:gd name="T103" fmla="*/ 2147483647 h 329"/>
                <a:gd name="T104" fmla="*/ 2147483647 w 634"/>
                <a:gd name="T105" fmla="*/ 2147483647 h 329"/>
                <a:gd name="T106" fmla="*/ 2147483647 w 634"/>
                <a:gd name="T107" fmla="*/ 2147483647 h 329"/>
                <a:gd name="T108" fmla="*/ 2147483647 w 634"/>
                <a:gd name="T109" fmla="*/ 2147483647 h 329"/>
                <a:gd name="T110" fmla="*/ 2147483647 w 634"/>
                <a:gd name="T111" fmla="*/ 2147483647 h 329"/>
                <a:gd name="T112" fmla="*/ 2147483647 w 634"/>
                <a:gd name="T113" fmla="*/ 2147483647 h 329"/>
                <a:gd name="T114" fmla="*/ 2147483647 w 634"/>
                <a:gd name="T115" fmla="*/ 2147483647 h 329"/>
                <a:gd name="T116" fmla="*/ 0 w 63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329"/>
                <a:gd name="T179" fmla="*/ 634 w 63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329">
                  <a:moveTo>
                    <a:pt x="0" y="329"/>
                  </a:moveTo>
                  <a:lnTo>
                    <a:pt x="5" y="324"/>
                  </a:lnTo>
                  <a:lnTo>
                    <a:pt x="11" y="320"/>
                  </a:lnTo>
                  <a:lnTo>
                    <a:pt x="19" y="313"/>
                  </a:lnTo>
                  <a:lnTo>
                    <a:pt x="24" y="305"/>
                  </a:lnTo>
                  <a:lnTo>
                    <a:pt x="27" y="296"/>
                  </a:lnTo>
                  <a:lnTo>
                    <a:pt x="27" y="289"/>
                  </a:lnTo>
                  <a:lnTo>
                    <a:pt x="27" y="283"/>
                  </a:lnTo>
                  <a:lnTo>
                    <a:pt x="26" y="280"/>
                  </a:lnTo>
                  <a:lnTo>
                    <a:pt x="22" y="274"/>
                  </a:lnTo>
                  <a:lnTo>
                    <a:pt x="19" y="270"/>
                  </a:lnTo>
                  <a:lnTo>
                    <a:pt x="22" y="264"/>
                  </a:lnTo>
                  <a:lnTo>
                    <a:pt x="26" y="261"/>
                  </a:lnTo>
                  <a:lnTo>
                    <a:pt x="29" y="254"/>
                  </a:lnTo>
                  <a:lnTo>
                    <a:pt x="35" y="250"/>
                  </a:lnTo>
                  <a:lnTo>
                    <a:pt x="42" y="246"/>
                  </a:lnTo>
                  <a:lnTo>
                    <a:pt x="46" y="250"/>
                  </a:lnTo>
                  <a:lnTo>
                    <a:pt x="56" y="253"/>
                  </a:lnTo>
                  <a:lnTo>
                    <a:pt x="64" y="256"/>
                  </a:lnTo>
                  <a:lnTo>
                    <a:pt x="70" y="259"/>
                  </a:lnTo>
                  <a:lnTo>
                    <a:pt x="73" y="261"/>
                  </a:lnTo>
                  <a:lnTo>
                    <a:pt x="81" y="258"/>
                  </a:lnTo>
                  <a:lnTo>
                    <a:pt x="83" y="254"/>
                  </a:lnTo>
                  <a:lnTo>
                    <a:pt x="86" y="248"/>
                  </a:lnTo>
                  <a:lnTo>
                    <a:pt x="83" y="245"/>
                  </a:lnTo>
                  <a:lnTo>
                    <a:pt x="80" y="240"/>
                  </a:lnTo>
                  <a:lnTo>
                    <a:pt x="78" y="234"/>
                  </a:lnTo>
                  <a:lnTo>
                    <a:pt x="80" y="227"/>
                  </a:lnTo>
                  <a:lnTo>
                    <a:pt x="83" y="224"/>
                  </a:lnTo>
                  <a:lnTo>
                    <a:pt x="86" y="223"/>
                  </a:lnTo>
                  <a:lnTo>
                    <a:pt x="91" y="219"/>
                  </a:lnTo>
                  <a:lnTo>
                    <a:pt x="97" y="215"/>
                  </a:lnTo>
                  <a:lnTo>
                    <a:pt x="104" y="215"/>
                  </a:lnTo>
                  <a:lnTo>
                    <a:pt x="110" y="213"/>
                  </a:lnTo>
                  <a:lnTo>
                    <a:pt x="111" y="210"/>
                  </a:lnTo>
                  <a:lnTo>
                    <a:pt x="111" y="205"/>
                  </a:lnTo>
                  <a:lnTo>
                    <a:pt x="108" y="199"/>
                  </a:lnTo>
                  <a:lnTo>
                    <a:pt x="105" y="194"/>
                  </a:lnTo>
                  <a:lnTo>
                    <a:pt x="108" y="189"/>
                  </a:lnTo>
                  <a:lnTo>
                    <a:pt x="110" y="181"/>
                  </a:lnTo>
                  <a:lnTo>
                    <a:pt x="113" y="181"/>
                  </a:lnTo>
                  <a:lnTo>
                    <a:pt x="118" y="181"/>
                  </a:lnTo>
                  <a:lnTo>
                    <a:pt x="124" y="175"/>
                  </a:lnTo>
                  <a:lnTo>
                    <a:pt x="127" y="167"/>
                  </a:lnTo>
                  <a:lnTo>
                    <a:pt x="131" y="165"/>
                  </a:lnTo>
                  <a:lnTo>
                    <a:pt x="137" y="165"/>
                  </a:lnTo>
                  <a:lnTo>
                    <a:pt x="142" y="167"/>
                  </a:lnTo>
                  <a:lnTo>
                    <a:pt x="146" y="172"/>
                  </a:lnTo>
                  <a:lnTo>
                    <a:pt x="150" y="170"/>
                  </a:lnTo>
                  <a:lnTo>
                    <a:pt x="153" y="165"/>
                  </a:lnTo>
                  <a:lnTo>
                    <a:pt x="161" y="159"/>
                  </a:lnTo>
                  <a:lnTo>
                    <a:pt x="169" y="159"/>
                  </a:lnTo>
                  <a:lnTo>
                    <a:pt x="178" y="162"/>
                  </a:lnTo>
                  <a:lnTo>
                    <a:pt x="183" y="164"/>
                  </a:lnTo>
                  <a:lnTo>
                    <a:pt x="188" y="169"/>
                  </a:lnTo>
                  <a:lnTo>
                    <a:pt x="189" y="172"/>
                  </a:lnTo>
                  <a:lnTo>
                    <a:pt x="194" y="170"/>
                  </a:lnTo>
                  <a:lnTo>
                    <a:pt x="199" y="162"/>
                  </a:lnTo>
                  <a:lnTo>
                    <a:pt x="202" y="159"/>
                  </a:lnTo>
                  <a:lnTo>
                    <a:pt x="205" y="153"/>
                  </a:lnTo>
                  <a:lnTo>
                    <a:pt x="210" y="150"/>
                  </a:lnTo>
                  <a:lnTo>
                    <a:pt x="216" y="151"/>
                  </a:lnTo>
                  <a:lnTo>
                    <a:pt x="223" y="154"/>
                  </a:lnTo>
                  <a:lnTo>
                    <a:pt x="227" y="159"/>
                  </a:lnTo>
                  <a:lnTo>
                    <a:pt x="231" y="159"/>
                  </a:lnTo>
                  <a:lnTo>
                    <a:pt x="237" y="156"/>
                  </a:lnTo>
                  <a:lnTo>
                    <a:pt x="242" y="150"/>
                  </a:lnTo>
                  <a:lnTo>
                    <a:pt x="243" y="143"/>
                  </a:lnTo>
                  <a:lnTo>
                    <a:pt x="248" y="132"/>
                  </a:lnTo>
                  <a:lnTo>
                    <a:pt x="251" y="126"/>
                  </a:lnTo>
                  <a:lnTo>
                    <a:pt x="259" y="126"/>
                  </a:lnTo>
                  <a:lnTo>
                    <a:pt x="262" y="132"/>
                  </a:lnTo>
                  <a:lnTo>
                    <a:pt x="269" y="137"/>
                  </a:lnTo>
                  <a:lnTo>
                    <a:pt x="274" y="142"/>
                  </a:lnTo>
                  <a:lnTo>
                    <a:pt x="280" y="143"/>
                  </a:lnTo>
                  <a:lnTo>
                    <a:pt x="288" y="140"/>
                  </a:lnTo>
                  <a:lnTo>
                    <a:pt x="293" y="131"/>
                  </a:lnTo>
                  <a:lnTo>
                    <a:pt x="296" y="118"/>
                  </a:lnTo>
                  <a:lnTo>
                    <a:pt x="299" y="111"/>
                  </a:lnTo>
                  <a:lnTo>
                    <a:pt x="313" y="94"/>
                  </a:lnTo>
                  <a:lnTo>
                    <a:pt x="320" y="83"/>
                  </a:lnTo>
                  <a:lnTo>
                    <a:pt x="328" y="78"/>
                  </a:lnTo>
                  <a:lnTo>
                    <a:pt x="329" y="75"/>
                  </a:lnTo>
                  <a:lnTo>
                    <a:pt x="334" y="72"/>
                  </a:lnTo>
                  <a:lnTo>
                    <a:pt x="328" y="67"/>
                  </a:lnTo>
                  <a:lnTo>
                    <a:pt x="328" y="62"/>
                  </a:lnTo>
                  <a:lnTo>
                    <a:pt x="328" y="56"/>
                  </a:lnTo>
                  <a:lnTo>
                    <a:pt x="334" y="51"/>
                  </a:lnTo>
                  <a:lnTo>
                    <a:pt x="340" y="54"/>
                  </a:lnTo>
                  <a:lnTo>
                    <a:pt x="347" y="57"/>
                  </a:lnTo>
                  <a:lnTo>
                    <a:pt x="353" y="56"/>
                  </a:lnTo>
                  <a:lnTo>
                    <a:pt x="359" y="51"/>
                  </a:lnTo>
                  <a:lnTo>
                    <a:pt x="364" y="45"/>
                  </a:lnTo>
                  <a:lnTo>
                    <a:pt x="372" y="43"/>
                  </a:lnTo>
                  <a:lnTo>
                    <a:pt x="378" y="38"/>
                  </a:lnTo>
                  <a:lnTo>
                    <a:pt x="382" y="34"/>
                  </a:lnTo>
                  <a:lnTo>
                    <a:pt x="377" y="29"/>
                  </a:lnTo>
                  <a:lnTo>
                    <a:pt x="377" y="24"/>
                  </a:lnTo>
                  <a:lnTo>
                    <a:pt x="370" y="18"/>
                  </a:lnTo>
                  <a:lnTo>
                    <a:pt x="369" y="11"/>
                  </a:lnTo>
                  <a:lnTo>
                    <a:pt x="380" y="0"/>
                  </a:lnTo>
                  <a:lnTo>
                    <a:pt x="388" y="2"/>
                  </a:lnTo>
                  <a:lnTo>
                    <a:pt x="397" y="5"/>
                  </a:lnTo>
                  <a:lnTo>
                    <a:pt x="409" y="5"/>
                  </a:lnTo>
                  <a:lnTo>
                    <a:pt x="417" y="11"/>
                  </a:lnTo>
                  <a:lnTo>
                    <a:pt x="420" y="18"/>
                  </a:lnTo>
                  <a:lnTo>
                    <a:pt x="423" y="24"/>
                  </a:lnTo>
                  <a:lnTo>
                    <a:pt x="426" y="32"/>
                  </a:lnTo>
                  <a:lnTo>
                    <a:pt x="434" y="35"/>
                  </a:lnTo>
                  <a:lnTo>
                    <a:pt x="437" y="37"/>
                  </a:lnTo>
                  <a:lnTo>
                    <a:pt x="448" y="35"/>
                  </a:lnTo>
                  <a:lnTo>
                    <a:pt x="458" y="35"/>
                  </a:lnTo>
                  <a:lnTo>
                    <a:pt x="464" y="42"/>
                  </a:lnTo>
                  <a:lnTo>
                    <a:pt x="469" y="46"/>
                  </a:lnTo>
                  <a:lnTo>
                    <a:pt x="474" y="51"/>
                  </a:lnTo>
                  <a:lnTo>
                    <a:pt x="482" y="45"/>
                  </a:lnTo>
                  <a:lnTo>
                    <a:pt x="483" y="42"/>
                  </a:lnTo>
                  <a:lnTo>
                    <a:pt x="488" y="38"/>
                  </a:lnTo>
                  <a:lnTo>
                    <a:pt x="493" y="38"/>
                  </a:lnTo>
                  <a:lnTo>
                    <a:pt x="494" y="43"/>
                  </a:lnTo>
                  <a:lnTo>
                    <a:pt x="501" y="45"/>
                  </a:lnTo>
                  <a:lnTo>
                    <a:pt x="507" y="49"/>
                  </a:lnTo>
                  <a:lnTo>
                    <a:pt x="515" y="49"/>
                  </a:lnTo>
                  <a:lnTo>
                    <a:pt x="523" y="45"/>
                  </a:lnTo>
                  <a:lnTo>
                    <a:pt x="528" y="37"/>
                  </a:lnTo>
                  <a:lnTo>
                    <a:pt x="531" y="30"/>
                  </a:lnTo>
                  <a:lnTo>
                    <a:pt x="536" y="30"/>
                  </a:lnTo>
                  <a:lnTo>
                    <a:pt x="542" y="29"/>
                  </a:lnTo>
                  <a:lnTo>
                    <a:pt x="544" y="34"/>
                  </a:lnTo>
                  <a:lnTo>
                    <a:pt x="545" y="38"/>
                  </a:lnTo>
                  <a:lnTo>
                    <a:pt x="548" y="43"/>
                  </a:lnTo>
                  <a:lnTo>
                    <a:pt x="556" y="48"/>
                  </a:lnTo>
                  <a:lnTo>
                    <a:pt x="563" y="51"/>
                  </a:lnTo>
                  <a:lnTo>
                    <a:pt x="569" y="56"/>
                  </a:lnTo>
                  <a:lnTo>
                    <a:pt x="572" y="62"/>
                  </a:lnTo>
                  <a:lnTo>
                    <a:pt x="572" y="69"/>
                  </a:lnTo>
                  <a:lnTo>
                    <a:pt x="572" y="78"/>
                  </a:lnTo>
                  <a:lnTo>
                    <a:pt x="571" y="84"/>
                  </a:lnTo>
                  <a:lnTo>
                    <a:pt x="572" y="92"/>
                  </a:lnTo>
                  <a:lnTo>
                    <a:pt x="579" y="99"/>
                  </a:lnTo>
                  <a:lnTo>
                    <a:pt x="585" y="107"/>
                  </a:lnTo>
                  <a:lnTo>
                    <a:pt x="593" y="113"/>
                  </a:lnTo>
                  <a:lnTo>
                    <a:pt x="598" y="123"/>
                  </a:lnTo>
                  <a:lnTo>
                    <a:pt x="606" y="131"/>
                  </a:lnTo>
                  <a:lnTo>
                    <a:pt x="612" y="138"/>
                  </a:lnTo>
                  <a:lnTo>
                    <a:pt x="621" y="143"/>
                  </a:lnTo>
                  <a:lnTo>
                    <a:pt x="628" y="150"/>
                  </a:lnTo>
                  <a:lnTo>
                    <a:pt x="634" y="151"/>
                  </a:lnTo>
                  <a:lnTo>
                    <a:pt x="628" y="161"/>
                  </a:lnTo>
                  <a:lnTo>
                    <a:pt x="620" y="165"/>
                  </a:lnTo>
                  <a:lnTo>
                    <a:pt x="612" y="173"/>
                  </a:lnTo>
                  <a:lnTo>
                    <a:pt x="606" y="178"/>
                  </a:lnTo>
                  <a:lnTo>
                    <a:pt x="599" y="186"/>
                  </a:lnTo>
                  <a:lnTo>
                    <a:pt x="593" y="191"/>
                  </a:lnTo>
                  <a:lnTo>
                    <a:pt x="588" y="192"/>
                  </a:lnTo>
                  <a:lnTo>
                    <a:pt x="585" y="196"/>
                  </a:lnTo>
                  <a:lnTo>
                    <a:pt x="582" y="200"/>
                  </a:lnTo>
                  <a:lnTo>
                    <a:pt x="582" y="210"/>
                  </a:lnTo>
                  <a:lnTo>
                    <a:pt x="577" y="215"/>
                  </a:lnTo>
                  <a:lnTo>
                    <a:pt x="572" y="218"/>
                  </a:lnTo>
                  <a:lnTo>
                    <a:pt x="571" y="219"/>
                  </a:lnTo>
                  <a:lnTo>
                    <a:pt x="569" y="224"/>
                  </a:lnTo>
                  <a:lnTo>
                    <a:pt x="567" y="227"/>
                  </a:lnTo>
                  <a:lnTo>
                    <a:pt x="563" y="231"/>
                  </a:lnTo>
                  <a:lnTo>
                    <a:pt x="556" y="235"/>
                  </a:lnTo>
                  <a:lnTo>
                    <a:pt x="553" y="237"/>
                  </a:lnTo>
                  <a:lnTo>
                    <a:pt x="552" y="243"/>
                  </a:lnTo>
                  <a:lnTo>
                    <a:pt x="547" y="250"/>
                  </a:lnTo>
                  <a:lnTo>
                    <a:pt x="544" y="254"/>
                  </a:lnTo>
                  <a:lnTo>
                    <a:pt x="385" y="278"/>
                  </a:lnTo>
                  <a:lnTo>
                    <a:pt x="313" y="283"/>
                  </a:lnTo>
                  <a:lnTo>
                    <a:pt x="278" y="289"/>
                  </a:lnTo>
                  <a:lnTo>
                    <a:pt x="245" y="296"/>
                  </a:lnTo>
                  <a:lnTo>
                    <a:pt x="181" y="299"/>
                  </a:lnTo>
                  <a:lnTo>
                    <a:pt x="124" y="302"/>
                  </a:lnTo>
                  <a:lnTo>
                    <a:pt x="123" y="320"/>
                  </a:lnTo>
                  <a:lnTo>
                    <a:pt x="0" y="329"/>
                  </a:lnTo>
                  <a:close/>
                </a:path>
              </a:pathLst>
            </a:custGeom>
            <a:solidFill>
              <a:srgbClr val="004157"/>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42" name="State: Kansas">
              <a:extLst>
                <a:ext uri="{FF2B5EF4-FFF2-40B4-BE49-F238E27FC236}">
                  <a16:creationId xmlns:a16="http://schemas.microsoft.com/office/drawing/2014/main" id="{386D03B3-9CFD-4596-8780-127DA5E4EB24}"/>
                </a:ext>
              </a:extLst>
            </p:cNvPr>
            <p:cNvSpPr>
              <a:spLocks/>
            </p:cNvSpPr>
            <p:nvPr/>
          </p:nvSpPr>
          <p:spPr bwMode="auto">
            <a:xfrm>
              <a:off x="4248525" y="4157829"/>
              <a:ext cx="802609" cy="451287"/>
            </a:xfrm>
            <a:custGeom>
              <a:avLst/>
              <a:gdLst>
                <a:gd name="T0" fmla="*/ 38100 w 645"/>
                <a:gd name="T1" fmla="*/ 0 h 352"/>
                <a:gd name="T2" fmla="*/ 917575 w 645"/>
                <a:gd name="T3" fmla="*/ 31750 h 352"/>
                <a:gd name="T4" fmla="*/ 922338 w 645"/>
                <a:gd name="T5" fmla="*/ 39688 h 352"/>
                <a:gd name="T6" fmla="*/ 930275 w 645"/>
                <a:gd name="T7" fmla="*/ 49213 h 352"/>
                <a:gd name="T8" fmla="*/ 942975 w 645"/>
                <a:gd name="T9" fmla="*/ 57150 h 352"/>
                <a:gd name="T10" fmla="*/ 950913 w 645"/>
                <a:gd name="T11" fmla="*/ 65088 h 352"/>
                <a:gd name="T12" fmla="*/ 963613 w 645"/>
                <a:gd name="T13" fmla="*/ 61913 h 352"/>
                <a:gd name="T14" fmla="*/ 968375 w 645"/>
                <a:gd name="T15" fmla="*/ 53975 h 352"/>
                <a:gd name="T16" fmla="*/ 973138 w 645"/>
                <a:gd name="T17" fmla="*/ 52388 h 352"/>
                <a:gd name="T18" fmla="*/ 977900 w 645"/>
                <a:gd name="T19" fmla="*/ 49213 h 352"/>
                <a:gd name="T20" fmla="*/ 977900 w 645"/>
                <a:gd name="T21" fmla="*/ 57150 h 352"/>
                <a:gd name="T22" fmla="*/ 984250 w 645"/>
                <a:gd name="T23" fmla="*/ 65088 h 352"/>
                <a:gd name="T24" fmla="*/ 985838 w 645"/>
                <a:gd name="T25" fmla="*/ 69850 h 352"/>
                <a:gd name="T26" fmla="*/ 985838 w 645"/>
                <a:gd name="T27" fmla="*/ 77788 h 352"/>
                <a:gd name="T28" fmla="*/ 985838 w 645"/>
                <a:gd name="T29" fmla="*/ 82550 h 352"/>
                <a:gd name="T30" fmla="*/ 981075 w 645"/>
                <a:gd name="T31" fmla="*/ 85725 h 352"/>
                <a:gd name="T32" fmla="*/ 973138 w 645"/>
                <a:gd name="T33" fmla="*/ 85725 h 352"/>
                <a:gd name="T34" fmla="*/ 965200 w 645"/>
                <a:gd name="T35" fmla="*/ 92075 h 352"/>
                <a:gd name="T36" fmla="*/ 965200 w 645"/>
                <a:gd name="T37" fmla="*/ 96838 h 352"/>
                <a:gd name="T38" fmla="*/ 965200 w 645"/>
                <a:gd name="T39" fmla="*/ 103188 h 352"/>
                <a:gd name="T40" fmla="*/ 963613 w 645"/>
                <a:gd name="T41" fmla="*/ 104775 h 352"/>
                <a:gd name="T42" fmla="*/ 958850 w 645"/>
                <a:gd name="T43" fmla="*/ 109538 h 352"/>
                <a:gd name="T44" fmla="*/ 955675 w 645"/>
                <a:gd name="T45" fmla="*/ 112713 h 352"/>
                <a:gd name="T46" fmla="*/ 954088 w 645"/>
                <a:gd name="T47" fmla="*/ 117475 h 352"/>
                <a:gd name="T48" fmla="*/ 954088 w 645"/>
                <a:gd name="T49" fmla="*/ 122238 h 352"/>
                <a:gd name="T50" fmla="*/ 958850 w 645"/>
                <a:gd name="T51" fmla="*/ 125413 h 352"/>
                <a:gd name="T52" fmla="*/ 965200 w 645"/>
                <a:gd name="T53" fmla="*/ 130175 h 352"/>
                <a:gd name="T54" fmla="*/ 968375 w 645"/>
                <a:gd name="T55" fmla="*/ 139700 h 352"/>
                <a:gd name="T56" fmla="*/ 977900 w 645"/>
                <a:gd name="T57" fmla="*/ 139700 h 352"/>
                <a:gd name="T58" fmla="*/ 984250 w 645"/>
                <a:gd name="T59" fmla="*/ 150813 h 352"/>
                <a:gd name="T60" fmla="*/ 985838 w 645"/>
                <a:gd name="T61" fmla="*/ 158750 h 352"/>
                <a:gd name="T62" fmla="*/ 989013 w 645"/>
                <a:gd name="T63" fmla="*/ 160338 h 352"/>
                <a:gd name="T64" fmla="*/ 989013 w 645"/>
                <a:gd name="T65" fmla="*/ 171450 h 352"/>
                <a:gd name="T66" fmla="*/ 993775 w 645"/>
                <a:gd name="T67" fmla="*/ 177800 h 352"/>
                <a:gd name="T68" fmla="*/ 1003300 w 645"/>
                <a:gd name="T69" fmla="*/ 188913 h 352"/>
                <a:gd name="T70" fmla="*/ 1011238 w 645"/>
                <a:gd name="T71" fmla="*/ 188913 h 352"/>
                <a:gd name="T72" fmla="*/ 1019175 w 645"/>
                <a:gd name="T73" fmla="*/ 190500 h 352"/>
                <a:gd name="T74" fmla="*/ 1023938 w 645"/>
                <a:gd name="T75" fmla="*/ 198438 h 352"/>
                <a:gd name="T76" fmla="*/ 1023938 w 645"/>
                <a:gd name="T77" fmla="*/ 558800 h 352"/>
                <a:gd name="T78" fmla="*/ 0 w 645"/>
                <a:gd name="T79" fmla="*/ 523875 h 352"/>
                <a:gd name="T80" fmla="*/ 38100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43" name="State: Iowa">
              <a:extLst>
                <a:ext uri="{FF2B5EF4-FFF2-40B4-BE49-F238E27FC236}">
                  <a16:creationId xmlns:a16="http://schemas.microsoft.com/office/drawing/2014/main" id="{7E38B217-5CD9-467A-B5CD-84DDCAB71829}"/>
                </a:ext>
              </a:extLst>
            </p:cNvPr>
            <p:cNvSpPr>
              <a:spLocks/>
            </p:cNvSpPr>
            <p:nvPr/>
          </p:nvSpPr>
          <p:spPr bwMode="auto">
            <a:xfrm>
              <a:off x="4838348" y="3696287"/>
              <a:ext cx="654529" cy="446157"/>
            </a:xfrm>
            <a:custGeom>
              <a:avLst/>
              <a:gdLst>
                <a:gd name="T0" fmla="*/ 2147483647 w 526"/>
                <a:gd name="T1" fmla="*/ 2147483647 h 348"/>
                <a:gd name="T2" fmla="*/ 2147483647 w 526"/>
                <a:gd name="T3" fmla="*/ 2147483647 h 348"/>
                <a:gd name="T4" fmla="*/ 2147483647 w 526"/>
                <a:gd name="T5" fmla="*/ 2147483647 h 348"/>
                <a:gd name="T6" fmla="*/ 2147483647 w 526"/>
                <a:gd name="T7" fmla="*/ 2147483647 h 348"/>
                <a:gd name="T8" fmla="*/ 2147483647 w 526"/>
                <a:gd name="T9" fmla="*/ 2147483647 h 348"/>
                <a:gd name="T10" fmla="*/ 2147483647 w 526"/>
                <a:gd name="T11" fmla="*/ 2147483647 h 348"/>
                <a:gd name="T12" fmla="*/ 2147483647 w 526"/>
                <a:gd name="T13" fmla="*/ 2147483647 h 348"/>
                <a:gd name="T14" fmla="*/ 2147483647 w 526"/>
                <a:gd name="T15" fmla="*/ 2147483647 h 348"/>
                <a:gd name="T16" fmla="*/ 2147483647 w 526"/>
                <a:gd name="T17" fmla="*/ 2147483647 h 348"/>
                <a:gd name="T18" fmla="*/ 2147483647 w 526"/>
                <a:gd name="T19" fmla="*/ 2147483647 h 348"/>
                <a:gd name="T20" fmla="*/ 2147483647 w 526"/>
                <a:gd name="T21" fmla="*/ 2147483647 h 348"/>
                <a:gd name="T22" fmla="*/ 2147483647 w 526"/>
                <a:gd name="T23" fmla="*/ 2147483647 h 348"/>
                <a:gd name="T24" fmla="*/ 2147483647 w 526"/>
                <a:gd name="T25" fmla="*/ 2147483647 h 348"/>
                <a:gd name="T26" fmla="*/ 2147483647 w 526"/>
                <a:gd name="T27" fmla="*/ 2147483647 h 348"/>
                <a:gd name="T28" fmla="*/ 2147483647 w 526"/>
                <a:gd name="T29" fmla="*/ 2147483647 h 348"/>
                <a:gd name="T30" fmla="*/ 2147483647 w 526"/>
                <a:gd name="T31" fmla="*/ 2147483647 h 348"/>
                <a:gd name="T32" fmla="*/ 2147483647 w 526"/>
                <a:gd name="T33" fmla="*/ 2147483647 h 348"/>
                <a:gd name="T34" fmla="*/ 2147483647 w 526"/>
                <a:gd name="T35" fmla="*/ 2147483647 h 348"/>
                <a:gd name="T36" fmla="*/ 2147483647 w 526"/>
                <a:gd name="T37" fmla="*/ 2147483647 h 348"/>
                <a:gd name="T38" fmla="*/ 2147483647 w 526"/>
                <a:gd name="T39" fmla="*/ 2147483647 h 348"/>
                <a:gd name="T40" fmla="*/ 2147483647 w 526"/>
                <a:gd name="T41" fmla="*/ 2147483647 h 348"/>
                <a:gd name="T42" fmla="*/ 2147483647 w 526"/>
                <a:gd name="T43" fmla="*/ 2147483647 h 348"/>
                <a:gd name="T44" fmla="*/ 2147483647 w 526"/>
                <a:gd name="T45" fmla="*/ 2147483647 h 348"/>
                <a:gd name="T46" fmla="*/ 2147483647 w 526"/>
                <a:gd name="T47" fmla="*/ 2147483647 h 348"/>
                <a:gd name="T48" fmla="*/ 2147483647 w 526"/>
                <a:gd name="T49" fmla="*/ 2147483647 h 348"/>
                <a:gd name="T50" fmla="*/ 2147483647 w 526"/>
                <a:gd name="T51" fmla="*/ 2147483647 h 348"/>
                <a:gd name="T52" fmla="*/ 2147483647 w 526"/>
                <a:gd name="T53" fmla="*/ 2147483647 h 348"/>
                <a:gd name="T54" fmla="*/ 2147483647 w 526"/>
                <a:gd name="T55" fmla="*/ 2147483647 h 348"/>
                <a:gd name="T56" fmla="*/ 2147483647 w 526"/>
                <a:gd name="T57" fmla="*/ 2147483647 h 348"/>
                <a:gd name="T58" fmla="*/ 2147483647 w 526"/>
                <a:gd name="T59" fmla="*/ 2147483647 h 348"/>
                <a:gd name="T60" fmla="*/ 2147483647 w 526"/>
                <a:gd name="T61" fmla="*/ 2147483647 h 348"/>
                <a:gd name="T62" fmla="*/ 2147483647 w 526"/>
                <a:gd name="T63" fmla="*/ 2147483647 h 348"/>
                <a:gd name="T64" fmla="*/ 2147483647 w 526"/>
                <a:gd name="T65" fmla="*/ 2147483647 h 348"/>
                <a:gd name="T66" fmla="*/ 2147483647 w 526"/>
                <a:gd name="T67" fmla="*/ 2147483647 h 348"/>
                <a:gd name="T68" fmla="*/ 2147483647 w 526"/>
                <a:gd name="T69" fmla="*/ 2147483647 h 348"/>
                <a:gd name="T70" fmla="*/ 2147483647 w 526"/>
                <a:gd name="T71" fmla="*/ 2147483647 h 348"/>
                <a:gd name="T72" fmla="*/ 2147483647 w 526"/>
                <a:gd name="T73" fmla="*/ 2147483647 h 348"/>
                <a:gd name="T74" fmla="*/ 2147483647 w 526"/>
                <a:gd name="T75" fmla="*/ 2147483647 h 348"/>
                <a:gd name="T76" fmla="*/ 2147483647 w 526"/>
                <a:gd name="T77" fmla="*/ 2147483647 h 348"/>
                <a:gd name="T78" fmla="*/ 2147483647 w 526"/>
                <a:gd name="T79" fmla="*/ 2147483647 h 348"/>
                <a:gd name="T80" fmla="*/ 2147483647 w 526"/>
                <a:gd name="T81" fmla="*/ 2147483647 h 348"/>
                <a:gd name="T82" fmla="*/ 2147483647 w 526"/>
                <a:gd name="T83" fmla="*/ 2147483647 h 348"/>
                <a:gd name="T84" fmla="*/ 2147483647 w 526"/>
                <a:gd name="T85" fmla="*/ 2147483647 h 348"/>
                <a:gd name="T86" fmla="*/ 2147483647 w 526"/>
                <a:gd name="T87" fmla="*/ 2147483647 h 348"/>
                <a:gd name="T88" fmla="*/ 2147483647 w 526"/>
                <a:gd name="T89" fmla="*/ 2147483647 h 348"/>
                <a:gd name="T90" fmla="*/ 2147483647 w 526"/>
                <a:gd name="T91" fmla="*/ 2147483647 h 348"/>
                <a:gd name="T92" fmla="*/ 2147483647 w 526"/>
                <a:gd name="T93" fmla="*/ 2147483647 h 348"/>
                <a:gd name="T94" fmla="*/ 2147483647 w 526"/>
                <a:gd name="T95" fmla="*/ 2147483647 h 348"/>
                <a:gd name="T96" fmla="*/ 2147483647 w 526"/>
                <a:gd name="T97" fmla="*/ 2147483647 h 348"/>
                <a:gd name="T98" fmla="*/ 2147483647 w 526"/>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44" name="State: Indiana">
              <a:extLst>
                <a:ext uri="{FF2B5EF4-FFF2-40B4-BE49-F238E27FC236}">
                  <a16:creationId xmlns:a16="http://schemas.microsoft.com/office/drawing/2014/main" id="{80DC7868-E5AB-4D95-B1A9-EF0259B78DCA}"/>
                </a:ext>
              </a:extLst>
            </p:cNvPr>
            <p:cNvSpPr>
              <a:spLocks/>
            </p:cNvSpPr>
            <p:nvPr/>
          </p:nvSpPr>
          <p:spPr bwMode="auto">
            <a:xfrm>
              <a:off x="5741749" y="3891162"/>
              <a:ext cx="338464" cy="601287"/>
            </a:xfrm>
            <a:custGeom>
              <a:avLst/>
              <a:gdLst>
                <a:gd name="T0" fmla="*/ 2147483647 w 272"/>
                <a:gd name="T1" fmla="*/ 2147483647 h 469"/>
                <a:gd name="T2" fmla="*/ 2147483647 w 272"/>
                <a:gd name="T3" fmla="*/ 2147483647 h 469"/>
                <a:gd name="T4" fmla="*/ 2147483647 w 272"/>
                <a:gd name="T5" fmla="*/ 2147483647 h 469"/>
                <a:gd name="T6" fmla="*/ 2147483647 w 272"/>
                <a:gd name="T7" fmla="*/ 2147483647 h 469"/>
                <a:gd name="T8" fmla="*/ 2147483647 w 272"/>
                <a:gd name="T9" fmla="*/ 2147483647 h 469"/>
                <a:gd name="T10" fmla="*/ 2147483647 w 272"/>
                <a:gd name="T11" fmla="*/ 2147483647 h 469"/>
                <a:gd name="T12" fmla="*/ 2147483647 w 272"/>
                <a:gd name="T13" fmla="*/ 2147483647 h 469"/>
                <a:gd name="T14" fmla="*/ 2147483647 w 272"/>
                <a:gd name="T15" fmla="*/ 2147483647 h 469"/>
                <a:gd name="T16" fmla="*/ 2147483647 w 272"/>
                <a:gd name="T17" fmla="*/ 2147483647 h 469"/>
                <a:gd name="T18" fmla="*/ 2147483647 w 272"/>
                <a:gd name="T19" fmla="*/ 2147483647 h 469"/>
                <a:gd name="T20" fmla="*/ 2147483647 w 272"/>
                <a:gd name="T21" fmla="*/ 2147483647 h 469"/>
                <a:gd name="T22" fmla="*/ 2147483647 w 272"/>
                <a:gd name="T23" fmla="*/ 2147483647 h 469"/>
                <a:gd name="T24" fmla="*/ 2147483647 w 272"/>
                <a:gd name="T25" fmla="*/ 2147483647 h 469"/>
                <a:gd name="T26" fmla="*/ 2147483647 w 272"/>
                <a:gd name="T27" fmla="*/ 2147483647 h 469"/>
                <a:gd name="T28" fmla="*/ 2147483647 w 272"/>
                <a:gd name="T29" fmla="*/ 2147483647 h 469"/>
                <a:gd name="T30" fmla="*/ 2147483647 w 272"/>
                <a:gd name="T31" fmla="*/ 2147483647 h 469"/>
                <a:gd name="T32" fmla="*/ 2147483647 w 272"/>
                <a:gd name="T33" fmla="*/ 2147483647 h 469"/>
                <a:gd name="T34" fmla="*/ 2147483647 w 272"/>
                <a:gd name="T35" fmla="*/ 2147483647 h 469"/>
                <a:gd name="T36" fmla="*/ 2147483647 w 272"/>
                <a:gd name="T37" fmla="*/ 2147483647 h 469"/>
                <a:gd name="T38" fmla="*/ 2147483647 w 272"/>
                <a:gd name="T39" fmla="*/ 2147483647 h 469"/>
                <a:gd name="T40" fmla="*/ 2147483647 w 272"/>
                <a:gd name="T41" fmla="*/ 2147483647 h 469"/>
                <a:gd name="T42" fmla="*/ 2147483647 w 272"/>
                <a:gd name="T43" fmla="*/ 2147483647 h 469"/>
                <a:gd name="T44" fmla="*/ 2147483647 w 272"/>
                <a:gd name="T45" fmla="*/ 2147483647 h 469"/>
                <a:gd name="T46" fmla="*/ 2147483647 w 272"/>
                <a:gd name="T47" fmla="*/ 2147483647 h 469"/>
                <a:gd name="T48" fmla="*/ 2147483647 w 272"/>
                <a:gd name="T49" fmla="*/ 2147483647 h 469"/>
                <a:gd name="T50" fmla="*/ 2147483647 w 272"/>
                <a:gd name="T51" fmla="*/ 2147483647 h 469"/>
                <a:gd name="T52" fmla="*/ 2147483647 w 272"/>
                <a:gd name="T53" fmla="*/ 2147483647 h 469"/>
                <a:gd name="T54" fmla="*/ 2147483647 w 272"/>
                <a:gd name="T55" fmla="*/ 2147483647 h 469"/>
                <a:gd name="T56" fmla="*/ 2147483647 w 272"/>
                <a:gd name="T57" fmla="*/ 2147483647 h 469"/>
                <a:gd name="T58" fmla="*/ 2147483647 w 272"/>
                <a:gd name="T59" fmla="*/ 2147483647 h 469"/>
                <a:gd name="T60" fmla="*/ 2147483647 w 272"/>
                <a:gd name="T61" fmla="*/ 2147483647 h 469"/>
                <a:gd name="T62" fmla="*/ 2147483647 w 272"/>
                <a:gd name="T63" fmla="*/ 2147483647 h 469"/>
                <a:gd name="T64" fmla="*/ 2147483647 w 272"/>
                <a:gd name="T65" fmla="*/ 2147483647 h 469"/>
                <a:gd name="T66" fmla="*/ 2147483647 w 272"/>
                <a:gd name="T67" fmla="*/ 2147483647 h 469"/>
                <a:gd name="T68" fmla="*/ 2147483647 w 272"/>
                <a:gd name="T69" fmla="*/ 2147483647 h 469"/>
                <a:gd name="T70" fmla="*/ 2147483647 w 272"/>
                <a:gd name="T71" fmla="*/ 2147483647 h 469"/>
                <a:gd name="T72" fmla="*/ 0 w 272"/>
                <a:gd name="T73" fmla="*/ 2147483647 h 469"/>
                <a:gd name="T74" fmla="*/ 2147483647 w 272"/>
                <a:gd name="T75" fmla="*/ 2147483647 h 469"/>
                <a:gd name="T76" fmla="*/ 2147483647 w 272"/>
                <a:gd name="T77" fmla="*/ 2147483647 h 469"/>
                <a:gd name="T78" fmla="*/ 2147483647 w 272"/>
                <a:gd name="T79" fmla="*/ 2147483647 h 469"/>
                <a:gd name="T80" fmla="*/ 2147483647 w 272"/>
                <a:gd name="T81" fmla="*/ 2147483647 h 469"/>
                <a:gd name="T82" fmla="*/ 2147483647 w 272"/>
                <a:gd name="T83" fmla="*/ 2147483647 h 469"/>
                <a:gd name="T84" fmla="*/ 2147483647 w 272"/>
                <a:gd name="T85" fmla="*/ 2147483647 h 469"/>
                <a:gd name="T86" fmla="*/ 2147483647 w 272"/>
                <a:gd name="T87" fmla="*/ 2147483647 h 469"/>
                <a:gd name="T88" fmla="*/ 2147483647 w 272"/>
                <a:gd name="T89" fmla="*/ 2147483647 h 469"/>
                <a:gd name="T90" fmla="*/ 2147483647 w 272"/>
                <a:gd name="T91" fmla="*/ 2147483647 h 469"/>
                <a:gd name="T92" fmla="*/ 2147483647 w 272"/>
                <a:gd name="T93" fmla="*/ 2147483647 h 469"/>
                <a:gd name="T94" fmla="*/ 2147483647 w 272"/>
                <a:gd name="T95" fmla="*/ 2147483647 h 469"/>
                <a:gd name="T96" fmla="*/ 2147483647 w 272"/>
                <a:gd name="T97" fmla="*/ 2147483647 h 469"/>
                <a:gd name="T98" fmla="*/ 2147483647 w 272"/>
                <a:gd name="T99" fmla="*/ 2147483647 h 469"/>
                <a:gd name="T100" fmla="*/ 2147483647 w 272"/>
                <a:gd name="T101" fmla="*/ 2147483647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469"/>
                <a:gd name="T155" fmla="*/ 272 w 272"/>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469">
                  <a:moveTo>
                    <a:pt x="13" y="32"/>
                  </a:moveTo>
                  <a:lnTo>
                    <a:pt x="19" y="34"/>
                  </a:lnTo>
                  <a:lnTo>
                    <a:pt x="26" y="35"/>
                  </a:lnTo>
                  <a:lnTo>
                    <a:pt x="32" y="35"/>
                  </a:lnTo>
                  <a:lnTo>
                    <a:pt x="37" y="37"/>
                  </a:lnTo>
                  <a:lnTo>
                    <a:pt x="43" y="35"/>
                  </a:lnTo>
                  <a:lnTo>
                    <a:pt x="50" y="30"/>
                  </a:lnTo>
                  <a:lnTo>
                    <a:pt x="54" y="26"/>
                  </a:lnTo>
                  <a:lnTo>
                    <a:pt x="61" y="19"/>
                  </a:lnTo>
                  <a:lnTo>
                    <a:pt x="64" y="16"/>
                  </a:lnTo>
                  <a:lnTo>
                    <a:pt x="89" y="15"/>
                  </a:lnTo>
                  <a:lnTo>
                    <a:pt x="100" y="13"/>
                  </a:lnTo>
                  <a:lnTo>
                    <a:pt x="115" y="15"/>
                  </a:lnTo>
                  <a:lnTo>
                    <a:pt x="129" y="11"/>
                  </a:lnTo>
                  <a:lnTo>
                    <a:pt x="140" y="10"/>
                  </a:lnTo>
                  <a:lnTo>
                    <a:pt x="150" y="11"/>
                  </a:lnTo>
                  <a:lnTo>
                    <a:pt x="158" y="7"/>
                  </a:lnTo>
                  <a:lnTo>
                    <a:pt x="177" y="5"/>
                  </a:lnTo>
                  <a:lnTo>
                    <a:pt x="189" y="3"/>
                  </a:lnTo>
                  <a:lnTo>
                    <a:pt x="204" y="5"/>
                  </a:lnTo>
                  <a:lnTo>
                    <a:pt x="213" y="3"/>
                  </a:lnTo>
                  <a:lnTo>
                    <a:pt x="224" y="0"/>
                  </a:lnTo>
                  <a:lnTo>
                    <a:pt x="232" y="2"/>
                  </a:lnTo>
                  <a:lnTo>
                    <a:pt x="237" y="7"/>
                  </a:lnTo>
                  <a:lnTo>
                    <a:pt x="264" y="288"/>
                  </a:lnTo>
                  <a:lnTo>
                    <a:pt x="264" y="293"/>
                  </a:lnTo>
                  <a:lnTo>
                    <a:pt x="261" y="297"/>
                  </a:lnTo>
                  <a:lnTo>
                    <a:pt x="259" y="301"/>
                  </a:lnTo>
                  <a:lnTo>
                    <a:pt x="261" y="304"/>
                  </a:lnTo>
                  <a:lnTo>
                    <a:pt x="267" y="308"/>
                  </a:lnTo>
                  <a:lnTo>
                    <a:pt x="267" y="312"/>
                  </a:lnTo>
                  <a:lnTo>
                    <a:pt x="269" y="320"/>
                  </a:lnTo>
                  <a:lnTo>
                    <a:pt x="272" y="323"/>
                  </a:lnTo>
                  <a:lnTo>
                    <a:pt x="270" y="328"/>
                  </a:lnTo>
                  <a:lnTo>
                    <a:pt x="264" y="331"/>
                  </a:lnTo>
                  <a:lnTo>
                    <a:pt x="258" y="331"/>
                  </a:lnTo>
                  <a:lnTo>
                    <a:pt x="251" y="331"/>
                  </a:lnTo>
                  <a:lnTo>
                    <a:pt x="250" y="335"/>
                  </a:lnTo>
                  <a:lnTo>
                    <a:pt x="248" y="340"/>
                  </a:lnTo>
                  <a:lnTo>
                    <a:pt x="242" y="340"/>
                  </a:lnTo>
                  <a:lnTo>
                    <a:pt x="240" y="343"/>
                  </a:lnTo>
                  <a:lnTo>
                    <a:pt x="237" y="342"/>
                  </a:lnTo>
                  <a:lnTo>
                    <a:pt x="234" y="340"/>
                  </a:lnTo>
                  <a:lnTo>
                    <a:pt x="229" y="339"/>
                  </a:lnTo>
                  <a:lnTo>
                    <a:pt x="224" y="339"/>
                  </a:lnTo>
                  <a:lnTo>
                    <a:pt x="220" y="340"/>
                  </a:lnTo>
                  <a:lnTo>
                    <a:pt x="218" y="343"/>
                  </a:lnTo>
                  <a:lnTo>
                    <a:pt x="220" y="350"/>
                  </a:lnTo>
                  <a:lnTo>
                    <a:pt x="218" y="355"/>
                  </a:lnTo>
                  <a:lnTo>
                    <a:pt x="223" y="358"/>
                  </a:lnTo>
                  <a:lnTo>
                    <a:pt x="224" y="359"/>
                  </a:lnTo>
                  <a:lnTo>
                    <a:pt x="223" y="362"/>
                  </a:lnTo>
                  <a:lnTo>
                    <a:pt x="218" y="364"/>
                  </a:lnTo>
                  <a:lnTo>
                    <a:pt x="215" y="367"/>
                  </a:lnTo>
                  <a:lnTo>
                    <a:pt x="212" y="370"/>
                  </a:lnTo>
                  <a:lnTo>
                    <a:pt x="208" y="375"/>
                  </a:lnTo>
                  <a:lnTo>
                    <a:pt x="207" y="378"/>
                  </a:lnTo>
                  <a:lnTo>
                    <a:pt x="204" y="382"/>
                  </a:lnTo>
                  <a:lnTo>
                    <a:pt x="199" y="386"/>
                  </a:lnTo>
                  <a:lnTo>
                    <a:pt x="197" y="393"/>
                  </a:lnTo>
                  <a:lnTo>
                    <a:pt x="189" y="397"/>
                  </a:lnTo>
                  <a:lnTo>
                    <a:pt x="186" y="404"/>
                  </a:lnTo>
                  <a:lnTo>
                    <a:pt x="186" y="409"/>
                  </a:lnTo>
                  <a:lnTo>
                    <a:pt x="185" y="417"/>
                  </a:lnTo>
                  <a:lnTo>
                    <a:pt x="183" y="421"/>
                  </a:lnTo>
                  <a:lnTo>
                    <a:pt x="181" y="426"/>
                  </a:lnTo>
                  <a:lnTo>
                    <a:pt x="177" y="429"/>
                  </a:lnTo>
                  <a:lnTo>
                    <a:pt x="172" y="432"/>
                  </a:lnTo>
                  <a:lnTo>
                    <a:pt x="166" y="429"/>
                  </a:lnTo>
                  <a:lnTo>
                    <a:pt x="161" y="426"/>
                  </a:lnTo>
                  <a:lnTo>
                    <a:pt x="154" y="420"/>
                  </a:lnTo>
                  <a:lnTo>
                    <a:pt x="151" y="415"/>
                  </a:lnTo>
                  <a:lnTo>
                    <a:pt x="145" y="410"/>
                  </a:lnTo>
                  <a:lnTo>
                    <a:pt x="140" y="413"/>
                  </a:lnTo>
                  <a:lnTo>
                    <a:pt x="137" y="418"/>
                  </a:lnTo>
                  <a:lnTo>
                    <a:pt x="134" y="424"/>
                  </a:lnTo>
                  <a:lnTo>
                    <a:pt x="134" y="431"/>
                  </a:lnTo>
                  <a:lnTo>
                    <a:pt x="134" y="436"/>
                  </a:lnTo>
                  <a:lnTo>
                    <a:pt x="131" y="439"/>
                  </a:lnTo>
                  <a:lnTo>
                    <a:pt x="127" y="444"/>
                  </a:lnTo>
                  <a:lnTo>
                    <a:pt x="124" y="447"/>
                  </a:lnTo>
                  <a:lnTo>
                    <a:pt x="119" y="447"/>
                  </a:lnTo>
                  <a:lnTo>
                    <a:pt x="115" y="442"/>
                  </a:lnTo>
                  <a:lnTo>
                    <a:pt x="112" y="440"/>
                  </a:lnTo>
                  <a:lnTo>
                    <a:pt x="107" y="437"/>
                  </a:lnTo>
                  <a:lnTo>
                    <a:pt x="104" y="436"/>
                  </a:lnTo>
                  <a:lnTo>
                    <a:pt x="99" y="437"/>
                  </a:lnTo>
                  <a:lnTo>
                    <a:pt x="96" y="439"/>
                  </a:lnTo>
                  <a:lnTo>
                    <a:pt x="94" y="445"/>
                  </a:lnTo>
                  <a:lnTo>
                    <a:pt x="91" y="448"/>
                  </a:lnTo>
                  <a:lnTo>
                    <a:pt x="89" y="450"/>
                  </a:lnTo>
                  <a:lnTo>
                    <a:pt x="86" y="455"/>
                  </a:lnTo>
                  <a:lnTo>
                    <a:pt x="84" y="458"/>
                  </a:lnTo>
                  <a:lnTo>
                    <a:pt x="80" y="458"/>
                  </a:lnTo>
                  <a:lnTo>
                    <a:pt x="78" y="455"/>
                  </a:lnTo>
                  <a:lnTo>
                    <a:pt x="72" y="450"/>
                  </a:lnTo>
                  <a:lnTo>
                    <a:pt x="65" y="448"/>
                  </a:lnTo>
                  <a:lnTo>
                    <a:pt x="57" y="445"/>
                  </a:lnTo>
                  <a:lnTo>
                    <a:pt x="53" y="445"/>
                  </a:lnTo>
                  <a:lnTo>
                    <a:pt x="48" y="448"/>
                  </a:lnTo>
                  <a:lnTo>
                    <a:pt x="43" y="453"/>
                  </a:lnTo>
                  <a:lnTo>
                    <a:pt x="40" y="458"/>
                  </a:lnTo>
                  <a:lnTo>
                    <a:pt x="35" y="455"/>
                  </a:lnTo>
                  <a:lnTo>
                    <a:pt x="30" y="453"/>
                  </a:lnTo>
                  <a:lnTo>
                    <a:pt x="24" y="451"/>
                  </a:lnTo>
                  <a:lnTo>
                    <a:pt x="19" y="455"/>
                  </a:lnTo>
                  <a:lnTo>
                    <a:pt x="16" y="458"/>
                  </a:lnTo>
                  <a:lnTo>
                    <a:pt x="15" y="464"/>
                  </a:lnTo>
                  <a:lnTo>
                    <a:pt x="8" y="469"/>
                  </a:lnTo>
                  <a:lnTo>
                    <a:pt x="2" y="467"/>
                  </a:lnTo>
                  <a:lnTo>
                    <a:pt x="0" y="458"/>
                  </a:lnTo>
                  <a:lnTo>
                    <a:pt x="3" y="455"/>
                  </a:lnTo>
                  <a:lnTo>
                    <a:pt x="3" y="450"/>
                  </a:lnTo>
                  <a:lnTo>
                    <a:pt x="3" y="444"/>
                  </a:lnTo>
                  <a:lnTo>
                    <a:pt x="3" y="437"/>
                  </a:lnTo>
                  <a:lnTo>
                    <a:pt x="7" y="434"/>
                  </a:lnTo>
                  <a:lnTo>
                    <a:pt x="10" y="428"/>
                  </a:lnTo>
                  <a:lnTo>
                    <a:pt x="11" y="426"/>
                  </a:lnTo>
                  <a:lnTo>
                    <a:pt x="10" y="421"/>
                  </a:lnTo>
                  <a:lnTo>
                    <a:pt x="7" y="418"/>
                  </a:lnTo>
                  <a:lnTo>
                    <a:pt x="8" y="413"/>
                  </a:lnTo>
                  <a:lnTo>
                    <a:pt x="11" y="412"/>
                  </a:lnTo>
                  <a:lnTo>
                    <a:pt x="15" y="409"/>
                  </a:lnTo>
                  <a:lnTo>
                    <a:pt x="18" y="407"/>
                  </a:lnTo>
                  <a:lnTo>
                    <a:pt x="19" y="402"/>
                  </a:lnTo>
                  <a:lnTo>
                    <a:pt x="21" y="397"/>
                  </a:lnTo>
                  <a:lnTo>
                    <a:pt x="23" y="391"/>
                  </a:lnTo>
                  <a:lnTo>
                    <a:pt x="27" y="390"/>
                  </a:lnTo>
                  <a:lnTo>
                    <a:pt x="30" y="386"/>
                  </a:lnTo>
                  <a:lnTo>
                    <a:pt x="32" y="382"/>
                  </a:lnTo>
                  <a:lnTo>
                    <a:pt x="32" y="378"/>
                  </a:lnTo>
                  <a:lnTo>
                    <a:pt x="35" y="370"/>
                  </a:lnTo>
                  <a:lnTo>
                    <a:pt x="38" y="366"/>
                  </a:lnTo>
                  <a:lnTo>
                    <a:pt x="42" y="358"/>
                  </a:lnTo>
                  <a:lnTo>
                    <a:pt x="45" y="355"/>
                  </a:lnTo>
                  <a:lnTo>
                    <a:pt x="43" y="350"/>
                  </a:lnTo>
                  <a:lnTo>
                    <a:pt x="42" y="347"/>
                  </a:lnTo>
                  <a:lnTo>
                    <a:pt x="38" y="340"/>
                  </a:lnTo>
                  <a:lnTo>
                    <a:pt x="40" y="335"/>
                  </a:lnTo>
                  <a:lnTo>
                    <a:pt x="35" y="331"/>
                  </a:lnTo>
                  <a:lnTo>
                    <a:pt x="32" y="326"/>
                  </a:lnTo>
                  <a:lnTo>
                    <a:pt x="29" y="318"/>
                  </a:lnTo>
                  <a:lnTo>
                    <a:pt x="27" y="310"/>
                  </a:lnTo>
                  <a:lnTo>
                    <a:pt x="29" y="302"/>
                  </a:lnTo>
                  <a:lnTo>
                    <a:pt x="29" y="299"/>
                  </a:lnTo>
                  <a:lnTo>
                    <a:pt x="30" y="293"/>
                  </a:lnTo>
                  <a:lnTo>
                    <a:pt x="35" y="288"/>
                  </a:lnTo>
                  <a:lnTo>
                    <a:pt x="37" y="283"/>
                  </a:lnTo>
                  <a:lnTo>
                    <a:pt x="30" y="226"/>
                  </a:lnTo>
                  <a:lnTo>
                    <a:pt x="24" y="178"/>
                  </a:lnTo>
                  <a:lnTo>
                    <a:pt x="21" y="124"/>
                  </a:lnTo>
                  <a:lnTo>
                    <a:pt x="13" y="34"/>
                  </a:lnTo>
                  <a:lnTo>
                    <a:pt x="13" y="32"/>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45" name="State: Illinois">
              <a:extLst>
                <a:ext uri="{FF2B5EF4-FFF2-40B4-BE49-F238E27FC236}">
                  <a16:creationId xmlns:a16="http://schemas.microsoft.com/office/drawing/2014/main" id="{8D98D8DC-6632-490D-B906-38CF3F898B91}"/>
                </a:ext>
              </a:extLst>
            </p:cNvPr>
            <p:cNvSpPr>
              <a:spLocks/>
            </p:cNvSpPr>
            <p:nvPr/>
          </p:nvSpPr>
          <p:spPr bwMode="auto">
            <a:xfrm>
              <a:off x="5360975" y="3827058"/>
              <a:ext cx="430547" cy="779493"/>
            </a:xfrm>
            <a:custGeom>
              <a:avLst/>
              <a:gdLst>
                <a:gd name="T0" fmla="*/ 2147483647 w 346"/>
                <a:gd name="T1" fmla="*/ 2147483647 h 608"/>
                <a:gd name="T2" fmla="*/ 2147483647 w 346"/>
                <a:gd name="T3" fmla="*/ 2147483647 h 608"/>
                <a:gd name="T4" fmla="*/ 2147483647 w 346"/>
                <a:gd name="T5" fmla="*/ 2147483647 h 608"/>
                <a:gd name="T6" fmla="*/ 2147483647 w 346"/>
                <a:gd name="T7" fmla="*/ 2147483647 h 608"/>
                <a:gd name="T8" fmla="*/ 2147483647 w 346"/>
                <a:gd name="T9" fmla="*/ 2147483647 h 608"/>
                <a:gd name="T10" fmla="*/ 2147483647 w 346"/>
                <a:gd name="T11" fmla="*/ 2147483647 h 608"/>
                <a:gd name="T12" fmla="*/ 2147483647 w 346"/>
                <a:gd name="T13" fmla="*/ 2147483647 h 608"/>
                <a:gd name="T14" fmla="*/ 2147483647 w 346"/>
                <a:gd name="T15" fmla="*/ 2147483647 h 608"/>
                <a:gd name="T16" fmla="*/ 2147483647 w 346"/>
                <a:gd name="T17" fmla="*/ 2147483647 h 608"/>
                <a:gd name="T18" fmla="*/ 2147483647 w 346"/>
                <a:gd name="T19" fmla="*/ 2147483647 h 608"/>
                <a:gd name="T20" fmla="*/ 2147483647 w 346"/>
                <a:gd name="T21" fmla="*/ 2147483647 h 608"/>
                <a:gd name="T22" fmla="*/ 2147483647 w 346"/>
                <a:gd name="T23" fmla="*/ 2147483647 h 608"/>
                <a:gd name="T24" fmla="*/ 2147483647 w 346"/>
                <a:gd name="T25" fmla="*/ 2147483647 h 608"/>
                <a:gd name="T26" fmla="*/ 2147483647 w 346"/>
                <a:gd name="T27" fmla="*/ 2147483647 h 608"/>
                <a:gd name="T28" fmla="*/ 2147483647 w 346"/>
                <a:gd name="T29" fmla="*/ 2147483647 h 608"/>
                <a:gd name="T30" fmla="*/ 2147483647 w 346"/>
                <a:gd name="T31" fmla="*/ 2147483647 h 608"/>
                <a:gd name="T32" fmla="*/ 2147483647 w 346"/>
                <a:gd name="T33" fmla="*/ 2147483647 h 608"/>
                <a:gd name="T34" fmla="*/ 2147483647 w 346"/>
                <a:gd name="T35" fmla="*/ 2147483647 h 608"/>
                <a:gd name="T36" fmla="*/ 2147483647 w 346"/>
                <a:gd name="T37" fmla="*/ 2147483647 h 608"/>
                <a:gd name="T38" fmla="*/ 2147483647 w 346"/>
                <a:gd name="T39" fmla="*/ 2147483647 h 608"/>
                <a:gd name="T40" fmla="*/ 2147483647 w 346"/>
                <a:gd name="T41" fmla="*/ 2147483647 h 608"/>
                <a:gd name="T42" fmla="*/ 2147483647 w 346"/>
                <a:gd name="T43" fmla="*/ 2147483647 h 608"/>
                <a:gd name="T44" fmla="*/ 2147483647 w 346"/>
                <a:gd name="T45" fmla="*/ 2147483647 h 608"/>
                <a:gd name="T46" fmla="*/ 2147483647 w 346"/>
                <a:gd name="T47" fmla="*/ 2147483647 h 608"/>
                <a:gd name="T48" fmla="*/ 2147483647 w 346"/>
                <a:gd name="T49" fmla="*/ 2147483647 h 608"/>
                <a:gd name="T50" fmla="*/ 2147483647 w 346"/>
                <a:gd name="T51" fmla="*/ 2147483647 h 608"/>
                <a:gd name="T52" fmla="*/ 2147483647 w 346"/>
                <a:gd name="T53" fmla="*/ 2147483647 h 608"/>
                <a:gd name="T54" fmla="*/ 2147483647 w 346"/>
                <a:gd name="T55" fmla="*/ 2147483647 h 608"/>
                <a:gd name="T56" fmla="*/ 2147483647 w 346"/>
                <a:gd name="T57" fmla="*/ 2147483647 h 608"/>
                <a:gd name="T58" fmla="*/ 2147483647 w 346"/>
                <a:gd name="T59" fmla="*/ 2147483647 h 608"/>
                <a:gd name="T60" fmla="*/ 2147483647 w 346"/>
                <a:gd name="T61" fmla="*/ 2147483647 h 608"/>
                <a:gd name="T62" fmla="*/ 2147483647 w 346"/>
                <a:gd name="T63" fmla="*/ 2147483647 h 608"/>
                <a:gd name="T64" fmla="*/ 2147483647 w 346"/>
                <a:gd name="T65" fmla="*/ 2147483647 h 608"/>
                <a:gd name="T66" fmla="*/ 2147483647 w 346"/>
                <a:gd name="T67" fmla="*/ 2147483647 h 608"/>
                <a:gd name="T68" fmla="*/ 2147483647 w 346"/>
                <a:gd name="T69" fmla="*/ 2147483647 h 608"/>
                <a:gd name="T70" fmla="*/ 2147483647 w 346"/>
                <a:gd name="T71" fmla="*/ 2147483647 h 608"/>
                <a:gd name="T72" fmla="*/ 2147483647 w 346"/>
                <a:gd name="T73" fmla="*/ 2147483647 h 608"/>
                <a:gd name="T74" fmla="*/ 0 w 346"/>
                <a:gd name="T75" fmla="*/ 2147483647 h 608"/>
                <a:gd name="T76" fmla="*/ 2147483647 w 346"/>
                <a:gd name="T77" fmla="*/ 2147483647 h 608"/>
                <a:gd name="T78" fmla="*/ 2147483647 w 346"/>
                <a:gd name="T79" fmla="*/ 2147483647 h 608"/>
                <a:gd name="T80" fmla="*/ 2147483647 w 346"/>
                <a:gd name="T81" fmla="*/ 2147483647 h 608"/>
                <a:gd name="T82" fmla="*/ 2147483647 w 346"/>
                <a:gd name="T83" fmla="*/ 2147483647 h 608"/>
                <a:gd name="T84" fmla="*/ 2147483647 w 346"/>
                <a:gd name="T85" fmla="*/ 2147483647 h 608"/>
                <a:gd name="T86" fmla="*/ 2147483647 w 346"/>
                <a:gd name="T87" fmla="*/ 2147483647 h 608"/>
                <a:gd name="T88" fmla="*/ 2147483647 w 346"/>
                <a:gd name="T89" fmla="*/ 2147483647 h 608"/>
                <a:gd name="T90" fmla="*/ 2147483647 w 346"/>
                <a:gd name="T91" fmla="*/ 2147483647 h 608"/>
                <a:gd name="T92" fmla="*/ 2147483647 w 346"/>
                <a:gd name="T93" fmla="*/ 2147483647 h 608"/>
                <a:gd name="T94" fmla="*/ 2147483647 w 346"/>
                <a:gd name="T95" fmla="*/ 2147483647 h 608"/>
                <a:gd name="T96" fmla="*/ 2147483647 w 346"/>
                <a:gd name="T97" fmla="*/ 2147483647 h 608"/>
                <a:gd name="T98" fmla="*/ 2147483647 w 346"/>
                <a:gd name="T99" fmla="*/ 2147483647 h 608"/>
                <a:gd name="T100" fmla="*/ 2147483647 w 346"/>
                <a:gd name="T101" fmla="*/ 2147483647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6"/>
                <a:gd name="T154" fmla="*/ 0 h 608"/>
                <a:gd name="T155" fmla="*/ 346 w 34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6" h="608">
                  <a:moveTo>
                    <a:pt x="63" y="11"/>
                  </a:moveTo>
                  <a:lnTo>
                    <a:pt x="283" y="0"/>
                  </a:lnTo>
                  <a:lnTo>
                    <a:pt x="286" y="8"/>
                  </a:lnTo>
                  <a:lnTo>
                    <a:pt x="287" y="17"/>
                  </a:lnTo>
                  <a:lnTo>
                    <a:pt x="289" y="25"/>
                  </a:lnTo>
                  <a:lnTo>
                    <a:pt x="294" y="32"/>
                  </a:lnTo>
                  <a:lnTo>
                    <a:pt x="297" y="38"/>
                  </a:lnTo>
                  <a:lnTo>
                    <a:pt x="300" y="46"/>
                  </a:lnTo>
                  <a:lnTo>
                    <a:pt x="305" y="52"/>
                  </a:lnTo>
                  <a:lnTo>
                    <a:pt x="308" y="55"/>
                  </a:lnTo>
                  <a:lnTo>
                    <a:pt x="311" y="59"/>
                  </a:lnTo>
                  <a:lnTo>
                    <a:pt x="316" y="62"/>
                  </a:lnTo>
                  <a:lnTo>
                    <a:pt x="316" y="76"/>
                  </a:lnTo>
                  <a:lnTo>
                    <a:pt x="316" y="84"/>
                  </a:lnTo>
                  <a:lnTo>
                    <a:pt x="319" y="97"/>
                  </a:lnTo>
                  <a:lnTo>
                    <a:pt x="321" y="108"/>
                  </a:lnTo>
                  <a:lnTo>
                    <a:pt x="322" y="121"/>
                  </a:lnTo>
                  <a:lnTo>
                    <a:pt x="321" y="138"/>
                  </a:lnTo>
                  <a:lnTo>
                    <a:pt x="324" y="156"/>
                  </a:lnTo>
                  <a:lnTo>
                    <a:pt x="326" y="171"/>
                  </a:lnTo>
                  <a:lnTo>
                    <a:pt x="326" y="202"/>
                  </a:lnTo>
                  <a:lnTo>
                    <a:pt x="329" y="227"/>
                  </a:lnTo>
                  <a:lnTo>
                    <a:pt x="330" y="257"/>
                  </a:lnTo>
                  <a:lnTo>
                    <a:pt x="335" y="279"/>
                  </a:lnTo>
                  <a:lnTo>
                    <a:pt x="335" y="310"/>
                  </a:lnTo>
                  <a:lnTo>
                    <a:pt x="338" y="327"/>
                  </a:lnTo>
                  <a:lnTo>
                    <a:pt x="340" y="337"/>
                  </a:lnTo>
                  <a:lnTo>
                    <a:pt x="337" y="341"/>
                  </a:lnTo>
                  <a:lnTo>
                    <a:pt x="333" y="346"/>
                  </a:lnTo>
                  <a:lnTo>
                    <a:pt x="332" y="351"/>
                  </a:lnTo>
                  <a:lnTo>
                    <a:pt x="332" y="359"/>
                  </a:lnTo>
                  <a:lnTo>
                    <a:pt x="332" y="370"/>
                  </a:lnTo>
                  <a:lnTo>
                    <a:pt x="335" y="380"/>
                  </a:lnTo>
                  <a:lnTo>
                    <a:pt x="340" y="384"/>
                  </a:lnTo>
                  <a:lnTo>
                    <a:pt x="343" y="392"/>
                  </a:lnTo>
                  <a:lnTo>
                    <a:pt x="343" y="399"/>
                  </a:lnTo>
                  <a:lnTo>
                    <a:pt x="346" y="403"/>
                  </a:lnTo>
                  <a:lnTo>
                    <a:pt x="346" y="410"/>
                  </a:lnTo>
                  <a:lnTo>
                    <a:pt x="343" y="416"/>
                  </a:lnTo>
                  <a:lnTo>
                    <a:pt x="340" y="419"/>
                  </a:lnTo>
                  <a:lnTo>
                    <a:pt x="338" y="424"/>
                  </a:lnTo>
                  <a:lnTo>
                    <a:pt x="335" y="430"/>
                  </a:lnTo>
                  <a:lnTo>
                    <a:pt x="335" y="437"/>
                  </a:lnTo>
                  <a:lnTo>
                    <a:pt x="333" y="442"/>
                  </a:lnTo>
                  <a:lnTo>
                    <a:pt x="326" y="445"/>
                  </a:lnTo>
                  <a:lnTo>
                    <a:pt x="322" y="454"/>
                  </a:lnTo>
                  <a:lnTo>
                    <a:pt x="319" y="462"/>
                  </a:lnTo>
                  <a:lnTo>
                    <a:pt x="316" y="464"/>
                  </a:lnTo>
                  <a:lnTo>
                    <a:pt x="311" y="465"/>
                  </a:lnTo>
                  <a:lnTo>
                    <a:pt x="310" y="469"/>
                  </a:lnTo>
                  <a:lnTo>
                    <a:pt x="311" y="473"/>
                  </a:lnTo>
                  <a:lnTo>
                    <a:pt x="314" y="475"/>
                  </a:lnTo>
                  <a:lnTo>
                    <a:pt x="314" y="480"/>
                  </a:lnTo>
                  <a:lnTo>
                    <a:pt x="313" y="483"/>
                  </a:lnTo>
                  <a:lnTo>
                    <a:pt x="308" y="486"/>
                  </a:lnTo>
                  <a:lnTo>
                    <a:pt x="306" y="491"/>
                  </a:lnTo>
                  <a:lnTo>
                    <a:pt x="306" y="496"/>
                  </a:lnTo>
                  <a:lnTo>
                    <a:pt x="306" y="500"/>
                  </a:lnTo>
                  <a:lnTo>
                    <a:pt x="305" y="508"/>
                  </a:lnTo>
                  <a:lnTo>
                    <a:pt x="303" y="511"/>
                  </a:lnTo>
                  <a:lnTo>
                    <a:pt x="303" y="518"/>
                  </a:lnTo>
                  <a:lnTo>
                    <a:pt x="303" y="524"/>
                  </a:lnTo>
                  <a:lnTo>
                    <a:pt x="302" y="529"/>
                  </a:lnTo>
                  <a:lnTo>
                    <a:pt x="300" y="530"/>
                  </a:lnTo>
                  <a:lnTo>
                    <a:pt x="300" y="537"/>
                  </a:lnTo>
                  <a:lnTo>
                    <a:pt x="303" y="540"/>
                  </a:lnTo>
                  <a:lnTo>
                    <a:pt x="306" y="545"/>
                  </a:lnTo>
                  <a:lnTo>
                    <a:pt x="306" y="550"/>
                  </a:lnTo>
                  <a:lnTo>
                    <a:pt x="305" y="551"/>
                  </a:lnTo>
                  <a:lnTo>
                    <a:pt x="297" y="553"/>
                  </a:lnTo>
                  <a:lnTo>
                    <a:pt x="289" y="554"/>
                  </a:lnTo>
                  <a:lnTo>
                    <a:pt x="284" y="561"/>
                  </a:lnTo>
                  <a:lnTo>
                    <a:pt x="276" y="562"/>
                  </a:lnTo>
                  <a:lnTo>
                    <a:pt x="273" y="567"/>
                  </a:lnTo>
                  <a:lnTo>
                    <a:pt x="272" y="575"/>
                  </a:lnTo>
                  <a:lnTo>
                    <a:pt x="273" y="580"/>
                  </a:lnTo>
                  <a:lnTo>
                    <a:pt x="276" y="584"/>
                  </a:lnTo>
                  <a:lnTo>
                    <a:pt x="279" y="589"/>
                  </a:lnTo>
                  <a:lnTo>
                    <a:pt x="278" y="594"/>
                  </a:lnTo>
                  <a:lnTo>
                    <a:pt x="275" y="597"/>
                  </a:lnTo>
                  <a:lnTo>
                    <a:pt x="268" y="599"/>
                  </a:lnTo>
                  <a:lnTo>
                    <a:pt x="260" y="597"/>
                  </a:lnTo>
                  <a:lnTo>
                    <a:pt x="248" y="592"/>
                  </a:lnTo>
                  <a:lnTo>
                    <a:pt x="241" y="589"/>
                  </a:lnTo>
                  <a:lnTo>
                    <a:pt x="235" y="588"/>
                  </a:lnTo>
                  <a:lnTo>
                    <a:pt x="229" y="589"/>
                  </a:lnTo>
                  <a:lnTo>
                    <a:pt x="224" y="592"/>
                  </a:lnTo>
                  <a:lnTo>
                    <a:pt x="221" y="599"/>
                  </a:lnTo>
                  <a:lnTo>
                    <a:pt x="217" y="602"/>
                  </a:lnTo>
                  <a:lnTo>
                    <a:pt x="214" y="607"/>
                  </a:lnTo>
                  <a:lnTo>
                    <a:pt x="211" y="608"/>
                  </a:lnTo>
                  <a:lnTo>
                    <a:pt x="200" y="605"/>
                  </a:lnTo>
                  <a:lnTo>
                    <a:pt x="192" y="597"/>
                  </a:lnTo>
                  <a:lnTo>
                    <a:pt x="183" y="581"/>
                  </a:lnTo>
                  <a:lnTo>
                    <a:pt x="186" y="578"/>
                  </a:lnTo>
                  <a:lnTo>
                    <a:pt x="190" y="570"/>
                  </a:lnTo>
                  <a:lnTo>
                    <a:pt x="192" y="567"/>
                  </a:lnTo>
                  <a:lnTo>
                    <a:pt x="189" y="562"/>
                  </a:lnTo>
                  <a:lnTo>
                    <a:pt x="186" y="559"/>
                  </a:lnTo>
                  <a:lnTo>
                    <a:pt x="181" y="556"/>
                  </a:lnTo>
                  <a:lnTo>
                    <a:pt x="181" y="550"/>
                  </a:lnTo>
                  <a:lnTo>
                    <a:pt x="183" y="545"/>
                  </a:lnTo>
                  <a:lnTo>
                    <a:pt x="181" y="540"/>
                  </a:lnTo>
                  <a:lnTo>
                    <a:pt x="178" y="535"/>
                  </a:lnTo>
                  <a:lnTo>
                    <a:pt x="171" y="530"/>
                  </a:lnTo>
                  <a:lnTo>
                    <a:pt x="163" y="524"/>
                  </a:lnTo>
                  <a:lnTo>
                    <a:pt x="154" y="519"/>
                  </a:lnTo>
                  <a:lnTo>
                    <a:pt x="141" y="510"/>
                  </a:lnTo>
                  <a:lnTo>
                    <a:pt x="133" y="507"/>
                  </a:lnTo>
                  <a:lnTo>
                    <a:pt x="125" y="500"/>
                  </a:lnTo>
                  <a:lnTo>
                    <a:pt x="119" y="492"/>
                  </a:lnTo>
                  <a:lnTo>
                    <a:pt x="113" y="489"/>
                  </a:lnTo>
                  <a:lnTo>
                    <a:pt x="108" y="484"/>
                  </a:lnTo>
                  <a:lnTo>
                    <a:pt x="105" y="481"/>
                  </a:lnTo>
                  <a:lnTo>
                    <a:pt x="103" y="469"/>
                  </a:lnTo>
                  <a:lnTo>
                    <a:pt x="105" y="459"/>
                  </a:lnTo>
                  <a:lnTo>
                    <a:pt x="108" y="453"/>
                  </a:lnTo>
                  <a:lnTo>
                    <a:pt x="111" y="445"/>
                  </a:lnTo>
                  <a:lnTo>
                    <a:pt x="119" y="438"/>
                  </a:lnTo>
                  <a:lnTo>
                    <a:pt x="117" y="432"/>
                  </a:lnTo>
                  <a:lnTo>
                    <a:pt x="121" y="424"/>
                  </a:lnTo>
                  <a:lnTo>
                    <a:pt x="124" y="416"/>
                  </a:lnTo>
                  <a:lnTo>
                    <a:pt x="121" y="411"/>
                  </a:lnTo>
                  <a:lnTo>
                    <a:pt x="116" y="407"/>
                  </a:lnTo>
                  <a:lnTo>
                    <a:pt x="109" y="402"/>
                  </a:lnTo>
                  <a:lnTo>
                    <a:pt x="103" y="399"/>
                  </a:lnTo>
                  <a:lnTo>
                    <a:pt x="100" y="400"/>
                  </a:lnTo>
                  <a:lnTo>
                    <a:pt x="94" y="402"/>
                  </a:lnTo>
                  <a:lnTo>
                    <a:pt x="90" y="407"/>
                  </a:lnTo>
                  <a:lnTo>
                    <a:pt x="87" y="410"/>
                  </a:lnTo>
                  <a:lnTo>
                    <a:pt x="82" y="408"/>
                  </a:lnTo>
                  <a:lnTo>
                    <a:pt x="78" y="403"/>
                  </a:lnTo>
                  <a:lnTo>
                    <a:pt x="71" y="394"/>
                  </a:lnTo>
                  <a:lnTo>
                    <a:pt x="70" y="386"/>
                  </a:lnTo>
                  <a:lnTo>
                    <a:pt x="68" y="376"/>
                  </a:lnTo>
                  <a:lnTo>
                    <a:pt x="68" y="370"/>
                  </a:lnTo>
                  <a:lnTo>
                    <a:pt x="60" y="362"/>
                  </a:lnTo>
                  <a:lnTo>
                    <a:pt x="51" y="354"/>
                  </a:lnTo>
                  <a:lnTo>
                    <a:pt x="44" y="351"/>
                  </a:lnTo>
                  <a:lnTo>
                    <a:pt x="36" y="341"/>
                  </a:lnTo>
                  <a:lnTo>
                    <a:pt x="28" y="335"/>
                  </a:lnTo>
                  <a:lnTo>
                    <a:pt x="20" y="327"/>
                  </a:lnTo>
                  <a:lnTo>
                    <a:pt x="16" y="324"/>
                  </a:lnTo>
                  <a:lnTo>
                    <a:pt x="11" y="314"/>
                  </a:lnTo>
                  <a:lnTo>
                    <a:pt x="9" y="306"/>
                  </a:lnTo>
                  <a:lnTo>
                    <a:pt x="6" y="299"/>
                  </a:lnTo>
                  <a:lnTo>
                    <a:pt x="5" y="292"/>
                  </a:lnTo>
                  <a:lnTo>
                    <a:pt x="3" y="284"/>
                  </a:lnTo>
                  <a:lnTo>
                    <a:pt x="0" y="279"/>
                  </a:lnTo>
                  <a:lnTo>
                    <a:pt x="0" y="275"/>
                  </a:lnTo>
                  <a:lnTo>
                    <a:pt x="1" y="267"/>
                  </a:lnTo>
                  <a:lnTo>
                    <a:pt x="0" y="264"/>
                  </a:lnTo>
                  <a:lnTo>
                    <a:pt x="0" y="257"/>
                  </a:lnTo>
                  <a:lnTo>
                    <a:pt x="5" y="249"/>
                  </a:lnTo>
                  <a:lnTo>
                    <a:pt x="8" y="246"/>
                  </a:lnTo>
                  <a:lnTo>
                    <a:pt x="11" y="241"/>
                  </a:lnTo>
                  <a:lnTo>
                    <a:pt x="11" y="235"/>
                  </a:lnTo>
                  <a:lnTo>
                    <a:pt x="9" y="225"/>
                  </a:lnTo>
                  <a:lnTo>
                    <a:pt x="13" y="224"/>
                  </a:lnTo>
                  <a:lnTo>
                    <a:pt x="19" y="221"/>
                  </a:lnTo>
                  <a:lnTo>
                    <a:pt x="24" y="216"/>
                  </a:lnTo>
                  <a:lnTo>
                    <a:pt x="30" y="213"/>
                  </a:lnTo>
                  <a:lnTo>
                    <a:pt x="35" y="203"/>
                  </a:lnTo>
                  <a:lnTo>
                    <a:pt x="33" y="195"/>
                  </a:lnTo>
                  <a:lnTo>
                    <a:pt x="35" y="190"/>
                  </a:lnTo>
                  <a:lnTo>
                    <a:pt x="41" y="186"/>
                  </a:lnTo>
                  <a:lnTo>
                    <a:pt x="44" y="183"/>
                  </a:lnTo>
                  <a:lnTo>
                    <a:pt x="46" y="176"/>
                  </a:lnTo>
                  <a:lnTo>
                    <a:pt x="46" y="173"/>
                  </a:lnTo>
                  <a:lnTo>
                    <a:pt x="44" y="165"/>
                  </a:lnTo>
                  <a:lnTo>
                    <a:pt x="40" y="159"/>
                  </a:lnTo>
                  <a:lnTo>
                    <a:pt x="32" y="154"/>
                  </a:lnTo>
                  <a:lnTo>
                    <a:pt x="28" y="146"/>
                  </a:lnTo>
                  <a:lnTo>
                    <a:pt x="30" y="136"/>
                  </a:lnTo>
                  <a:lnTo>
                    <a:pt x="33" y="133"/>
                  </a:lnTo>
                  <a:lnTo>
                    <a:pt x="38" y="133"/>
                  </a:lnTo>
                  <a:lnTo>
                    <a:pt x="46" y="130"/>
                  </a:lnTo>
                  <a:lnTo>
                    <a:pt x="51" y="129"/>
                  </a:lnTo>
                  <a:lnTo>
                    <a:pt x="59" y="127"/>
                  </a:lnTo>
                  <a:lnTo>
                    <a:pt x="65" y="127"/>
                  </a:lnTo>
                  <a:lnTo>
                    <a:pt x="68" y="124"/>
                  </a:lnTo>
                  <a:lnTo>
                    <a:pt x="73" y="117"/>
                  </a:lnTo>
                  <a:lnTo>
                    <a:pt x="79" y="117"/>
                  </a:lnTo>
                  <a:lnTo>
                    <a:pt x="82" y="114"/>
                  </a:lnTo>
                  <a:lnTo>
                    <a:pt x="87" y="109"/>
                  </a:lnTo>
                  <a:lnTo>
                    <a:pt x="90" y="106"/>
                  </a:lnTo>
                  <a:lnTo>
                    <a:pt x="90" y="100"/>
                  </a:lnTo>
                  <a:lnTo>
                    <a:pt x="90" y="97"/>
                  </a:lnTo>
                  <a:lnTo>
                    <a:pt x="92" y="90"/>
                  </a:lnTo>
                  <a:lnTo>
                    <a:pt x="98" y="87"/>
                  </a:lnTo>
                  <a:lnTo>
                    <a:pt x="101" y="81"/>
                  </a:lnTo>
                  <a:lnTo>
                    <a:pt x="105" y="75"/>
                  </a:lnTo>
                  <a:lnTo>
                    <a:pt x="106" y="68"/>
                  </a:lnTo>
                  <a:lnTo>
                    <a:pt x="105" y="62"/>
                  </a:lnTo>
                  <a:lnTo>
                    <a:pt x="101" y="55"/>
                  </a:lnTo>
                  <a:lnTo>
                    <a:pt x="100" y="49"/>
                  </a:lnTo>
                  <a:lnTo>
                    <a:pt x="92" y="44"/>
                  </a:lnTo>
                  <a:lnTo>
                    <a:pt x="87" y="41"/>
                  </a:lnTo>
                  <a:lnTo>
                    <a:pt x="81" y="35"/>
                  </a:lnTo>
                  <a:lnTo>
                    <a:pt x="79" y="30"/>
                  </a:lnTo>
                  <a:lnTo>
                    <a:pt x="78" y="28"/>
                  </a:lnTo>
                  <a:lnTo>
                    <a:pt x="74" y="24"/>
                  </a:lnTo>
                  <a:lnTo>
                    <a:pt x="70" y="20"/>
                  </a:lnTo>
                  <a:lnTo>
                    <a:pt x="65" y="16"/>
                  </a:lnTo>
                  <a:lnTo>
                    <a:pt x="63" y="11"/>
                  </a:lnTo>
                  <a:close/>
                </a:path>
              </a:pathLst>
            </a:custGeom>
            <a:solidFill>
              <a:srgbClr val="004157"/>
            </a:solidFill>
            <a:ln w="0" algn="ctr">
              <a:solidFill>
                <a:srgbClr val="808080"/>
              </a:solidFill>
              <a:round/>
              <a:headEnd/>
              <a:tailEnd/>
            </a:ln>
          </p:spPr>
          <p:txBody>
            <a:bodyPr lIns="101882" tIns="50941" rIns="101882" bIns="50941"/>
            <a:lstStyle/>
            <a:p>
              <a:pPr defTabSz="914422"/>
              <a:endParaRPr lang="en-US" sz="700">
                <a:solidFill>
                  <a:srgbClr val="000000"/>
                </a:solidFill>
                <a:latin typeface="Calibri"/>
                <a:ea typeface="ＭＳ Ｐゴシック" pitchFamily="34" charset="-128"/>
                <a:cs typeface="Arial" panose="020B0604020202020204" pitchFamily="34" charset="0"/>
              </a:endParaRPr>
            </a:p>
          </p:txBody>
        </p:sp>
        <p:sp>
          <p:nvSpPr>
            <p:cNvPr id="46" name="State: Idano">
              <a:extLst>
                <a:ext uri="{FF2B5EF4-FFF2-40B4-BE49-F238E27FC236}">
                  <a16:creationId xmlns:a16="http://schemas.microsoft.com/office/drawing/2014/main" id="{A38A6423-D76B-494E-851F-26686449EB45}"/>
                </a:ext>
              </a:extLst>
            </p:cNvPr>
            <p:cNvSpPr>
              <a:spLocks/>
            </p:cNvSpPr>
            <p:nvPr/>
          </p:nvSpPr>
          <p:spPr bwMode="auto">
            <a:xfrm>
              <a:off x="2815029" y="2650127"/>
              <a:ext cx="644575" cy="1107701"/>
            </a:xfrm>
            <a:custGeom>
              <a:avLst/>
              <a:gdLst>
                <a:gd name="T0" fmla="*/ 2147483647 w 518"/>
                <a:gd name="T1" fmla="*/ 2147483647 h 864"/>
                <a:gd name="T2" fmla="*/ 2147483647 w 518"/>
                <a:gd name="T3" fmla="*/ 2147483647 h 864"/>
                <a:gd name="T4" fmla="*/ 2147483647 w 518"/>
                <a:gd name="T5" fmla="*/ 2147483647 h 864"/>
                <a:gd name="T6" fmla="*/ 2147483647 w 518"/>
                <a:gd name="T7" fmla="*/ 2147483647 h 864"/>
                <a:gd name="T8" fmla="*/ 2147483647 w 518"/>
                <a:gd name="T9" fmla="*/ 2147483647 h 864"/>
                <a:gd name="T10" fmla="*/ 2147483647 w 518"/>
                <a:gd name="T11" fmla="*/ 2147483647 h 864"/>
                <a:gd name="T12" fmla="*/ 2147483647 w 518"/>
                <a:gd name="T13" fmla="*/ 2147483647 h 864"/>
                <a:gd name="T14" fmla="*/ 2147483647 w 518"/>
                <a:gd name="T15" fmla="*/ 2147483647 h 864"/>
                <a:gd name="T16" fmla="*/ 2147483647 w 518"/>
                <a:gd name="T17" fmla="*/ 2147483647 h 864"/>
                <a:gd name="T18" fmla="*/ 2147483647 w 518"/>
                <a:gd name="T19" fmla="*/ 2147483647 h 864"/>
                <a:gd name="T20" fmla="*/ 2147483647 w 518"/>
                <a:gd name="T21" fmla="*/ 2147483647 h 864"/>
                <a:gd name="T22" fmla="*/ 2147483647 w 518"/>
                <a:gd name="T23" fmla="*/ 2147483647 h 864"/>
                <a:gd name="T24" fmla="*/ 2147483647 w 518"/>
                <a:gd name="T25" fmla="*/ 2147483647 h 864"/>
                <a:gd name="T26" fmla="*/ 2147483647 w 518"/>
                <a:gd name="T27" fmla="*/ 2147483647 h 864"/>
                <a:gd name="T28" fmla="*/ 2147483647 w 518"/>
                <a:gd name="T29" fmla="*/ 2147483647 h 864"/>
                <a:gd name="T30" fmla="*/ 2147483647 w 518"/>
                <a:gd name="T31" fmla="*/ 2147483647 h 864"/>
                <a:gd name="T32" fmla="*/ 2147483647 w 518"/>
                <a:gd name="T33" fmla="*/ 2147483647 h 864"/>
                <a:gd name="T34" fmla="*/ 2147483647 w 518"/>
                <a:gd name="T35" fmla="*/ 2147483647 h 864"/>
                <a:gd name="T36" fmla="*/ 2147483647 w 518"/>
                <a:gd name="T37" fmla="*/ 2147483647 h 864"/>
                <a:gd name="T38" fmla="*/ 2147483647 w 518"/>
                <a:gd name="T39" fmla="*/ 2147483647 h 864"/>
                <a:gd name="T40" fmla="*/ 2147483647 w 518"/>
                <a:gd name="T41" fmla="*/ 2147483647 h 864"/>
                <a:gd name="T42" fmla="*/ 2147483647 w 518"/>
                <a:gd name="T43" fmla="*/ 2147483647 h 864"/>
                <a:gd name="T44" fmla="*/ 2147483647 w 518"/>
                <a:gd name="T45" fmla="*/ 2147483647 h 864"/>
                <a:gd name="T46" fmla="*/ 2147483647 w 518"/>
                <a:gd name="T47" fmla="*/ 2147483647 h 864"/>
                <a:gd name="T48" fmla="*/ 2147483647 w 518"/>
                <a:gd name="T49" fmla="*/ 2147483647 h 864"/>
                <a:gd name="T50" fmla="*/ 2147483647 w 518"/>
                <a:gd name="T51" fmla="*/ 2147483647 h 864"/>
                <a:gd name="T52" fmla="*/ 2147483647 w 518"/>
                <a:gd name="T53" fmla="*/ 2147483647 h 864"/>
                <a:gd name="T54" fmla="*/ 2147483647 w 518"/>
                <a:gd name="T55" fmla="*/ 2147483647 h 864"/>
                <a:gd name="T56" fmla="*/ 2147483647 w 518"/>
                <a:gd name="T57" fmla="*/ 2147483647 h 864"/>
                <a:gd name="T58" fmla="*/ 2147483647 w 518"/>
                <a:gd name="T59" fmla="*/ 2147483647 h 864"/>
                <a:gd name="T60" fmla="*/ 2147483647 w 518"/>
                <a:gd name="T61" fmla="*/ 2147483647 h 864"/>
                <a:gd name="T62" fmla="*/ 2147483647 w 518"/>
                <a:gd name="T63" fmla="*/ 2147483647 h 864"/>
                <a:gd name="T64" fmla="*/ 2147483647 w 518"/>
                <a:gd name="T65" fmla="*/ 2147483647 h 864"/>
                <a:gd name="T66" fmla="*/ 2147483647 w 518"/>
                <a:gd name="T67" fmla="*/ 2147483647 h 864"/>
                <a:gd name="T68" fmla="*/ 2147483647 w 518"/>
                <a:gd name="T69" fmla="*/ 2147483647 h 864"/>
                <a:gd name="T70" fmla="*/ 2147483647 w 518"/>
                <a:gd name="T71" fmla="*/ 2147483647 h 864"/>
                <a:gd name="T72" fmla="*/ 2147483647 w 518"/>
                <a:gd name="T73" fmla="*/ 2147483647 h 864"/>
                <a:gd name="T74" fmla="*/ 2147483647 w 518"/>
                <a:gd name="T75" fmla="*/ 2147483647 h 864"/>
                <a:gd name="T76" fmla="*/ 2147483647 w 518"/>
                <a:gd name="T77" fmla="*/ 2147483647 h 864"/>
                <a:gd name="T78" fmla="*/ 2147483647 w 518"/>
                <a:gd name="T79" fmla="*/ 2147483647 h 864"/>
                <a:gd name="T80" fmla="*/ 2147483647 w 518"/>
                <a:gd name="T81" fmla="*/ 2147483647 h 864"/>
                <a:gd name="T82" fmla="*/ 2147483647 w 518"/>
                <a:gd name="T83" fmla="*/ 2147483647 h 864"/>
                <a:gd name="T84" fmla="*/ 2147483647 w 518"/>
                <a:gd name="T85" fmla="*/ 2147483647 h 864"/>
                <a:gd name="T86" fmla="*/ 2147483647 w 518"/>
                <a:gd name="T87" fmla="*/ 2147483647 h 864"/>
                <a:gd name="T88" fmla="*/ 2147483647 w 518"/>
                <a:gd name="T89" fmla="*/ 2147483647 h 864"/>
                <a:gd name="T90" fmla="*/ 2147483647 w 518"/>
                <a:gd name="T91" fmla="*/ 2147483647 h 864"/>
                <a:gd name="T92" fmla="*/ 2147483647 w 518"/>
                <a:gd name="T93" fmla="*/ 2147483647 h 864"/>
                <a:gd name="T94" fmla="*/ 2147483647 w 518"/>
                <a:gd name="T95" fmla="*/ 2147483647 h 864"/>
                <a:gd name="T96" fmla="*/ 2147483647 w 518"/>
                <a:gd name="T97" fmla="*/ 2147483647 h 864"/>
                <a:gd name="T98" fmla="*/ 2147483647 w 518"/>
                <a:gd name="T99" fmla="*/ 2147483647 h 864"/>
                <a:gd name="T100" fmla="*/ 2147483647 w 518"/>
                <a:gd name="T101" fmla="*/ 2147483647 h 864"/>
                <a:gd name="T102" fmla="*/ 2147483647 w 518"/>
                <a:gd name="T103" fmla="*/ 2147483647 h 864"/>
                <a:gd name="T104" fmla="*/ 2147483647 w 518"/>
                <a:gd name="T105" fmla="*/ 2147483647 h 864"/>
                <a:gd name="T106" fmla="*/ 2147483647 w 518"/>
                <a:gd name="T107" fmla="*/ 2147483647 h 864"/>
                <a:gd name="T108" fmla="*/ 2147483647 w 518"/>
                <a:gd name="T109" fmla="*/ 2147483647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864"/>
                <a:gd name="T167" fmla="*/ 518 w 518"/>
                <a:gd name="T168" fmla="*/ 864 h 8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864">
                  <a:moveTo>
                    <a:pt x="199" y="0"/>
                  </a:moveTo>
                  <a:lnTo>
                    <a:pt x="264" y="19"/>
                  </a:lnTo>
                  <a:lnTo>
                    <a:pt x="262" y="43"/>
                  </a:lnTo>
                  <a:lnTo>
                    <a:pt x="256" y="63"/>
                  </a:lnTo>
                  <a:lnTo>
                    <a:pt x="251" y="75"/>
                  </a:lnTo>
                  <a:lnTo>
                    <a:pt x="245" y="86"/>
                  </a:lnTo>
                  <a:lnTo>
                    <a:pt x="245" y="102"/>
                  </a:lnTo>
                  <a:lnTo>
                    <a:pt x="243" y="110"/>
                  </a:lnTo>
                  <a:lnTo>
                    <a:pt x="238" y="116"/>
                  </a:lnTo>
                  <a:lnTo>
                    <a:pt x="237" y="130"/>
                  </a:lnTo>
                  <a:lnTo>
                    <a:pt x="245" y="140"/>
                  </a:lnTo>
                  <a:lnTo>
                    <a:pt x="250" y="151"/>
                  </a:lnTo>
                  <a:lnTo>
                    <a:pt x="254" y="162"/>
                  </a:lnTo>
                  <a:lnTo>
                    <a:pt x="256" y="172"/>
                  </a:lnTo>
                  <a:lnTo>
                    <a:pt x="254" y="176"/>
                  </a:lnTo>
                  <a:lnTo>
                    <a:pt x="251" y="179"/>
                  </a:lnTo>
                  <a:lnTo>
                    <a:pt x="251" y="187"/>
                  </a:lnTo>
                  <a:lnTo>
                    <a:pt x="246" y="191"/>
                  </a:lnTo>
                  <a:lnTo>
                    <a:pt x="246" y="195"/>
                  </a:lnTo>
                  <a:lnTo>
                    <a:pt x="251" y="203"/>
                  </a:lnTo>
                  <a:lnTo>
                    <a:pt x="256" y="206"/>
                  </a:lnTo>
                  <a:lnTo>
                    <a:pt x="259" y="214"/>
                  </a:lnTo>
                  <a:lnTo>
                    <a:pt x="265" y="219"/>
                  </a:lnTo>
                  <a:lnTo>
                    <a:pt x="270" y="222"/>
                  </a:lnTo>
                  <a:lnTo>
                    <a:pt x="275" y="235"/>
                  </a:lnTo>
                  <a:lnTo>
                    <a:pt x="277" y="246"/>
                  </a:lnTo>
                  <a:lnTo>
                    <a:pt x="283" y="257"/>
                  </a:lnTo>
                  <a:lnTo>
                    <a:pt x="288" y="264"/>
                  </a:lnTo>
                  <a:lnTo>
                    <a:pt x="289" y="272"/>
                  </a:lnTo>
                  <a:lnTo>
                    <a:pt x="293" y="278"/>
                  </a:lnTo>
                  <a:lnTo>
                    <a:pt x="297" y="286"/>
                  </a:lnTo>
                  <a:lnTo>
                    <a:pt x="304" y="292"/>
                  </a:lnTo>
                  <a:lnTo>
                    <a:pt x="305" y="300"/>
                  </a:lnTo>
                  <a:lnTo>
                    <a:pt x="312" y="303"/>
                  </a:lnTo>
                  <a:lnTo>
                    <a:pt x="320" y="299"/>
                  </a:lnTo>
                  <a:lnTo>
                    <a:pt x="324" y="302"/>
                  </a:lnTo>
                  <a:lnTo>
                    <a:pt x="326" y="307"/>
                  </a:lnTo>
                  <a:lnTo>
                    <a:pt x="323" y="313"/>
                  </a:lnTo>
                  <a:lnTo>
                    <a:pt x="320" y="316"/>
                  </a:lnTo>
                  <a:lnTo>
                    <a:pt x="316" y="319"/>
                  </a:lnTo>
                  <a:lnTo>
                    <a:pt x="316" y="329"/>
                  </a:lnTo>
                  <a:lnTo>
                    <a:pt x="312" y="334"/>
                  </a:lnTo>
                  <a:lnTo>
                    <a:pt x="308" y="340"/>
                  </a:lnTo>
                  <a:lnTo>
                    <a:pt x="308" y="346"/>
                  </a:lnTo>
                  <a:lnTo>
                    <a:pt x="307" y="351"/>
                  </a:lnTo>
                  <a:lnTo>
                    <a:pt x="300" y="353"/>
                  </a:lnTo>
                  <a:lnTo>
                    <a:pt x="299" y="359"/>
                  </a:lnTo>
                  <a:lnTo>
                    <a:pt x="300" y="362"/>
                  </a:lnTo>
                  <a:lnTo>
                    <a:pt x="300" y="369"/>
                  </a:lnTo>
                  <a:lnTo>
                    <a:pt x="302" y="376"/>
                  </a:lnTo>
                  <a:lnTo>
                    <a:pt x="302" y="380"/>
                  </a:lnTo>
                  <a:lnTo>
                    <a:pt x="302" y="386"/>
                  </a:lnTo>
                  <a:lnTo>
                    <a:pt x="297" y="388"/>
                  </a:lnTo>
                  <a:lnTo>
                    <a:pt x="294" y="391"/>
                  </a:lnTo>
                  <a:lnTo>
                    <a:pt x="289" y="392"/>
                  </a:lnTo>
                  <a:lnTo>
                    <a:pt x="288" y="397"/>
                  </a:lnTo>
                  <a:lnTo>
                    <a:pt x="288" y="405"/>
                  </a:lnTo>
                  <a:lnTo>
                    <a:pt x="288" y="410"/>
                  </a:lnTo>
                  <a:lnTo>
                    <a:pt x="285" y="410"/>
                  </a:lnTo>
                  <a:lnTo>
                    <a:pt x="285" y="415"/>
                  </a:lnTo>
                  <a:lnTo>
                    <a:pt x="285" y="419"/>
                  </a:lnTo>
                  <a:lnTo>
                    <a:pt x="288" y="419"/>
                  </a:lnTo>
                  <a:lnTo>
                    <a:pt x="294" y="427"/>
                  </a:lnTo>
                  <a:lnTo>
                    <a:pt x="296" y="430"/>
                  </a:lnTo>
                  <a:lnTo>
                    <a:pt x="300" y="432"/>
                  </a:lnTo>
                  <a:lnTo>
                    <a:pt x="304" y="427"/>
                  </a:lnTo>
                  <a:lnTo>
                    <a:pt x="308" y="426"/>
                  </a:lnTo>
                  <a:lnTo>
                    <a:pt x="312" y="426"/>
                  </a:lnTo>
                  <a:lnTo>
                    <a:pt x="316" y="423"/>
                  </a:lnTo>
                  <a:lnTo>
                    <a:pt x="320" y="423"/>
                  </a:lnTo>
                  <a:lnTo>
                    <a:pt x="323" y="418"/>
                  </a:lnTo>
                  <a:lnTo>
                    <a:pt x="326" y="415"/>
                  </a:lnTo>
                  <a:lnTo>
                    <a:pt x="327" y="415"/>
                  </a:lnTo>
                  <a:lnTo>
                    <a:pt x="332" y="419"/>
                  </a:lnTo>
                  <a:lnTo>
                    <a:pt x="335" y="423"/>
                  </a:lnTo>
                  <a:lnTo>
                    <a:pt x="337" y="424"/>
                  </a:lnTo>
                  <a:lnTo>
                    <a:pt x="337" y="461"/>
                  </a:lnTo>
                  <a:lnTo>
                    <a:pt x="342" y="469"/>
                  </a:lnTo>
                  <a:lnTo>
                    <a:pt x="342" y="470"/>
                  </a:lnTo>
                  <a:lnTo>
                    <a:pt x="343" y="480"/>
                  </a:lnTo>
                  <a:lnTo>
                    <a:pt x="347" y="486"/>
                  </a:lnTo>
                  <a:lnTo>
                    <a:pt x="351" y="489"/>
                  </a:lnTo>
                  <a:lnTo>
                    <a:pt x="351" y="494"/>
                  </a:lnTo>
                  <a:lnTo>
                    <a:pt x="351" y="499"/>
                  </a:lnTo>
                  <a:lnTo>
                    <a:pt x="347" y="507"/>
                  </a:lnTo>
                  <a:lnTo>
                    <a:pt x="347" y="508"/>
                  </a:lnTo>
                  <a:lnTo>
                    <a:pt x="347" y="513"/>
                  </a:lnTo>
                  <a:lnTo>
                    <a:pt x="350" y="516"/>
                  </a:lnTo>
                  <a:lnTo>
                    <a:pt x="351" y="519"/>
                  </a:lnTo>
                  <a:lnTo>
                    <a:pt x="358" y="524"/>
                  </a:lnTo>
                  <a:lnTo>
                    <a:pt x="364" y="524"/>
                  </a:lnTo>
                  <a:lnTo>
                    <a:pt x="367" y="531"/>
                  </a:lnTo>
                  <a:lnTo>
                    <a:pt x="370" y="534"/>
                  </a:lnTo>
                  <a:lnTo>
                    <a:pt x="372" y="540"/>
                  </a:lnTo>
                  <a:lnTo>
                    <a:pt x="372" y="548"/>
                  </a:lnTo>
                  <a:lnTo>
                    <a:pt x="369" y="551"/>
                  </a:lnTo>
                  <a:lnTo>
                    <a:pt x="370" y="556"/>
                  </a:lnTo>
                  <a:lnTo>
                    <a:pt x="372" y="558"/>
                  </a:lnTo>
                  <a:lnTo>
                    <a:pt x="372" y="562"/>
                  </a:lnTo>
                  <a:lnTo>
                    <a:pt x="374" y="569"/>
                  </a:lnTo>
                  <a:lnTo>
                    <a:pt x="377" y="572"/>
                  </a:lnTo>
                  <a:lnTo>
                    <a:pt x="380" y="578"/>
                  </a:lnTo>
                  <a:lnTo>
                    <a:pt x="385" y="575"/>
                  </a:lnTo>
                  <a:lnTo>
                    <a:pt x="386" y="569"/>
                  </a:lnTo>
                  <a:lnTo>
                    <a:pt x="393" y="566"/>
                  </a:lnTo>
                  <a:lnTo>
                    <a:pt x="396" y="564"/>
                  </a:lnTo>
                  <a:lnTo>
                    <a:pt x="401" y="567"/>
                  </a:lnTo>
                  <a:lnTo>
                    <a:pt x="405" y="570"/>
                  </a:lnTo>
                  <a:lnTo>
                    <a:pt x="408" y="573"/>
                  </a:lnTo>
                  <a:lnTo>
                    <a:pt x="415" y="575"/>
                  </a:lnTo>
                  <a:lnTo>
                    <a:pt x="420" y="573"/>
                  </a:lnTo>
                  <a:lnTo>
                    <a:pt x="426" y="567"/>
                  </a:lnTo>
                  <a:lnTo>
                    <a:pt x="431" y="564"/>
                  </a:lnTo>
                  <a:lnTo>
                    <a:pt x="434" y="566"/>
                  </a:lnTo>
                  <a:lnTo>
                    <a:pt x="437" y="569"/>
                  </a:lnTo>
                  <a:lnTo>
                    <a:pt x="440" y="572"/>
                  </a:lnTo>
                  <a:lnTo>
                    <a:pt x="448" y="573"/>
                  </a:lnTo>
                  <a:lnTo>
                    <a:pt x="459" y="570"/>
                  </a:lnTo>
                  <a:lnTo>
                    <a:pt x="461" y="573"/>
                  </a:lnTo>
                  <a:lnTo>
                    <a:pt x="464" y="575"/>
                  </a:lnTo>
                  <a:lnTo>
                    <a:pt x="474" y="575"/>
                  </a:lnTo>
                  <a:lnTo>
                    <a:pt x="482" y="575"/>
                  </a:lnTo>
                  <a:lnTo>
                    <a:pt x="485" y="578"/>
                  </a:lnTo>
                  <a:lnTo>
                    <a:pt x="488" y="573"/>
                  </a:lnTo>
                  <a:lnTo>
                    <a:pt x="491" y="572"/>
                  </a:lnTo>
                  <a:lnTo>
                    <a:pt x="493" y="567"/>
                  </a:lnTo>
                  <a:lnTo>
                    <a:pt x="497" y="559"/>
                  </a:lnTo>
                  <a:lnTo>
                    <a:pt x="502" y="559"/>
                  </a:lnTo>
                  <a:lnTo>
                    <a:pt x="505" y="562"/>
                  </a:lnTo>
                  <a:lnTo>
                    <a:pt x="507" y="569"/>
                  </a:lnTo>
                  <a:lnTo>
                    <a:pt x="509" y="578"/>
                  </a:lnTo>
                  <a:lnTo>
                    <a:pt x="510" y="581"/>
                  </a:lnTo>
                  <a:lnTo>
                    <a:pt x="518" y="583"/>
                  </a:lnTo>
                  <a:lnTo>
                    <a:pt x="466" y="864"/>
                  </a:lnTo>
                  <a:lnTo>
                    <a:pt x="232" y="815"/>
                  </a:lnTo>
                  <a:lnTo>
                    <a:pt x="0" y="753"/>
                  </a:lnTo>
                  <a:lnTo>
                    <a:pt x="18" y="677"/>
                  </a:lnTo>
                  <a:lnTo>
                    <a:pt x="29" y="637"/>
                  </a:lnTo>
                  <a:lnTo>
                    <a:pt x="38" y="591"/>
                  </a:lnTo>
                  <a:lnTo>
                    <a:pt x="48" y="566"/>
                  </a:lnTo>
                  <a:lnTo>
                    <a:pt x="56" y="550"/>
                  </a:lnTo>
                  <a:lnTo>
                    <a:pt x="62" y="538"/>
                  </a:lnTo>
                  <a:lnTo>
                    <a:pt x="67" y="526"/>
                  </a:lnTo>
                  <a:lnTo>
                    <a:pt x="65" y="516"/>
                  </a:lnTo>
                  <a:lnTo>
                    <a:pt x="57" y="508"/>
                  </a:lnTo>
                  <a:lnTo>
                    <a:pt x="48" y="500"/>
                  </a:lnTo>
                  <a:lnTo>
                    <a:pt x="48" y="492"/>
                  </a:lnTo>
                  <a:lnTo>
                    <a:pt x="46" y="488"/>
                  </a:lnTo>
                  <a:lnTo>
                    <a:pt x="57" y="477"/>
                  </a:lnTo>
                  <a:lnTo>
                    <a:pt x="75" y="459"/>
                  </a:lnTo>
                  <a:lnTo>
                    <a:pt x="88" y="450"/>
                  </a:lnTo>
                  <a:lnTo>
                    <a:pt x="92" y="448"/>
                  </a:lnTo>
                  <a:lnTo>
                    <a:pt x="97" y="430"/>
                  </a:lnTo>
                  <a:lnTo>
                    <a:pt x="110" y="421"/>
                  </a:lnTo>
                  <a:lnTo>
                    <a:pt x="115" y="408"/>
                  </a:lnTo>
                  <a:lnTo>
                    <a:pt x="124" y="394"/>
                  </a:lnTo>
                  <a:lnTo>
                    <a:pt x="135" y="381"/>
                  </a:lnTo>
                  <a:lnTo>
                    <a:pt x="140" y="370"/>
                  </a:lnTo>
                  <a:lnTo>
                    <a:pt x="140" y="362"/>
                  </a:lnTo>
                  <a:lnTo>
                    <a:pt x="126" y="346"/>
                  </a:lnTo>
                  <a:lnTo>
                    <a:pt x="118" y="327"/>
                  </a:lnTo>
                  <a:lnTo>
                    <a:pt x="119" y="314"/>
                  </a:lnTo>
                  <a:lnTo>
                    <a:pt x="122" y="294"/>
                  </a:lnTo>
                  <a:lnTo>
                    <a:pt x="122" y="283"/>
                  </a:lnTo>
                  <a:lnTo>
                    <a:pt x="121" y="273"/>
                  </a:lnTo>
                  <a:lnTo>
                    <a:pt x="122" y="267"/>
                  </a:lnTo>
                  <a:lnTo>
                    <a:pt x="199" y="0"/>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nvGrpSpPr>
            <p:cNvPr id="47" name="State: Hawaii">
              <a:extLst>
                <a:ext uri="{FF2B5EF4-FFF2-40B4-BE49-F238E27FC236}">
                  <a16:creationId xmlns:a16="http://schemas.microsoft.com/office/drawing/2014/main" id="{EFBD2AED-FE18-4907-B429-9263265E2A8E}"/>
                </a:ext>
              </a:extLst>
            </p:cNvPr>
            <p:cNvGrpSpPr/>
            <p:nvPr/>
          </p:nvGrpSpPr>
          <p:grpSpPr>
            <a:xfrm>
              <a:off x="3144345" y="5581981"/>
              <a:ext cx="650799" cy="429489"/>
              <a:chOff x="2567354" y="5735330"/>
              <a:chExt cx="780819" cy="515296"/>
            </a:xfrm>
            <a:solidFill>
              <a:srgbClr val="B3C6CC"/>
            </a:solidFill>
          </p:grpSpPr>
          <p:sp>
            <p:nvSpPr>
              <p:cNvPr id="77" name="Island of Hawai'i">
                <a:extLst>
                  <a:ext uri="{FF2B5EF4-FFF2-40B4-BE49-F238E27FC236}">
                    <a16:creationId xmlns:a16="http://schemas.microsoft.com/office/drawing/2014/main" id="{F3FE1CD4-7965-4E5C-98B5-7F8E22207857}"/>
                  </a:ext>
                </a:extLst>
              </p:cNvPr>
              <p:cNvSpPr>
                <a:spLocks/>
              </p:cNvSpPr>
              <p:nvPr/>
            </p:nvSpPr>
            <p:spPr bwMode="auto">
              <a:xfrm>
                <a:off x="3167524" y="6036817"/>
                <a:ext cx="180649" cy="213809"/>
              </a:xfrm>
              <a:custGeom>
                <a:avLst/>
                <a:gdLst>
                  <a:gd name="T0" fmla="*/ 2147483647 w 121"/>
                  <a:gd name="T1" fmla="*/ 2147483647 h 139"/>
                  <a:gd name="T2" fmla="*/ 2147483647 w 121"/>
                  <a:gd name="T3" fmla="*/ 0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2147483647 h 139"/>
                  <a:gd name="T16" fmla="*/ 2147483647 w 121"/>
                  <a:gd name="T17" fmla="*/ 2147483647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2147483647 w 121"/>
                  <a:gd name="T31" fmla="*/ 2147483647 h 139"/>
                  <a:gd name="T32" fmla="*/ 2147483647 w 121"/>
                  <a:gd name="T33" fmla="*/ 2147483647 h 139"/>
                  <a:gd name="T34" fmla="*/ 2147483647 w 121"/>
                  <a:gd name="T35" fmla="*/ 2147483647 h 139"/>
                  <a:gd name="T36" fmla="*/ 2147483647 w 121"/>
                  <a:gd name="T37" fmla="*/ 2147483647 h 139"/>
                  <a:gd name="T38" fmla="*/ 2147483647 w 121"/>
                  <a:gd name="T39" fmla="*/ 2147483647 h 139"/>
                  <a:gd name="T40" fmla="*/ 2147483647 w 121"/>
                  <a:gd name="T41" fmla="*/ 2147483647 h 139"/>
                  <a:gd name="T42" fmla="*/ 2147483647 w 121"/>
                  <a:gd name="T43" fmla="*/ 2147483647 h 139"/>
                  <a:gd name="T44" fmla="*/ 2147483647 w 121"/>
                  <a:gd name="T45" fmla="*/ 2147483647 h 139"/>
                  <a:gd name="T46" fmla="*/ 2147483647 w 121"/>
                  <a:gd name="T47" fmla="*/ 2147483647 h 139"/>
                  <a:gd name="T48" fmla="*/ 2147483647 w 121"/>
                  <a:gd name="T49" fmla="*/ 2147483647 h 139"/>
                  <a:gd name="T50" fmla="*/ 2147483647 w 121"/>
                  <a:gd name="T51" fmla="*/ 2147483647 h 139"/>
                  <a:gd name="T52" fmla="*/ 2147483647 w 121"/>
                  <a:gd name="T53" fmla="*/ 2147483647 h 139"/>
                  <a:gd name="T54" fmla="*/ 2147483647 w 121"/>
                  <a:gd name="T55" fmla="*/ 2147483647 h 139"/>
                  <a:gd name="T56" fmla="*/ 2147483647 w 121"/>
                  <a:gd name="T57" fmla="*/ 2147483647 h 139"/>
                  <a:gd name="T58" fmla="*/ 2147483647 w 121"/>
                  <a:gd name="T59" fmla="*/ 2147483647 h 139"/>
                  <a:gd name="T60" fmla="*/ 2147483647 w 121"/>
                  <a:gd name="T61" fmla="*/ 2147483647 h 139"/>
                  <a:gd name="T62" fmla="*/ 2147483647 w 121"/>
                  <a:gd name="T63" fmla="*/ 2147483647 h 139"/>
                  <a:gd name="T64" fmla="*/ 0 w 121"/>
                  <a:gd name="T65" fmla="*/ 2147483647 h 139"/>
                  <a:gd name="T66" fmla="*/ 0 w 121"/>
                  <a:gd name="T67" fmla="*/ 2147483647 h 139"/>
                  <a:gd name="T68" fmla="*/ 2147483647 w 121"/>
                  <a:gd name="T69" fmla="*/ 2147483647 h 139"/>
                  <a:gd name="T70" fmla="*/ 2147483647 w 121"/>
                  <a:gd name="T71" fmla="*/ 2147483647 h 139"/>
                  <a:gd name="T72" fmla="*/ 2147483647 w 121"/>
                  <a:gd name="T73" fmla="*/ 2147483647 h 139"/>
                  <a:gd name="T74" fmla="*/ 2147483647 w 121"/>
                  <a:gd name="T75" fmla="*/ 2147483647 h 139"/>
                  <a:gd name="T76" fmla="*/ 2147483647 w 121"/>
                  <a:gd name="T77" fmla="*/ 2147483647 h 139"/>
                  <a:gd name="T78" fmla="*/ 2147483647 w 121"/>
                  <a:gd name="T79" fmla="*/ 2147483647 h 139"/>
                  <a:gd name="T80" fmla="*/ 2147483647 w 121"/>
                  <a:gd name="T81" fmla="*/ 2147483647 h 139"/>
                  <a:gd name="T82" fmla="*/ 2147483647 w 121"/>
                  <a:gd name="T83" fmla="*/ 2147483647 h 139"/>
                  <a:gd name="T84" fmla="*/ 2147483647 w 121"/>
                  <a:gd name="T85" fmla="*/ 2147483647 h 139"/>
                  <a:gd name="T86" fmla="*/ 2147483647 w 121"/>
                  <a:gd name="T87" fmla="*/ 2147483647 h 139"/>
                  <a:gd name="T88" fmla="*/ 2147483647 w 121"/>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39"/>
                  <a:gd name="T137" fmla="*/ 121 w 121"/>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39">
                    <a:moveTo>
                      <a:pt x="16" y="11"/>
                    </a:moveTo>
                    <a:lnTo>
                      <a:pt x="25" y="0"/>
                    </a:lnTo>
                    <a:lnTo>
                      <a:pt x="38" y="14"/>
                    </a:lnTo>
                    <a:lnTo>
                      <a:pt x="86" y="35"/>
                    </a:lnTo>
                    <a:lnTo>
                      <a:pt x="99" y="41"/>
                    </a:lnTo>
                    <a:lnTo>
                      <a:pt x="99" y="54"/>
                    </a:lnTo>
                    <a:lnTo>
                      <a:pt x="113" y="73"/>
                    </a:lnTo>
                    <a:lnTo>
                      <a:pt x="116" y="73"/>
                    </a:lnTo>
                    <a:lnTo>
                      <a:pt x="121" y="77"/>
                    </a:lnTo>
                    <a:lnTo>
                      <a:pt x="121" y="79"/>
                    </a:lnTo>
                    <a:lnTo>
                      <a:pt x="119" y="84"/>
                    </a:lnTo>
                    <a:lnTo>
                      <a:pt x="116" y="89"/>
                    </a:lnTo>
                    <a:lnTo>
                      <a:pt x="106" y="98"/>
                    </a:lnTo>
                    <a:lnTo>
                      <a:pt x="102" y="98"/>
                    </a:lnTo>
                    <a:lnTo>
                      <a:pt x="97" y="98"/>
                    </a:lnTo>
                    <a:lnTo>
                      <a:pt x="89" y="98"/>
                    </a:lnTo>
                    <a:lnTo>
                      <a:pt x="79" y="103"/>
                    </a:lnTo>
                    <a:lnTo>
                      <a:pt x="68" y="106"/>
                    </a:lnTo>
                    <a:lnTo>
                      <a:pt x="59" y="116"/>
                    </a:lnTo>
                    <a:lnTo>
                      <a:pt x="49" y="125"/>
                    </a:lnTo>
                    <a:lnTo>
                      <a:pt x="43" y="139"/>
                    </a:lnTo>
                    <a:lnTo>
                      <a:pt x="37" y="138"/>
                    </a:lnTo>
                    <a:lnTo>
                      <a:pt x="29" y="133"/>
                    </a:lnTo>
                    <a:lnTo>
                      <a:pt x="22" y="127"/>
                    </a:lnTo>
                    <a:lnTo>
                      <a:pt x="18" y="120"/>
                    </a:lnTo>
                    <a:lnTo>
                      <a:pt x="14" y="111"/>
                    </a:lnTo>
                    <a:lnTo>
                      <a:pt x="14" y="101"/>
                    </a:lnTo>
                    <a:lnTo>
                      <a:pt x="14" y="97"/>
                    </a:lnTo>
                    <a:lnTo>
                      <a:pt x="16" y="90"/>
                    </a:lnTo>
                    <a:lnTo>
                      <a:pt x="14" y="81"/>
                    </a:lnTo>
                    <a:lnTo>
                      <a:pt x="6" y="68"/>
                    </a:lnTo>
                    <a:lnTo>
                      <a:pt x="3" y="62"/>
                    </a:lnTo>
                    <a:lnTo>
                      <a:pt x="0" y="55"/>
                    </a:lnTo>
                    <a:lnTo>
                      <a:pt x="0" y="50"/>
                    </a:lnTo>
                    <a:lnTo>
                      <a:pt x="2" y="47"/>
                    </a:lnTo>
                    <a:lnTo>
                      <a:pt x="5" y="44"/>
                    </a:lnTo>
                    <a:lnTo>
                      <a:pt x="14" y="44"/>
                    </a:lnTo>
                    <a:lnTo>
                      <a:pt x="16" y="46"/>
                    </a:lnTo>
                    <a:lnTo>
                      <a:pt x="18" y="43"/>
                    </a:lnTo>
                    <a:lnTo>
                      <a:pt x="19" y="38"/>
                    </a:lnTo>
                    <a:lnTo>
                      <a:pt x="19" y="30"/>
                    </a:lnTo>
                    <a:lnTo>
                      <a:pt x="21" y="19"/>
                    </a:lnTo>
                    <a:lnTo>
                      <a:pt x="18" y="14"/>
                    </a:lnTo>
                    <a:lnTo>
                      <a:pt x="16" y="11"/>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8" name="Maui">
                <a:extLst>
                  <a:ext uri="{FF2B5EF4-FFF2-40B4-BE49-F238E27FC236}">
                    <a16:creationId xmlns:a16="http://schemas.microsoft.com/office/drawing/2014/main" id="{220C5B9D-AD52-4E7B-9747-1BB845BE7D56}"/>
                  </a:ext>
                </a:extLst>
              </p:cNvPr>
              <p:cNvSpPr>
                <a:spLocks/>
              </p:cNvSpPr>
              <p:nvPr/>
            </p:nvSpPr>
            <p:spPr bwMode="auto">
              <a:xfrm>
                <a:off x="3079440" y="5926067"/>
                <a:ext cx="97042" cy="70757"/>
              </a:xfrm>
              <a:custGeom>
                <a:avLst/>
                <a:gdLst>
                  <a:gd name="T0" fmla="*/ 2147483647 w 65"/>
                  <a:gd name="T1" fmla="*/ 2147483647 h 46"/>
                  <a:gd name="T2" fmla="*/ 2147483647 w 65"/>
                  <a:gd name="T3" fmla="*/ 2147483647 h 46"/>
                  <a:gd name="T4" fmla="*/ 0 w 65"/>
                  <a:gd name="T5" fmla="*/ 2147483647 h 46"/>
                  <a:gd name="T6" fmla="*/ 0 w 65"/>
                  <a:gd name="T7" fmla="*/ 0 h 46"/>
                  <a:gd name="T8" fmla="*/ 2147483647 w 65"/>
                  <a:gd name="T9" fmla="*/ 0 h 46"/>
                  <a:gd name="T10" fmla="*/ 2147483647 w 65"/>
                  <a:gd name="T11" fmla="*/ 0 h 46"/>
                  <a:gd name="T12" fmla="*/ 2147483647 w 65"/>
                  <a:gd name="T13" fmla="*/ 2147483647 h 46"/>
                  <a:gd name="T14" fmla="*/ 2147483647 w 65"/>
                  <a:gd name="T15" fmla="*/ 2147483647 h 46"/>
                  <a:gd name="T16" fmla="*/ 2147483647 w 65"/>
                  <a:gd name="T17" fmla="*/ 2147483647 h 46"/>
                  <a:gd name="T18" fmla="*/ 2147483647 w 65"/>
                  <a:gd name="T19" fmla="*/ 2147483647 h 46"/>
                  <a:gd name="T20" fmla="*/ 2147483647 w 65"/>
                  <a:gd name="T21" fmla="*/ 2147483647 h 46"/>
                  <a:gd name="T22" fmla="*/ 2147483647 w 65"/>
                  <a:gd name="T23" fmla="*/ 2147483647 h 46"/>
                  <a:gd name="T24" fmla="*/ 2147483647 w 65"/>
                  <a:gd name="T25" fmla="*/ 2147483647 h 46"/>
                  <a:gd name="T26" fmla="*/ 2147483647 w 65"/>
                  <a:gd name="T27" fmla="*/ 2147483647 h 46"/>
                  <a:gd name="T28" fmla="*/ 2147483647 w 65"/>
                  <a:gd name="T29" fmla="*/ 2147483647 h 46"/>
                  <a:gd name="T30" fmla="*/ 2147483647 w 65"/>
                  <a:gd name="T31" fmla="*/ 2147483647 h 46"/>
                  <a:gd name="T32" fmla="*/ 2147483647 w 65"/>
                  <a:gd name="T33" fmla="*/ 2147483647 h 46"/>
                  <a:gd name="T34" fmla="*/ 2147483647 w 65"/>
                  <a:gd name="T35" fmla="*/ 2147483647 h 46"/>
                  <a:gd name="T36" fmla="*/ 2147483647 w 65"/>
                  <a:gd name="T37" fmla="*/ 2147483647 h 46"/>
                  <a:gd name="T38" fmla="*/ 2147483647 w 65"/>
                  <a:gd name="T39" fmla="*/ 2147483647 h 46"/>
                  <a:gd name="T40" fmla="*/ 2147483647 w 65"/>
                  <a:gd name="T41" fmla="*/ 2147483647 h 46"/>
                  <a:gd name="T42" fmla="*/ 2147483647 w 65"/>
                  <a:gd name="T43" fmla="*/ 2147483647 h 46"/>
                  <a:gd name="T44" fmla="*/ 2147483647 w 65"/>
                  <a:gd name="T45" fmla="*/ 2147483647 h 46"/>
                  <a:gd name="T46" fmla="*/ 2147483647 w 65"/>
                  <a:gd name="T47" fmla="*/ 2147483647 h 46"/>
                  <a:gd name="T48" fmla="*/ 2147483647 w 65"/>
                  <a:gd name="T49" fmla="*/ 2147483647 h 46"/>
                  <a:gd name="T50" fmla="*/ 2147483647 w 65"/>
                  <a:gd name="T51" fmla="*/ 2147483647 h 46"/>
                  <a:gd name="T52" fmla="*/ 2147483647 w 65"/>
                  <a:gd name="T53" fmla="*/ 2147483647 h 46"/>
                  <a:gd name="T54" fmla="*/ 2147483647 w 65"/>
                  <a:gd name="T55" fmla="*/ 2147483647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46"/>
                  <a:gd name="T86" fmla="*/ 65 w 65"/>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46">
                    <a:moveTo>
                      <a:pt x="5" y="16"/>
                    </a:moveTo>
                    <a:lnTo>
                      <a:pt x="2" y="11"/>
                    </a:lnTo>
                    <a:lnTo>
                      <a:pt x="0" y="5"/>
                    </a:lnTo>
                    <a:lnTo>
                      <a:pt x="0" y="0"/>
                    </a:lnTo>
                    <a:lnTo>
                      <a:pt x="3" y="0"/>
                    </a:lnTo>
                    <a:lnTo>
                      <a:pt x="8" y="0"/>
                    </a:lnTo>
                    <a:lnTo>
                      <a:pt x="18" y="5"/>
                    </a:lnTo>
                    <a:lnTo>
                      <a:pt x="26" y="7"/>
                    </a:lnTo>
                    <a:lnTo>
                      <a:pt x="30" y="10"/>
                    </a:lnTo>
                    <a:lnTo>
                      <a:pt x="43" y="10"/>
                    </a:lnTo>
                    <a:lnTo>
                      <a:pt x="56" y="18"/>
                    </a:lnTo>
                    <a:lnTo>
                      <a:pt x="59" y="21"/>
                    </a:lnTo>
                    <a:lnTo>
                      <a:pt x="65" y="29"/>
                    </a:lnTo>
                    <a:lnTo>
                      <a:pt x="65" y="30"/>
                    </a:lnTo>
                    <a:lnTo>
                      <a:pt x="64" y="35"/>
                    </a:lnTo>
                    <a:lnTo>
                      <a:pt x="57" y="38"/>
                    </a:lnTo>
                    <a:lnTo>
                      <a:pt x="49" y="40"/>
                    </a:lnTo>
                    <a:lnTo>
                      <a:pt x="43" y="41"/>
                    </a:lnTo>
                    <a:lnTo>
                      <a:pt x="37" y="46"/>
                    </a:lnTo>
                    <a:lnTo>
                      <a:pt x="34" y="45"/>
                    </a:lnTo>
                    <a:lnTo>
                      <a:pt x="30" y="43"/>
                    </a:lnTo>
                    <a:lnTo>
                      <a:pt x="27" y="37"/>
                    </a:lnTo>
                    <a:lnTo>
                      <a:pt x="24" y="30"/>
                    </a:lnTo>
                    <a:lnTo>
                      <a:pt x="19" y="26"/>
                    </a:lnTo>
                    <a:lnTo>
                      <a:pt x="13" y="21"/>
                    </a:lnTo>
                    <a:lnTo>
                      <a:pt x="7" y="16"/>
                    </a:lnTo>
                    <a:lnTo>
                      <a:pt x="5" y="16"/>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9" name="Kaho‘olawe">
                <a:extLst>
                  <a:ext uri="{FF2B5EF4-FFF2-40B4-BE49-F238E27FC236}">
                    <a16:creationId xmlns:a16="http://schemas.microsoft.com/office/drawing/2014/main" id="{AE52BDC5-6DAD-4D56-8E06-079CAD83420E}"/>
                  </a:ext>
                </a:extLst>
              </p:cNvPr>
              <p:cNvSpPr>
                <a:spLocks/>
              </p:cNvSpPr>
              <p:nvPr/>
            </p:nvSpPr>
            <p:spPr bwMode="auto">
              <a:xfrm>
                <a:off x="3059907" y="5962650"/>
                <a:ext cx="45719" cy="33814"/>
              </a:xfrm>
              <a:custGeom>
                <a:avLst/>
                <a:gdLst>
                  <a:gd name="T0" fmla="*/ 0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0 w 16"/>
                  <a:gd name="T17" fmla="*/ 2147483647 h 16"/>
                  <a:gd name="T18" fmla="*/ 0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 name="connsiteX0" fmla="*/ 0 w 10000"/>
                  <a:gd name="connsiteY0" fmla="*/ 5000 h 8125"/>
                  <a:gd name="connsiteX1" fmla="*/ 1250 w 10000"/>
                  <a:gd name="connsiteY1" fmla="*/ 1250 h 8125"/>
                  <a:gd name="connsiteX2" fmla="*/ 5000 w 10000"/>
                  <a:gd name="connsiteY2" fmla="*/ 0 h 8125"/>
                  <a:gd name="connsiteX3" fmla="*/ 8125 w 10000"/>
                  <a:gd name="connsiteY3" fmla="*/ 1250 h 8125"/>
                  <a:gd name="connsiteX4" fmla="*/ 10000 w 10000"/>
                  <a:gd name="connsiteY4" fmla="*/ 5000 h 8125"/>
                  <a:gd name="connsiteX5" fmla="*/ 8125 w 10000"/>
                  <a:gd name="connsiteY5" fmla="*/ 8125 h 8125"/>
                  <a:gd name="connsiteX6" fmla="*/ 3959 w 10000"/>
                  <a:gd name="connsiteY6" fmla="*/ 6875 h 8125"/>
                  <a:gd name="connsiteX7" fmla="*/ 1250 w 10000"/>
                  <a:gd name="connsiteY7" fmla="*/ 8125 h 8125"/>
                  <a:gd name="connsiteX8" fmla="*/ 0 w 10000"/>
                  <a:gd name="connsiteY8" fmla="*/ 5000 h 8125"/>
                  <a:gd name="connsiteX0" fmla="*/ 0 w 10000"/>
                  <a:gd name="connsiteY0" fmla="*/ 6154 h 10000"/>
                  <a:gd name="connsiteX1" fmla="*/ 1250 w 10000"/>
                  <a:gd name="connsiteY1" fmla="*/ 1538 h 10000"/>
                  <a:gd name="connsiteX2" fmla="*/ 5000 w 10000"/>
                  <a:gd name="connsiteY2" fmla="*/ 0 h 10000"/>
                  <a:gd name="connsiteX3" fmla="*/ 8125 w 10000"/>
                  <a:gd name="connsiteY3" fmla="*/ 1538 h 10000"/>
                  <a:gd name="connsiteX4" fmla="*/ 10000 w 10000"/>
                  <a:gd name="connsiteY4" fmla="*/ 6154 h 10000"/>
                  <a:gd name="connsiteX5" fmla="*/ 6562 w 10000"/>
                  <a:gd name="connsiteY5" fmla="*/ 7436 h 10000"/>
                  <a:gd name="connsiteX6" fmla="*/ 3959 w 10000"/>
                  <a:gd name="connsiteY6" fmla="*/ 8462 h 10000"/>
                  <a:gd name="connsiteX7" fmla="*/ 1250 w 10000"/>
                  <a:gd name="connsiteY7" fmla="*/ 10000 h 10000"/>
                  <a:gd name="connsiteX8" fmla="*/ 0 w 10000"/>
                  <a:gd name="connsiteY8" fmla="*/ 6154 h 10000"/>
                  <a:gd name="connsiteX0" fmla="*/ 0 w 10000"/>
                  <a:gd name="connsiteY0" fmla="*/ 6154 h 10000"/>
                  <a:gd name="connsiteX1" fmla="*/ 5000 w 10000"/>
                  <a:gd name="connsiteY1" fmla="*/ 0 h 10000"/>
                  <a:gd name="connsiteX2" fmla="*/ 8125 w 10000"/>
                  <a:gd name="connsiteY2" fmla="*/ 1538 h 10000"/>
                  <a:gd name="connsiteX3" fmla="*/ 10000 w 10000"/>
                  <a:gd name="connsiteY3" fmla="*/ 6154 h 10000"/>
                  <a:gd name="connsiteX4" fmla="*/ 6562 w 10000"/>
                  <a:gd name="connsiteY4" fmla="*/ 7436 h 10000"/>
                  <a:gd name="connsiteX5" fmla="*/ 3959 w 10000"/>
                  <a:gd name="connsiteY5" fmla="*/ 8462 h 10000"/>
                  <a:gd name="connsiteX6" fmla="*/ 1250 w 10000"/>
                  <a:gd name="connsiteY6" fmla="*/ 10000 h 10000"/>
                  <a:gd name="connsiteX7" fmla="*/ 0 w 10000"/>
                  <a:gd name="connsiteY7" fmla="*/ 6154 h 10000"/>
                  <a:gd name="connsiteX0" fmla="*/ 0 w 10000"/>
                  <a:gd name="connsiteY0" fmla="*/ 4616 h 8462"/>
                  <a:gd name="connsiteX1" fmla="*/ 8125 w 10000"/>
                  <a:gd name="connsiteY1" fmla="*/ 0 h 8462"/>
                  <a:gd name="connsiteX2" fmla="*/ 10000 w 10000"/>
                  <a:gd name="connsiteY2" fmla="*/ 4616 h 8462"/>
                  <a:gd name="connsiteX3" fmla="*/ 6562 w 10000"/>
                  <a:gd name="connsiteY3" fmla="*/ 5898 h 8462"/>
                  <a:gd name="connsiteX4" fmla="*/ 3959 w 10000"/>
                  <a:gd name="connsiteY4" fmla="*/ 6924 h 8462"/>
                  <a:gd name="connsiteX5" fmla="*/ 1250 w 10000"/>
                  <a:gd name="connsiteY5" fmla="*/ 8462 h 8462"/>
                  <a:gd name="connsiteX6" fmla="*/ 0 w 10000"/>
                  <a:gd name="connsiteY6" fmla="*/ 4616 h 8462"/>
                  <a:gd name="connsiteX0" fmla="*/ 0 w 10000"/>
                  <a:gd name="connsiteY0" fmla="*/ 5455 h 10757"/>
                  <a:gd name="connsiteX1" fmla="*/ 8125 w 10000"/>
                  <a:gd name="connsiteY1" fmla="*/ 0 h 10757"/>
                  <a:gd name="connsiteX2" fmla="*/ 10000 w 10000"/>
                  <a:gd name="connsiteY2" fmla="*/ 5455 h 10757"/>
                  <a:gd name="connsiteX3" fmla="*/ 9166 w 10000"/>
                  <a:gd name="connsiteY3" fmla="*/ 10757 h 10757"/>
                  <a:gd name="connsiteX4" fmla="*/ 3959 w 10000"/>
                  <a:gd name="connsiteY4" fmla="*/ 8182 h 10757"/>
                  <a:gd name="connsiteX5" fmla="*/ 1250 w 10000"/>
                  <a:gd name="connsiteY5" fmla="*/ 10000 h 10757"/>
                  <a:gd name="connsiteX6" fmla="*/ 0 w 10000"/>
                  <a:gd name="connsiteY6" fmla="*/ 5455 h 1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757">
                    <a:moveTo>
                      <a:pt x="0" y="5455"/>
                    </a:moveTo>
                    <a:lnTo>
                      <a:pt x="8125" y="0"/>
                    </a:lnTo>
                    <a:lnTo>
                      <a:pt x="10000" y="5455"/>
                    </a:lnTo>
                    <a:lnTo>
                      <a:pt x="9166" y="10757"/>
                    </a:lnTo>
                    <a:lnTo>
                      <a:pt x="3959" y="8182"/>
                    </a:lnTo>
                    <a:lnTo>
                      <a:pt x="1250" y="10000"/>
                    </a:lnTo>
                    <a:lnTo>
                      <a:pt x="0" y="5455"/>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80" name="Lanai">
                <a:extLst>
                  <a:ext uri="{FF2B5EF4-FFF2-40B4-BE49-F238E27FC236}">
                    <a16:creationId xmlns:a16="http://schemas.microsoft.com/office/drawing/2014/main" id="{723A2EE8-F403-425D-924B-F737832C6D3D}"/>
                  </a:ext>
                </a:extLst>
              </p:cNvPr>
              <p:cNvSpPr>
                <a:spLocks/>
              </p:cNvSpPr>
              <p:nvPr/>
            </p:nvSpPr>
            <p:spPr bwMode="auto">
              <a:xfrm>
                <a:off x="3031665" y="5941450"/>
                <a:ext cx="29860" cy="29225"/>
              </a:xfrm>
              <a:custGeom>
                <a:avLst/>
                <a:gdLst>
                  <a:gd name="T0" fmla="*/ 0 w 20"/>
                  <a:gd name="T1" fmla="*/ 0 h 19"/>
                  <a:gd name="T2" fmla="*/ 2147483647 w 20"/>
                  <a:gd name="T3" fmla="*/ 0 h 19"/>
                  <a:gd name="T4" fmla="*/ 2147483647 w 20"/>
                  <a:gd name="T5" fmla="*/ 2147483647 h 19"/>
                  <a:gd name="T6" fmla="*/ 2147483647 w 20"/>
                  <a:gd name="T7" fmla="*/ 2147483647 h 19"/>
                  <a:gd name="T8" fmla="*/ 2147483647 w 20"/>
                  <a:gd name="T9" fmla="*/ 2147483647 h 19"/>
                  <a:gd name="T10" fmla="*/ 0 w 20"/>
                  <a:gd name="T11" fmla="*/ 0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0" y="0"/>
                    </a:moveTo>
                    <a:lnTo>
                      <a:pt x="13" y="0"/>
                    </a:lnTo>
                    <a:lnTo>
                      <a:pt x="20" y="9"/>
                    </a:lnTo>
                    <a:lnTo>
                      <a:pt x="7" y="19"/>
                    </a:lnTo>
                    <a:lnTo>
                      <a:pt x="2" y="14"/>
                    </a:lnTo>
                    <a:lnTo>
                      <a:pt x="0" y="0"/>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81" name="Moloka'i">
                <a:extLst>
                  <a:ext uri="{FF2B5EF4-FFF2-40B4-BE49-F238E27FC236}">
                    <a16:creationId xmlns:a16="http://schemas.microsoft.com/office/drawing/2014/main" id="{F8F438E3-5989-49D6-997A-4DBD2AD1316F}"/>
                  </a:ext>
                </a:extLst>
              </p:cNvPr>
              <p:cNvSpPr>
                <a:spLocks/>
              </p:cNvSpPr>
              <p:nvPr/>
            </p:nvSpPr>
            <p:spPr bwMode="auto">
              <a:xfrm>
                <a:off x="2994341" y="5887612"/>
                <a:ext cx="76141" cy="33840"/>
              </a:xfrm>
              <a:custGeom>
                <a:avLst/>
                <a:gdLst>
                  <a:gd name="T0" fmla="*/ 2147483647 w 51"/>
                  <a:gd name="T1" fmla="*/ 0 h 22"/>
                  <a:gd name="T2" fmla="*/ 0 w 51"/>
                  <a:gd name="T3" fmla="*/ 2147483647 h 22"/>
                  <a:gd name="T4" fmla="*/ 2147483647 w 51"/>
                  <a:gd name="T5" fmla="*/ 2147483647 h 22"/>
                  <a:gd name="T6" fmla="*/ 2147483647 w 51"/>
                  <a:gd name="T7" fmla="*/ 2147483647 h 22"/>
                  <a:gd name="T8" fmla="*/ 2147483647 w 51"/>
                  <a:gd name="T9" fmla="*/ 2147483647 h 22"/>
                  <a:gd name="T10" fmla="*/ 2147483647 w 51"/>
                  <a:gd name="T11" fmla="*/ 2147483647 h 22"/>
                  <a:gd name="T12" fmla="*/ 2147483647 w 51"/>
                  <a:gd name="T13" fmla="*/ 2147483647 h 22"/>
                  <a:gd name="T14" fmla="*/ 2147483647 w 51"/>
                  <a:gd name="T15" fmla="*/ 2147483647 h 22"/>
                  <a:gd name="T16" fmla="*/ 2147483647 w 51"/>
                  <a:gd name="T17" fmla="*/ 2147483647 h 22"/>
                  <a:gd name="T18" fmla="*/ 2147483647 w 51"/>
                  <a:gd name="T19" fmla="*/ 2147483647 h 22"/>
                  <a:gd name="T20" fmla="*/ 2147483647 w 51"/>
                  <a:gd name="T21" fmla="*/ 2147483647 h 22"/>
                  <a:gd name="T22" fmla="*/ 2147483647 w 51"/>
                  <a:gd name="T23" fmla="*/ 0 h 22"/>
                  <a:gd name="T24" fmla="*/ 2147483647 w 51"/>
                  <a:gd name="T25" fmla="*/ 0 h 22"/>
                  <a:gd name="T26" fmla="*/ 2147483647 w 51"/>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2"/>
                  <a:gd name="T44" fmla="*/ 51 w 51"/>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2">
                    <a:moveTo>
                      <a:pt x="3" y="0"/>
                    </a:moveTo>
                    <a:lnTo>
                      <a:pt x="0" y="14"/>
                    </a:lnTo>
                    <a:lnTo>
                      <a:pt x="32" y="22"/>
                    </a:lnTo>
                    <a:lnTo>
                      <a:pt x="37" y="19"/>
                    </a:lnTo>
                    <a:lnTo>
                      <a:pt x="48" y="14"/>
                    </a:lnTo>
                    <a:lnTo>
                      <a:pt x="51" y="9"/>
                    </a:lnTo>
                    <a:lnTo>
                      <a:pt x="49" y="6"/>
                    </a:lnTo>
                    <a:lnTo>
                      <a:pt x="43" y="5"/>
                    </a:lnTo>
                    <a:lnTo>
                      <a:pt x="32" y="5"/>
                    </a:lnTo>
                    <a:lnTo>
                      <a:pt x="25" y="3"/>
                    </a:lnTo>
                    <a:lnTo>
                      <a:pt x="14" y="1"/>
                    </a:lnTo>
                    <a:lnTo>
                      <a:pt x="6" y="0"/>
                    </a:lnTo>
                    <a:lnTo>
                      <a:pt x="3" y="0"/>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82" name="O'ahu">
                <a:extLst>
                  <a:ext uri="{FF2B5EF4-FFF2-40B4-BE49-F238E27FC236}">
                    <a16:creationId xmlns:a16="http://schemas.microsoft.com/office/drawing/2014/main" id="{C90808EF-F8E6-42EB-AF25-6CC671C32141}"/>
                  </a:ext>
                </a:extLst>
              </p:cNvPr>
              <p:cNvSpPr>
                <a:spLocks/>
              </p:cNvSpPr>
              <p:nvPr/>
            </p:nvSpPr>
            <p:spPr bwMode="auto">
              <a:xfrm>
                <a:off x="2854003" y="5816855"/>
                <a:ext cx="80620" cy="70757"/>
              </a:xfrm>
              <a:custGeom>
                <a:avLst/>
                <a:gdLst>
                  <a:gd name="T0" fmla="*/ 0 w 54"/>
                  <a:gd name="T1" fmla="*/ 2147483647 h 46"/>
                  <a:gd name="T2" fmla="*/ 2147483647 w 54"/>
                  <a:gd name="T3" fmla="*/ 2147483647 h 46"/>
                  <a:gd name="T4" fmla="*/ 2147483647 w 54"/>
                  <a:gd name="T5" fmla="*/ 2147483647 h 46"/>
                  <a:gd name="T6" fmla="*/ 2147483647 w 54"/>
                  <a:gd name="T7" fmla="*/ 2147483647 h 46"/>
                  <a:gd name="T8" fmla="*/ 2147483647 w 54"/>
                  <a:gd name="T9" fmla="*/ 0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2147483647 w 54"/>
                  <a:gd name="T39" fmla="*/ 2147483647 h 46"/>
                  <a:gd name="T40" fmla="*/ 2147483647 w 54"/>
                  <a:gd name="T41" fmla="*/ 2147483647 h 46"/>
                  <a:gd name="T42" fmla="*/ 0 w 54"/>
                  <a:gd name="T43" fmla="*/ 2147483647 h 46"/>
                  <a:gd name="T44" fmla="*/ 0 w 54"/>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6"/>
                  <a:gd name="T71" fmla="*/ 54 w 5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6">
                    <a:moveTo>
                      <a:pt x="0" y="9"/>
                    </a:moveTo>
                    <a:lnTo>
                      <a:pt x="15" y="12"/>
                    </a:lnTo>
                    <a:lnTo>
                      <a:pt x="15" y="8"/>
                    </a:lnTo>
                    <a:lnTo>
                      <a:pt x="18" y="1"/>
                    </a:lnTo>
                    <a:lnTo>
                      <a:pt x="18" y="0"/>
                    </a:lnTo>
                    <a:lnTo>
                      <a:pt x="21" y="1"/>
                    </a:lnTo>
                    <a:lnTo>
                      <a:pt x="24" y="3"/>
                    </a:lnTo>
                    <a:lnTo>
                      <a:pt x="29" y="12"/>
                    </a:lnTo>
                    <a:lnTo>
                      <a:pt x="29" y="14"/>
                    </a:lnTo>
                    <a:lnTo>
                      <a:pt x="32" y="19"/>
                    </a:lnTo>
                    <a:lnTo>
                      <a:pt x="38" y="22"/>
                    </a:lnTo>
                    <a:lnTo>
                      <a:pt x="48" y="31"/>
                    </a:lnTo>
                    <a:lnTo>
                      <a:pt x="51" y="35"/>
                    </a:lnTo>
                    <a:lnTo>
                      <a:pt x="54" y="43"/>
                    </a:lnTo>
                    <a:lnTo>
                      <a:pt x="53" y="44"/>
                    </a:lnTo>
                    <a:lnTo>
                      <a:pt x="48" y="46"/>
                    </a:lnTo>
                    <a:lnTo>
                      <a:pt x="40" y="43"/>
                    </a:lnTo>
                    <a:lnTo>
                      <a:pt x="27" y="39"/>
                    </a:lnTo>
                    <a:lnTo>
                      <a:pt x="19" y="41"/>
                    </a:lnTo>
                    <a:lnTo>
                      <a:pt x="15" y="43"/>
                    </a:lnTo>
                    <a:lnTo>
                      <a:pt x="3" y="27"/>
                    </a:lnTo>
                    <a:lnTo>
                      <a:pt x="0" y="9"/>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83" name="Kauai">
                <a:extLst>
                  <a:ext uri="{FF2B5EF4-FFF2-40B4-BE49-F238E27FC236}">
                    <a16:creationId xmlns:a16="http://schemas.microsoft.com/office/drawing/2014/main" id="{5E3DA442-C41D-47CB-903D-BA4E79912966}"/>
                  </a:ext>
                </a:extLst>
              </p:cNvPr>
              <p:cNvSpPr>
                <a:spLocks/>
              </p:cNvSpPr>
              <p:nvPr/>
            </p:nvSpPr>
            <p:spPr bwMode="auto">
              <a:xfrm>
                <a:off x="2631553" y="5735330"/>
                <a:ext cx="68676" cy="53837"/>
              </a:xfrm>
              <a:custGeom>
                <a:avLst/>
                <a:gdLst>
                  <a:gd name="T0" fmla="*/ 0 w 46"/>
                  <a:gd name="T1" fmla="*/ 2147483647 h 35"/>
                  <a:gd name="T2" fmla="*/ 2147483647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0 h 35"/>
                  <a:gd name="T12" fmla="*/ 2147483647 w 46"/>
                  <a:gd name="T13" fmla="*/ 0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0 w 46"/>
                  <a:gd name="T37" fmla="*/ 2147483647 h 35"/>
                  <a:gd name="T38" fmla="*/ 0 w 46"/>
                  <a:gd name="T39" fmla="*/ 2147483647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8"/>
                    </a:moveTo>
                    <a:lnTo>
                      <a:pt x="2" y="15"/>
                    </a:lnTo>
                    <a:lnTo>
                      <a:pt x="9" y="10"/>
                    </a:lnTo>
                    <a:lnTo>
                      <a:pt x="13" y="5"/>
                    </a:lnTo>
                    <a:lnTo>
                      <a:pt x="21" y="2"/>
                    </a:lnTo>
                    <a:lnTo>
                      <a:pt x="29" y="0"/>
                    </a:lnTo>
                    <a:lnTo>
                      <a:pt x="40" y="0"/>
                    </a:lnTo>
                    <a:lnTo>
                      <a:pt x="41" y="2"/>
                    </a:lnTo>
                    <a:lnTo>
                      <a:pt x="43" y="7"/>
                    </a:lnTo>
                    <a:lnTo>
                      <a:pt x="44" y="11"/>
                    </a:lnTo>
                    <a:lnTo>
                      <a:pt x="46" y="13"/>
                    </a:lnTo>
                    <a:lnTo>
                      <a:pt x="36" y="35"/>
                    </a:lnTo>
                    <a:lnTo>
                      <a:pt x="33" y="34"/>
                    </a:lnTo>
                    <a:lnTo>
                      <a:pt x="30" y="34"/>
                    </a:lnTo>
                    <a:lnTo>
                      <a:pt x="24" y="34"/>
                    </a:lnTo>
                    <a:lnTo>
                      <a:pt x="19" y="32"/>
                    </a:lnTo>
                    <a:lnTo>
                      <a:pt x="13" y="29"/>
                    </a:lnTo>
                    <a:lnTo>
                      <a:pt x="6" y="26"/>
                    </a:lnTo>
                    <a:lnTo>
                      <a:pt x="0" y="21"/>
                    </a:lnTo>
                    <a:lnTo>
                      <a:pt x="0" y="18"/>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84" name="Ni'ihau">
                <a:extLst>
                  <a:ext uri="{FF2B5EF4-FFF2-40B4-BE49-F238E27FC236}">
                    <a16:creationId xmlns:a16="http://schemas.microsoft.com/office/drawing/2014/main" id="{E4803A28-BE0A-442C-B6A7-C5B7B9E374DF}"/>
                  </a:ext>
                </a:extLst>
              </p:cNvPr>
              <p:cNvSpPr>
                <a:spLocks/>
              </p:cNvSpPr>
              <p:nvPr/>
            </p:nvSpPr>
            <p:spPr bwMode="auto">
              <a:xfrm>
                <a:off x="2567354" y="5775323"/>
                <a:ext cx="31352" cy="24611"/>
              </a:xfrm>
              <a:custGeom>
                <a:avLst/>
                <a:gdLst>
                  <a:gd name="T0" fmla="*/ 0 w 21"/>
                  <a:gd name="T1" fmla="*/ 2147483647 h 16"/>
                  <a:gd name="T2" fmla="*/ 2147483647 w 21"/>
                  <a:gd name="T3" fmla="*/ 2147483647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0 w 21"/>
                  <a:gd name="T17" fmla="*/ 2147483647 h 16"/>
                  <a:gd name="T18" fmla="*/ 0 w 2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8"/>
                    </a:moveTo>
                    <a:lnTo>
                      <a:pt x="3" y="1"/>
                    </a:lnTo>
                    <a:lnTo>
                      <a:pt x="11" y="0"/>
                    </a:lnTo>
                    <a:lnTo>
                      <a:pt x="18" y="1"/>
                    </a:lnTo>
                    <a:lnTo>
                      <a:pt x="21" y="8"/>
                    </a:lnTo>
                    <a:lnTo>
                      <a:pt x="18" y="12"/>
                    </a:lnTo>
                    <a:lnTo>
                      <a:pt x="11" y="16"/>
                    </a:lnTo>
                    <a:lnTo>
                      <a:pt x="3" y="12"/>
                    </a:lnTo>
                    <a:lnTo>
                      <a:pt x="0" y="8"/>
                    </a:lnTo>
                    <a:close/>
                  </a:path>
                </a:pathLst>
              </a:custGeom>
              <a:grp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sp>
          <p:nvSpPr>
            <p:cNvPr id="48" name="State: Georgia">
              <a:extLst>
                <a:ext uri="{FF2B5EF4-FFF2-40B4-BE49-F238E27FC236}">
                  <a16:creationId xmlns:a16="http://schemas.microsoft.com/office/drawing/2014/main" id="{CD4E4E27-C0DE-4BA1-9107-5664099A77E8}"/>
                </a:ext>
              </a:extLst>
            </p:cNvPr>
            <p:cNvSpPr>
              <a:spLocks/>
            </p:cNvSpPr>
            <p:nvPr/>
          </p:nvSpPr>
          <p:spPr bwMode="auto">
            <a:xfrm>
              <a:off x="6037906" y="4816809"/>
              <a:ext cx="579869" cy="639749"/>
            </a:xfrm>
            <a:custGeom>
              <a:avLst/>
              <a:gdLst>
                <a:gd name="T0" fmla="*/ 2147483647 w 466"/>
                <a:gd name="T1" fmla="*/ 2147483647 h 499"/>
                <a:gd name="T2" fmla="*/ 2147483647 w 466"/>
                <a:gd name="T3" fmla="*/ 2147483647 h 499"/>
                <a:gd name="T4" fmla="*/ 2147483647 w 466"/>
                <a:gd name="T5" fmla="*/ 2147483647 h 499"/>
                <a:gd name="T6" fmla="*/ 2147483647 w 466"/>
                <a:gd name="T7" fmla="*/ 2147483647 h 499"/>
                <a:gd name="T8" fmla="*/ 2147483647 w 466"/>
                <a:gd name="T9" fmla="*/ 2147483647 h 499"/>
                <a:gd name="T10" fmla="*/ 2147483647 w 466"/>
                <a:gd name="T11" fmla="*/ 2147483647 h 499"/>
                <a:gd name="T12" fmla="*/ 2147483647 w 466"/>
                <a:gd name="T13" fmla="*/ 2147483647 h 499"/>
                <a:gd name="T14" fmla="*/ 2147483647 w 466"/>
                <a:gd name="T15" fmla="*/ 2147483647 h 499"/>
                <a:gd name="T16" fmla="*/ 2147483647 w 466"/>
                <a:gd name="T17" fmla="*/ 2147483647 h 499"/>
                <a:gd name="T18" fmla="*/ 2147483647 w 466"/>
                <a:gd name="T19" fmla="*/ 2147483647 h 499"/>
                <a:gd name="T20" fmla="*/ 2147483647 w 466"/>
                <a:gd name="T21" fmla="*/ 2147483647 h 499"/>
                <a:gd name="T22" fmla="*/ 2147483647 w 466"/>
                <a:gd name="T23" fmla="*/ 2147483647 h 499"/>
                <a:gd name="T24" fmla="*/ 2147483647 w 466"/>
                <a:gd name="T25" fmla="*/ 2147483647 h 499"/>
                <a:gd name="T26" fmla="*/ 2147483647 w 466"/>
                <a:gd name="T27" fmla="*/ 2147483647 h 499"/>
                <a:gd name="T28" fmla="*/ 2147483647 w 466"/>
                <a:gd name="T29" fmla="*/ 2147483647 h 499"/>
                <a:gd name="T30" fmla="*/ 2147483647 w 466"/>
                <a:gd name="T31" fmla="*/ 2147483647 h 499"/>
                <a:gd name="T32" fmla="*/ 2147483647 w 466"/>
                <a:gd name="T33" fmla="*/ 2147483647 h 499"/>
                <a:gd name="T34" fmla="*/ 2147483647 w 466"/>
                <a:gd name="T35" fmla="*/ 2147483647 h 499"/>
                <a:gd name="T36" fmla="*/ 2147483647 w 466"/>
                <a:gd name="T37" fmla="*/ 2147483647 h 499"/>
                <a:gd name="T38" fmla="*/ 2147483647 w 466"/>
                <a:gd name="T39" fmla="*/ 2147483647 h 499"/>
                <a:gd name="T40" fmla="*/ 2147483647 w 466"/>
                <a:gd name="T41" fmla="*/ 2147483647 h 499"/>
                <a:gd name="T42" fmla="*/ 2147483647 w 466"/>
                <a:gd name="T43" fmla="*/ 2147483647 h 499"/>
                <a:gd name="T44" fmla="*/ 2147483647 w 466"/>
                <a:gd name="T45" fmla="*/ 2147483647 h 499"/>
                <a:gd name="T46" fmla="*/ 2147483647 w 466"/>
                <a:gd name="T47" fmla="*/ 2147483647 h 499"/>
                <a:gd name="T48" fmla="*/ 2147483647 w 466"/>
                <a:gd name="T49" fmla="*/ 2147483647 h 499"/>
                <a:gd name="T50" fmla="*/ 2147483647 w 466"/>
                <a:gd name="T51" fmla="*/ 2147483647 h 499"/>
                <a:gd name="T52" fmla="*/ 2147483647 w 466"/>
                <a:gd name="T53" fmla="*/ 2147483647 h 499"/>
                <a:gd name="T54" fmla="*/ 2147483647 w 466"/>
                <a:gd name="T55" fmla="*/ 2147483647 h 499"/>
                <a:gd name="T56" fmla="*/ 2147483647 w 466"/>
                <a:gd name="T57" fmla="*/ 2147483647 h 499"/>
                <a:gd name="T58" fmla="*/ 2147483647 w 466"/>
                <a:gd name="T59" fmla="*/ 2147483647 h 499"/>
                <a:gd name="T60" fmla="*/ 2147483647 w 466"/>
                <a:gd name="T61" fmla="*/ 2147483647 h 499"/>
                <a:gd name="T62" fmla="*/ 2147483647 w 466"/>
                <a:gd name="T63" fmla="*/ 2147483647 h 499"/>
                <a:gd name="T64" fmla="*/ 2147483647 w 466"/>
                <a:gd name="T65" fmla="*/ 2147483647 h 499"/>
                <a:gd name="T66" fmla="*/ 2147483647 w 466"/>
                <a:gd name="T67" fmla="*/ 2147483647 h 499"/>
                <a:gd name="T68" fmla="*/ 2147483647 w 466"/>
                <a:gd name="T69" fmla="*/ 2147483647 h 499"/>
                <a:gd name="T70" fmla="*/ 2147483647 w 466"/>
                <a:gd name="T71" fmla="*/ 2147483647 h 499"/>
                <a:gd name="T72" fmla="*/ 2147483647 w 466"/>
                <a:gd name="T73" fmla="*/ 2147483647 h 499"/>
                <a:gd name="T74" fmla="*/ 2147483647 w 466"/>
                <a:gd name="T75" fmla="*/ 2147483647 h 499"/>
                <a:gd name="T76" fmla="*/ 2147483647 w 466"/>
                <a:gd name="T77" fmla="*/ 2147483647 h 499"/>
                <a:gd name="T78" fmla="*/ 2147483647 w 466"/>
                <a:gd name="T79" fmla="*/ 2147483647 h 499"/>
                <a:gd name="T80" fmla="*/ 2147483647 w 466"/>
                <a:gd name="T81" fmla="*/ 2147483647 h 499"/>
                <a:gd name="T82" fmla="*/ 2147483647 w 466"/>
                <a:gd name="T83" fmla="*/ 2147483647 h 499"/>
                <a:gd name="T84" fmla="*/ 2147483647 w 466"/>
                <a:gd name="T85" fmla="*/ 2147483647 h 499"/>
                <a:gd name="T86" fmla="*/ 2147483647 w 466"/>
                <a:gd name="T87" fmla="*/ 2147483647 h 499"/>
                <a:gd name="T88" fmla="*/ 2147483647 w 466"/>
                <a:gd name="T89" fmla="*/ 2147483647 h 499"/>
                <a:gd name="T90" fmla="*/ 0 w 466"/>
                <a:gd name="T91" fmla="*/ 2147483647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solidFill>
              <a:schemeClr val="accent6">
                <a:lumMod val="90000"/>
              </a:schemeClr>
            </a:solidFill>
            <a:ln w="0" algn="ctr">
              <a:solidFill>
                <a:schemeClr val="bg1">
                  <a:lumMod val="50000"/>
                </a:schemeClr>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49" name="State: Florida">
              <a:extLst>
                <a:ext uri="{FF2B5EF4-FFF2-40B4-BE49-F238E27FC236}">
                  <a16:creationId xmlns:a16="http://schemas.microsoft.com/office/drawing/2014/main" id="{711250AF-14FE-4C3B-8642-BDA542A8E29C}"/>
                </a:ext>
              </a:extLst>
            </p:cNvPr>
            <p:cNvSpPr>
              <a:spLocks/>
            </p:cNvSpPr>
            <p:nvPr/>
          </p:nvSpPr>
          <p:spPr bwMode="auto">
            <a:xfrm>
              <a:off x="5859964" y="5388610"/>
              <a:ext cx="959397" cy="811545"/>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50" name="State: Delaware">
              <a:extLst>
                <a:ext uri="{FF2B5EF4-FFF2-40B4-BE49-F238E27FC236}">
                  <a16:creationId xmlns:a16="http://schemas.microsoft.com/office/drawing/2014/main" id="{1035B619-BA6E-4D87-B970-5D418562A5B9}"/>
                </a:ext>
              </a:extLst>
            </p:cNvPr>
            <p:cNvSpPr>
              <a:spLocks/>
            </p:cNvSpPr>
            <p:nvPr/>
          </p:nvSpPr>
          <p:spPr bwMode="auto">
            <a:xfrm>
              <a:off x="6987348" y="3986034"/>
              <a:ext cx="118213" cy="198720"/>
            </a:xfrm>
            <a:custGeom>
              <a:avLst/>
              <a:gdLst>
                <a:gd name="T0" fmla="*/ 0 w 95"/>
                <a:gd name="T1" fmla="*/ 2147483647 h 155"/>
                <a:gd name="T2" fmla="*/ 2147483647 w 95"/>
                <a:gd name="T3" fmla="*/ 2147483647 h 155"/>
                <a:gd name="T4" fmla="*/ 2147483647 w 95"/>
                <a:gd name="T5" fmla="*/ 2147483647 h 155"/>
                <a:gd name="T6" fmla="*/ 2147483647 w 95"/>
                <a:gd name="T7" fmla="*/ 2147483647 h 155"/>
                <a:gd name="T8" fmla="*/ 2147483647 w 95"/>
                <a:gd name="T9" fmla="*/ 2147483647 h 155"/>
                <a:gd name="T10" fmla="*/ 2147483647 w 95"/>
                <a:gd name="T11" fmla="*/ 0 h 155"/>
                <a:gd name="T12" fmla="*/ 2147483647 w 95"/>
                <a:gd name="T13" fmla="*/ 2147483647 h 155"/>
                <a:gd name="T14" fmla="*/ 2147483647 w 95"/>
                <a:gd name="T15" fmla="*/ 2147483647 h 155"/>
                <a:gd name="T16" fmla="*/ 2147483647 w 95"/>
                <a:gd name="T17" fmla="*/ 2147483647 h 155"/>
                <a:gd name="T18" fmla="*/ 2147483647 w 95"/>
                <a:gd name="T19" fmla="*/ 2147483647 h 155"/>
                <a:gd name="T20" fmla="*/ 2147483647 w 95"/>
                <a:gd name="T21" fmla="*/ 2147483647 h 155"/>
                <a:gd name="T22" fmla="*/ 2147483647 w 95"/>
                <a:gd name="T23" fmla="*/ 2147483647 h 155"/>
                <a:gd name="T24" fmla="*/ 2147483647 w 95"/>
                <a:gd name="T25" fmla="*/ 2147483647 h 155"/>
                <a:gd name="T26" fmla="*/ 2147483647 w 95"/>
                <a:gd name="T27" fmla="*/ 2147483647 h 155"/>
                <a:gd name="T28" fmla="*/ 2147483647 w 95"/>
                <a:gd name="T29" fmla="*/ 2147483647 h 155"/>
                <a:gd name="T30" fmla="*/ 2147483647 w 95"/>
                <a:gd name="T31" fmla="*/ 2147483647 h 155"/>
                <a:gd name="T32" fmla="*/ 2147483647 w 95"/>
                <a:gd name="T33" fmla="*/ 2147483647 h 155"/>
                <a:gd name="T34" fmla="*/ 2147483647 w 95"/>
                <a:gd name="T35" fmla="*/ 2147483647 h 155"/>
                <a:gd name="T36" fmla="*/ 2147483647 w 95"/>
                <a:gd name="T37" fmla="*/ 2147483647 h 155"/>
                <a:gd name="T38" fmla="*/ 2147483647 w 95"/>
                <a:gd name="T39" fmla="*/ 2147483647 h 155"/>
                <a:gd name="T40" fmla="*/ 2147483647 w 95"/>
                <a:gd name="T41" fmla="*/ 2147483647 h 155"/>
                <a:gd name="T42" fmla="*/ 2147483647 w 95"/>
                <a:gd name="T43" fmla="*/ 2147483647 h 155"/>
                <a:gd name="T44" fmla="*/ 2147483647 w 95"/>
                <a:gd name="T45" fmla="*/ 2147483647 h 155"/>
                <a:gd name="T46" fmla="*/ 2147483647 w 95"/>
                <a:gd name="T47" fmla="*/ 2147483647 h 155"/>
                <a:gd name="T48" fmla="*/ 2147483647 w 95"/>
                <a:gd name="T49" fmla="*/ 2147483647 h 155"/>
                <a:gd name="T50" fmla="*/ 2147483647 w 95"/>
                <a:gd name="T51" fmla="*/ 2147483647 h 155"/>
                <a:gd name="T52" fmla="*/ 2147483647 w 95"/>
                <a:gd name="T53" fmla="*/ 2147483647 h 155"/>
                <a:gd name="T54" fmla="*/ 2147483647 w 95"/>
                <a:gd name="T55" fmla="*/ 2147483647 h 155"/>
                <a:gd name="T56" fmla="*/ 2147483647 w 95"/>
                <a:gd name="T57" fmla="*/ 2147483647 h 155"/>
                <a:gd name="T58" fmla="*/ 0 w 95"/>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8" y="1"/>
                  </a:lnTo>
                  <a:lnTo>
                    <a:pt x="30" y="4"/>
                  </a:lnTo>
                  <a:lnTo>
                    <a:pt x="28" y="9"/>
                  </a:lnTo>
                  <a:lnTo>
                    <a:pt x="25" y="12"/>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8"/>
                  </a:lnTo>
                  <a:lnTo>
                    <a:pt x="82" y="116"/>
                  </a:lnTo>
                  <a:lnTo>
                    <a:pt x="87" y="124"/>
                  </a:lnTo>
                  <a:lnTo>
                    <a:pt x="94" y="130"/>
                  </a:lnTo>
                  <a:lnTo>
                    <a:pt x="95" y="136"/>
                  </a:lnTo>
                  <a:lnTo>
                    <a:pt x="94" y="141"/>
                  </a:lnTo>
                  <a:lnTo>
                    <a:pt x="92" y="144"/>
                  </a:lnTo>
                  <a:lnTo>
                    <a:pt x="36" y="155"/>
                  </a:lnTo>
                  <a:lnTo>
                    <a:pt x="0" y="19"/>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51" name="State: Connecticut">
              <a:extLst>
                <a:ext uri="{FF2B5EF4-FFF2-40B4-BE49-F238E27FC236}">
                  <a16:creationId xmlns:a16="http://schemas.microsoft.com/office/drawing/2014/main" id="{B81D386D-9337-4737-842C-C73D9E2A86E1}"/>
                </a:ext>
              </a:extLst>
            </p:cNvPr>
            <p:cNvSpPr>
              <a:spLocks/>
            </p:cNvSpPr>
            <p:nvPr/>
          </p:nvSpPr>
          <p:spPr bwMode="auto">
            <a:xfrm>
              <a:off x="7141647" y="3586032"/>
              <a:ext cx="187896" cy="192309"/>
            </a:xfrm>
            <a:custGeom>
              <a:avLst/>
              <a:gdLst>
                <a:gd name="T0" fmla="*/ 2147483647 w 151"/>
                <a:gd name="T1" fmla="*/ 2147483647 h 150"/>
                <a:gd name="T2" fmla="*/ 2147483647 w 151"/>
                <a:gd name="T3" fmla="*/ 0 h 150"/>
                <a:gd name="T4" fmla="*/ 2147483647 w 151"/>
                <a:gd name="T5" fmla="*/ 2147483647 h 150"/>
                <a:gd name="T6" fmla="*/ 2147483647 w 151"/>
                <a:gd name="T7" fmla="*/ 2147483647 h 150"/>
                <a:gd name="T8" fmla="*/ 2147483647 w 151"/>
                <a:gd name="T9" fmla="*/ 2147483647 h 150"/>
                <a:gd name="T10" fmla="*/ 2147483647 w 151"/>
                <a:gd name="T11" fmla="*/ 2147483647 h 150"/>
                <a:gd name="T12" fmla="*/ 2147483647 w 151"/>
                <a:gd name="T13" fmla="*/ 2147483647 h 150"/>
                <a:gd name="T14" fmla="*/ 2147483647 w 151"/>
                <a:gd name="T15" fmla="*/ 2147483647 h 150"/>
                <a:gd name="T16" fmla="*/ 2147483647 w 151"/>
                <a:gd name="T17" fmla="*/ 2147483647 h 150"/>
                <a:gd name="T18" fmla="*/ 2147483647 w 151"/>
                <a:gd name="T19" fmla="*/ 2147483647 h 150"/>
                <a:gd name="T20" fmla="*/ 2147483647 w 151"/>
                <a:gd name="T21" fmla="*/ 2147483647 h 150"/>
                <a:gd name="T22" fmla="*/ 2147483647 w 151"/>
                <a:gd name="T23" fmla="*/ 2147483647 h 150"/>
                <a:gd name="T24" fmla="*/ 2147483647 w 151"/>
                <a:gd name="T25" fmla="*/ 2147483647 h 150"/>
                <a:gd name="T26" fmla="*/ 2147483647 w 151"/>
                <a:gd name="T27" fmla="*/ 2147483647 h 150"/>
                <a:gd name="T28" fmla="*/ 2147483647 w 151"/>
                <a:gd name="T29" fmla="*/ 2147483647 h 150"/>
                <a:gd name="T30" fmla="*/ 2147483647 w 151"/>
                <a:gd name="T31" fmla="*/ 2147483647 h 150"/>
                <a:gd name="T32" fmla="*/ 2147483647 w 151"/>
                <a:gd name="T33" fmla="*/ 2147483647 h 150"/>
                <a:gd name="T34" fmla="*/ 2147483647 w 151"/>
                <a:gd name="T35" fmla="*/ 2147483647 h 150"/>
                <a:gd name="T36" fmla="*/ 2147483647 w 151"/>
                <a:gd name="T37" fmla="*/ 2147483647 h 150"/>
                <a:gd name="T38" fmla="*/ 2147483647 w 151"/>
                <a:gd name="T39" fmla="*/ 2147483647 h 150"/>
                <a:gd name="T40" fmla="*/ 2147483647 w 151"/>
                <a:gd name="T41" fmla="*/ 2147483647 h 150"/>
                <a:gd name="T42" fmla="*/ 2147483647 w 151"/>
                <a:gd name="T43" fmla="*/ 2147483647 h 150"/>
                <a:gd name="T44" fmla="*/ 2147483647 w 151"/>
                <a:gd name="T45" fmla="*/ 2147483647 h 150"/>
                <a:gd name="T46" fmla="*/ 2147483647 w 151"/>
                <a:gd name="T47" fmla="*/ 2147483647 h 150"/>
                <a:gd name="T48" fmla="*/ 2147483647 w 151"/>
                <a:gd name="T49" fmla="*/ 2147483647 h 150"/>
                <a:gd name="T50" fmla="*/ 2147483647 w 151"/>
                <a:gd name="T51" fmla="*/ 2147483647 h 150"/>
                <a:gd name="T52" fmla="*/ 2147483647 w 151"/>
                <a:gd name="T53" fmla="*/ 2147483647 h 150"/>
                <a:gd name="T54" fmla="*/ 2147483647 w 151"/>
                <a:gd name="T55" fmla="*/ 2147483647 h 150"/>
                <a:gd name="T56" fmla="*/ 2147483647 w 151"/>
                <a:gd name="T57" fmla="*/ 2147483647 h 150"/>
                <a:gd name="T58" fmla="*/ 2147483647 w 151"/>
                <a:gd name="T59" fmla="*/ 2147483647 h 150"/>
                <a:gd name="T60" fmla="*/ 2147483647 w 151"/>
                <a:gd name="T61" fmla="*/ 2147483647 h 150"/>
                <a:gd name="T62" fmla="*/ 2147483647 w 151"/>
                <a:gd name="T63" fmla="*/ 2147483647 h 150"/>
                <a:gd name="T64" fmla="*/ 2147483647 w 151"/>
                <a:gd name="T65" fmla="*/ 2147483647 h 150"/>
                <a:gd name="T66" fmla="*/ 2147483647 w 151"/>
                <a:gd name="T67" fmla="*/ 2147483647 h 150"/>
                <a:gd name="T68" fmla="*/ 2147483647 w 151"/>
                <a:gd name="T69" fmla="*/ 2147483647 h 150"/>
                <a:gd name="T70" fmla="*/ 2147483647 w 151"/>
                <a:gd name="T71" fmla="*/ 2147483647 h 150"/>
                <a:gd name="T72" fmla="*/ 2147483647 w 151"/>
                <a:gd name="T73" fmla="*/ 2147483647 h 150"/>
                <a:gd name="T74" fmla="*/ 2147483647 w 151"/>
                <a:gd name="T75" fmla="*/ 2147483647 h 150"/>
                <a:gd name="T76" fmla="*/ 0 w 151"/>
                <a:gd name="T77" fmla="*/ 2147483647 h 150"/>
                <a:gd name="T78" fmla="*/ 0 w 151"/>
                <a:gd name="T79" fmla="*/ 2147483647 h 150"/>
                <a:gd name="T80" fmla="*/ 2147483647 w 151"/>
                <a:gd name="T81" fmla="*/ 214748364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50"/>
                <a:gd name="T125" fmla="*/ 151 w 151"/>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50">
                  <a:moveTo>
                    <a:pt x="3" y="35"/>
                  </a:moveTo>
                  <a:lnTo>
                    <a:pt x="133" y="0"/>
                  </a:lnTo>
                  <a:lnTo>
                    <a:pt x="140" y="23"/>
                  </a:lnTo>
                  <a:lnTo>
                    <a:pt x="146" y="37"/>
                  </a:lnTo>
                  <a:lnTo>
                    <a:pt x="148" y="46"/>
                  </a:lnTo>
                  <a:lnTo>
                    <a:pt x="149" y="56"/>
                  </a:lnTo>
                  <a:lnTo>
                    <a:pt x="151" y="75"/>
                  </a:lnTo>
                  <a:lnTo>
                    <a:pt x="130" y="85"/>
                  </a:lnTo>
                  <a:lnTo>
                    <a:pt x="122" y="91"/>
                  </a:lnTo>
                  <a:lnTo>
                    <a:pt x="113" y="94"/>
                  </a:lnTo>
                  <a:lnTo>
                    <a:pt x="103" y="96"/>
                  </a:lnTo>
                  <a:lnTo>
                    <a:pt x="97" y="99"/>
                  </a:lnTo>
                  <a:lnTo>
                    <a:pt x="76" y="100"/>
                  </a:lnTo>
                  <a:lnTo>
                    <a:pt x="70" y="102"/>
                  </a:lnTo>
                  <a:lnTo>
                    <a:pt x="67" y="107"/>
                  </a:lnTo>
                  <a:lnTo>
                    <a:pt x="65" y="113"/>
                  </a:lnTo>
                  <a:lnTo>
                    <a:pt x="60" y="121"/>
                  </a:lnTo>
                  <a:lnTo>
                    <a:pt x="52" y="126"/>
                  </a:lnTo>
                  <a:lnTo>
                    <a:pt x="44" y="131"/>
                  </a:lnTo>
                  <a:lnTo>
                    <a:pt x="36" y="137"/>
                  </a:lnTo>
                  <a:lnTo>
                    <a:pt x="28" y="143"/>
                  </a:lnTo>
                  <a:lnTo>
                    <a:pt x="22" y="146"/>
                  </a:lnTo>
                  <a:lnTo>
                    <a:pt x="17" y="150"/>
                  </a:lnTo>
                  <a:lnTo>
                    <a:pt x="16" y="145"/>
                  </a:lnTo>
                  <a:lnTo>
                    <a:pt x="11" y="142"/>
                  </a:lnTo>
                  <a:lnTo>
                    <a:pt x="13" y="137"/>
                  </a:lnTo>
                  <a:lnTo>
                    <a:pt x="16" y="132"/>
                  </a:lnTo>
                  <a:lnTo>
                    <a:pt x="19" y="129"/>
                  </a:lnTo>
                  <a:lnTo>
                    <a:pt x="22" y="126"/>
                  </a:lnTo>
                  <a:lnTo>
                    <a:pt x="24" y="121"/>
                  </a:lnTo>
                  <a:lnTo>
                    <a:pt x="22" y="115"/>
                  </a:lnTo>
                  <a:lnTo>
                    <a:pt x="17" y="112"/>
                  </a:lnTo>
                  <a:lnTo>
                    <a:pt x="13" y="100"/>
                  </a:lnTo>
                  <a:lnTo>
                    <a:pt x="14" y="92"/>
                  </a:lnTo>
                  <a:lnTo>
                    <a:pt x="14" y="86"/>
                  </a:lnTo>
                  <a:lnTo>
                    <a:pt x="11" y="80"/>
                  </a:lnTo>
                  <a:lnTo>
                    <a:pt x="8" y="69"/>
                  </a:lnTo>
                  <a:lnTo>
                    <a:pt x="3" y="62"/>
                  </a:lnTo>
                  <a:lnTo>
                    <a:pt x="0" y="58"/>
                  </a:lnTo>
                  <a:lnTo>
                    <a:pt x="0" y="46"/>
                  </a:lnTo>
                  <a:lnTo>
                    <a:pt x="3" y="35"/>
                  </a:lnTo>
                  <a:close/>
                </a:path>
              </a:pathLst>
            </a:custGeom>
            <a:solidFill>
              <a:srgbClr val="B3C6CC"/>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52" name="State: Colorado">
              <a:extLst>
                <a:ext uri="{FF2B5EF4-FFF2-40B4-BE49-F238E27FC236}">
                  <a16:creationId xmlns:a16="http://schemas.microsoft.com/office/drawing/2014/main" id="{4F8E00BB-934D-4CE8-BB76-81ED8138F7C2}"/>
                </a:ext>
              </a:extLst>
            </p:cNvPr>
            <p:cNvSpPr>
              <a:spLocks/>
            </p:cNvSpPr>
            <p:nvPr/>
          </p:nvSpPr>
          <p:spPr bwMode="auto">
            <a:xfrm>
              <a:off x="3485736" y="3932188"/>
              <a:ext cx="798876" cy="648723"/>
            </a:xfrm>
            <a:custGeom>
              <a:avLst/>
              <a:gdLst>
                <a:gd name="T0" fmla="*/ 2147483647 w 642"/>
                <a:gd name="T1" fmla="*/ 0 h 506"/>
                <a:gd name="T2" fmla="*/ 0 w 642"/>
                <a:gd name="T3" fmla="*/ 2147483647 h 506"/>
                <a:gd name="T4" fmla="*/ 2147483647 w 642"/>
                <a:gd name="T5" fmla="*/ 2147483647 h 506"/>
                <a:gd name="T6" fmla="*/ 2147483647 w 642"/>
                <a:gd name="T7" fmla="*/ 2147483647 h 506"/>
                <a:gd name="T8" fmla="*/ 2147483647 w 642"/>
                <a:gd name="T9" fmla="*/ 2147483647 h 506"/>
                <a:gd name="T10" fmla="*/ 2147483647 w 642"/>
                <a:gd name="T11" fmla="*/ 2147483647 h 506"/>
                <a:gd name="T12" fmla="*/ 2147483647 w 642"/>
                <a:gd name="T13" fmla="*/ 2147483647 h 506"/>
                <a:gd name="T14" fmla="*/ 2147483647 w 642"/>
                <a:gd name="T15" fmla="*/ 2147483647 h 506"/>
                <a:gd name="T16" fmla="*/ 2147483647 w 642"/>
                <a:gd name="T17" fmla="*/ 2147483647 h 506"/>
                <a:gd name="T18" fmla="*/ 2147483647 w 642"/>
                <a:gd name="T19" fmla="*/ 2147483647 h 506"/>
                <a:gd name="T20" fmla="*/ 2147483647 w 642"/>
                <a:gd name="T21" fmla="*/ 2147483647 h 506"/>
                <a:gd name="T22" fmla="*/ 2147483647 w 642"/>
                <a:gd name="T23" fmla="*/ 2147483647 h 506"/>
                <a:gd name="T24" fmla="*/ 2147483647 w 642"/>
                <a:gd name="T25" fmla="*/ 2147483647 h 506"/>
                <a:gd name="T26" fmla="*/ 2147483647 w 642"/>
                <a:gd name="T27" fmla="*/ 2147483647 h 506"/>
                <a:gd name="T28" fmla="*/ 2147483647 w 642"/>
                <a:gd name="T29" fmla="*/ 2147483647 h 506"/>
                <a:gd name="T30" fmla="*/ 2147483647 w 642"/>
                <a:gd name="T31" fmla="*/ 2147483647 h 506"/>
                <a:gd name="T32" fmla="*/ 2147483647 w 642"/>
                <a:gd name="T33" fmla="*/ 2147483647 h 506"/>
                <a:gd name="T34" fmla="*/ 2147483647 w 642"/>
                <a:gd name="T35" fmla="*/ 2147483647 h 506"/>
                <a:gd name="T36" fmla="*/ 2147483647 w 642"/>
                <a:gd name="T37" fmla="*/ 2147483647 h 506"/>
                <a:gd name="T38" fmla="*/ 2147483647 w 642"/>
                <a:gd name="T39" fmla="*/ 2147483647 h 506"/>
                <a:gd name="T40" fmla="*/ 2147483647 w 642"/>
                <a:gd name="T41" fmla="*/ 2147483647 h 506"/>
                <a:gd name="T42" fmla="*/ 2147483647 w 642"/>
                <a:gd name="T43" fmla="*/ 2147483647 h 506"/>
                <a:gd name="T44" fmla="*/ 2147483647 w 642"/>
                <a:gd name="T45" fmla="*/ 0 h 5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506"/>
                <a:gd name="T71" fmla="*/ 642 w 642"/>
                <a:gd name="T72" fmla="*/ 506 h 5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506">
                  <a:moveTo>
                    <a:pt x="69" y="0"/>
                  </a:moveTo>
                  <a:lnTo>
                    <a:pt x="0" y="440"/>
                  </a:lnTo>
                  <a:lnTo>
                    <a:pt x="277" y="473"/>
                  </a:lnTo>
                  <a:lnTo>
                    <a:pt x="339" y="481"/>
                  </a:lnTo>
                  <a:lnTo>
                    <a:pt x="423" y="492"/>
                  </a:lnTo>
                  <a:lnTo>
                    <a:pt x="520" y="505"/>
                  </a:lnTo>
                  <a:lnTo>
                    <a:pt x="610" y="506"/>
                  </a:lnTo>
                  <a:lnTo>
                    <a:pt x="642" y="69"/>
                  </a:lnTo>
                  <a:lnTo>
                    <a:pt x="601" y="66"/>
                  </a:lnTo>
                  <a:lnTo>
                    <a:pt x="558" y="62"/>
                  </a:lnTo>
                  <a:lnTo>
                    <a:pt x="514" y="58"/>
                  </a:lnTo>
                  <a:lnTo>
                    <a:pt x="479" y="54"/>
                  </a:lnTo>
                  <a:lnTo>
                    <a:pt x="431" y="49"/>
                  </a:lnTo>
                  <a:lnTo>
                    <a:pt x="380" y="41"/>
                  </a:lnTo>
                  <a:lnTo>
                    <a:pt x="323" y="33"/>
                  </a:lnTo>
                  <a:lnTo>
                    <a:pt x="274" y="27"/>
                  </a:lnTo>
                  <a:lnTo>
                    <a:pt x="236" y="22"/>
                  </a:lnTo>
                  <a:lnTo>
                    <a:pt x="205" y="17"/>
                  </a:lnTo>
                  <a:lnTo>
                    <a:pt x="175" y="14"/>
                  </a:lnTo>
                  <a:lnTo>
                    <a:pt x="143" y="9"/>
                  </a:lnTo>
                  <a:lnTo>
                    <a:pt x="118" y="4"/>
                  </a:lnTo>
                  <a:lnTo>
                    <a:pt x="94" y="1"/>
                  </a:lnTo>
                  <a:lnTo>
                    <a:pt x="69" y="0"/>
                  </a:lnTo>
                  <a:close/>
                </a:path>
              </a:pathLst>
            </a:custGeom>
            <a:solidFill>
              <a:srgbClr val="B3C6CC"/>
            </a:solidFill>
            <a:ln w="0" algn="ctr">
              <a:solidFill>
                <a:srgbClr val="808080"/>
              </a:solidFill>
              <a:round/>
              <a:headEnd/>
              <a:tailEnd/>
            </a:ln>
          </p:spPr>
          <p:txBody>
            <a:bodyPr lIns="101882" tIns="50941" rIns="101882" bIns="50941"/>
            <a:lstStyle/>
            <a:p>
              <a:pPr defTabSz="914422">
                <a:defRPr/>
              </a:pPr>
              <a:endParaRPr lang="en-US" sz="700">
                <a:solidFill>
                  <a:srgbClr val="000000"/>
                </a:solidFill>
                <a:highlight>
                  <a:srgbClr val="FFFF00"/>
                </a:highlight>
                <a:latin typeface="Calibri"/>
                <a:ea typeface="ＭＳ Ｐゴシック" pitchFamily="34" charset="-128"/>
                <a:cs typeface="Arial" panose="020B0604020202020204" pitchFamily="34" charset="0"/>
              </a:endParaRPr>
            </a:p>
          </p:txBody>
        </p:sp>
        <p:sp>
          <p:nvSpPr>
            <p:cNvPr id="53" name="State: California">
              <a:extLst>
                <a:ext uri="{FF2B5EF4-FFF2-40B4-BE49-F238E27FC236}">
                  <a16:creationId xmlns:a16="http://schemas.microsoft.com/office/drawing/2014/main" id="{82DB2BFE-21A0-42A2-A4E8-9F8EF65FE112}"/>
                </a:ext>
              </a:extLst>
            </p:cNvPr>
            <p:cNvSpPr>
              <a:spLocks/>
            </p:cNvSpPr>
            <p:nvPr/>
          </p:nvSpPr>
          <p:spPr bwMode="auto">
            <a:xfrm>
              <a:off x="2038553" y="3401413"/>
              <a:ext cx="832473" cy="1584627"/>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chemeClr val="accent1"/>
            </a:solid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54" name="State: Arkansas">
              <a:extLst>
                <a:ext uri="{FF2B5EF4-FFF2-40B4-BE49-F238E27FC236}">
                  <a16:creationId xmlns:a16="http://schemas.microsoft.com/office/drawing/2014/main" id="{8A9D2B66-C73D-4513-8B0D-06A6C07DD2E8}"/>
                </a:ext>
              </a:extLst>
            </p:cNvPr>
            <p:cNvSpPr>
              <a:spLocks/>
            </p:cNvSpPr>
            <p:nvPr/>
          </p:nvSpPr>
          <p:spPr bwMode="auto">
            <a:xfrm>
              <a:off x="5039933" y="4680912"/>
              <a:ext cx="543784" cy="511542"/>
            </a:xfrm>
            <a:custGeom>
              <a:avLst/>
              <a:gdLst>
                <a:gd name="T0" fmla="*/ 2147483647 w 437"/>
                <a:gd name="T1" fmla="*/ 0 h 399"/>
                <a:gd name="T2" fmla="*/ 2147483647 w 437"/>
                <a:gd name="T3" fmla="*/ 2147483647 h 399"/>
                <a:gd name="T4" fmla="*/ 2147483647 w 437"/>
                <a:gd name="T5" fmla="*/ 2147483647 h 399"/>
                <a:gd name="T6" fmla="*/ 2147483647 w 437"/>
                <a:gd name="T7" fmla="*/ 2147483647 h 399"/>
                <a:gd name="T8" fmla="*/ 2147483647 w 437"/>
                <a:gd name="T9" fmla="*/ 2147483647 h 399"/>
                <a:gd name="T10" fmla="*/ 2147483647 w 437"/>
                <a:gd name="T11" fmla="*/ 2147483647 h 399"/>
                <a:gd name="T12" fmla="*/ 2147483647 w 437"/>
                <a:gd name="T13" fmla="*/ 2147483647 h 399"/>
                <a:gd name="T14" fmla="*/ 2147483647 w 437"/>
                <a:gd name="T15" fmla="*/ 2147483647 h 399"/>
                <a:gd name="T16" fmla="*/ 2147483647 w 437"/>
                <a:gd name="T17" fmla="*/ 2147483647 h 399"/>
                <a:gd name="T18" fmla="*/ 2147483647 w 437"/>
                <a:gd name="T19" fmla="*/ 2147483647 h 399"/>
                <a:gd name="T20" fmla="*/ 2147483647 w 437"/>
                <a:gd name="T21" fmla="*/ 2147483647 h 399"/>
                <a:gd name="T22" fmla="*/ 2147483647 w 437"/>
                <a:gd name="T23" fmla="*/ 2147483647 h 399"/>
                <a:gd name="T24" fmla="*/ 2147483647 w 437"/>
                <a:gd name="T25" fmla="*/ 2147483647 h 399"/>
                <a:gd name="T26" fmla="*/ 2147483647 w 437"/>
                <a:gd name="T27" fmla="*/ 2147483647 h 399"/>
                <a:gd name="T28" fmla="*/ 2147483647 w 437"/>
                <a:gd name="T29" fmla="*/ 2147483647 h 399"/>
                <a:gd name="T30" fmla="*/ 2147483647 w 437"/>
                <a:gd name="T31" fmla="*/ 2147483647 h 399"/>
                <a:gd name="T32" fmla="*/ 2147483647 w 437"/>
                <a:gd name="T33" fmla="*/ 2147483647 h 399"/>
                <a:gd name="T34" fmla="*/ 2147483647 w 437"/>
                <a:gd name="T35" fmla="*/ 2147483647 h 399"/>
                <a:gd name="T36" fmla="*/ 2147483647 w 437"/>
                <a:gd name="T37" fmla="*/ 2147483647 h 399"/>
                <a:gd name="T38" fmla="*/ 2147483647 w 437"/>
                <a:gd name="T39" fmla="*/ 2147483647 h 399"/>
                <a:gd name="T40" fmla="*/ 2147483647 w 437"/>
                <a:gd name="T41" fmla="*/ 2147483647 h 399"/>
                <a:gd name="T42" fmla="*/ 2147483647 w 437"/>
                <a:gd name="T43" fmla="*/ 2147483647 h 399"/>
                <a:gd name="T44" fmla="*/ 2147483647 w 437"/>
                <a:gd name="T45" fmla="*/ 2147483647 h 399"/>
                <a:gd name="T46" fmla="*/ 2147483647 w 437"/>
                <a:gd name="T47" fmla="*/ 2147483647 h 399"/>
                <a:gd name="T48" fmla="*/ 2147483647 w 437"/>
                <a:gd name="T49" fmla="*/ 2147483647 h 399"/>
                <a:gd name="T50" fmla="*/ 2147483647 w 437"/>
                <a:gd name="T51" fmla="*/ 2147483647 h 399"/>
                <a:gd name="T52" fmla="*/ 2147483647 w 437"/>
                <a:gd name="T53" fmla="*/ 2147483647 h 399"/>
                <a:gd name="T54" fmla="*/ 2147483647 w 437"/>
                <a:gd name="T55" fmla="*/ 2147483647 h 399"/>
                <a:gd name="T56" fmla="*/ 2147483647 w 437"/>
                <a:gd name="T57" fmla="*/ 2147483647 h 399"/>
                <a:gd name="T58" fmla="*/ 2147483647 w 437"/>
                <a:gd name="T59" fmla="*/ 2147483647 h 399"/>
                <a:gd name="T60" fmla="*/ 2147483647 w 437"/>
                <a:gd name="T61" fmla="*/ 2147483647 h 399"/>
                <a:gd name="T62" fmla="*/ 2147483647 w 437"/>
                <a:gd name="T63" fmla="*/ 2147483647 h 399"/>
                <a:gd name="T64" fmla="*/ 2147483647 w 437"/>
                <a:gd name="T65" fmla="*/ 2147483647 h 399"/>
                <a:gd name="T66" fmla="*/ 2147483647 w 437"/>
                <a:gd name="T67" fmla="*/ 2147483647 h 399"/>
                <a:gd name="T68" fmla="*/ 2147483647 w 437"/>
                <a:gd name="T69" fmla="*/ 2147483647 h 399"/>
                <a:gd name="T70" fmla="*/ 2147483647 w 437"/>
                <a:gd name="T71" fmla="*/ 2147483647 h 399"/>
                <a:gd name="T72" fmla="*/ 2147483647 w 437"/>
                <a:gd name="T73" fmla="*/ 2147483647 h 399"/>
                <a:gd name="T74" fmla="*/ 2147483647 w 437"/>
                <a:gd name="T75" fmla="*/ 2147483647 h 399"/>
                <a:gd name="T76" fmla="*/ 2147483647 w 437"/>
                <a:gd name="T77" fmla="*/ 2147483647 h 399"/>
                <a:gd name="T78" fmla="*/ 2147483647 w 437"/>
                <a:gd name="T79" fmla="*/ 2147483647 h 399"/>
                <a:gd name="T80" fmla="*/ 2147483647 w 437"/>
                <a:gd name="T81" fmla="*/ 2147483647 h 399"/>
                <a:gd name="T82" fmla="*/ 2147483647 w 437"/>
                <a:gd name="T83" fmla="*/ 2147483647 h 399"/>
                <a:gd name="T84" fmla="*/ 2147483647 w 437"/>
                <a:gd name="T85" fmla="*/ 2147483647 h 399"/>
                <a:gd name="T86" fmla="*/ 2147483647 w 437"/>
                <a:gd name="T87" fmla="*/ 2147483647 h 399"/>
                <a:gd name="T88" fmla="*/ 2147483647 w 437"/>
                <a:gd name="T89" fmla="*/ 2147483647 h 399"/>
                <a:gd name="T90" fmla="*/ 2147483647 w 437"/>
                <a:gd name="T91" fmla="*/ 2147483647 h 399"/>
                <a:gd name="T92" fmla="*/ 0 w 437"/>
                <a:gd name="T93" fmla="*/ 214748364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99"/>
                <a:gd name="T143" fmla="*/ 437 w 437"/>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99">
                  <a:moveTo>
                    <a:pt x="0" y="13"/>
                  </a:moveTo>
                  <a:lnTo>
                    <a:pt x="391" y="0"/>
                  </a:lnTo>
                  <a:lnTo>
                    <a:pt x="397" y="8"/>
                  </a:lnTo>
                  <a:lnTo>
                    <a:pt x="400" y="11"/>
                  </a:lnTo>
                  <a:lnTo>
                    <a:pt x="402" y="13"/>
                  </a:lnTo>
                  <a:lnTo>
                    <a:pt x="402" y="23"/>
                  </a:lnTo>
                  <a:lnTo>
                    <a:pt x="400" y="27"/>
                  </a:lnTo>
                  <a:lnTo>
                    <a:pt x="397" y="34"/>
                  </a:lnTo>
                  <a:lnTo>
                    <a:pt x="391" y="40"/>
                  </a:lnTo>
                  <a:lnTo>
                    <a:pt x="386" y="45"/>
                  </a:lnTo>
                  <a:lnTo>
                    <a:pt x="381" y="48"/>
                  </a:lnTo>
                  <a:lnTo>
                    <a:pt x="378" y="53"/>
                  </a:lnTo>
                  <a:lnTo>
                    <a:pt x="375" y="57"/>
                  </a:lnTo>
                  <a:lnTo>
                    <a:pt x="427" y="56"/>
                  </a:lnTo>
                  <a:lnTo>
                    <a:pt x="434" y="61"/>
                  </a:lnTo>
                  <a:lnTo>
                    <a:pt x="437" y="65"/>
                  </a:lnTo>
                  <a:lnTo>
                    <a:pt x="432" y="75"/>
                  </a:lnTo>
                  <a:lnTo>
                    <a:pt x="427" y="80"/>
                  </a:lnTo>
                  <a:lnTo>
                    <a:pt x="421" y="84"/>
                  </a:lnTo>
                  <a:lnTo>
                    <a:pt x="418" y="88"/>
                  </a:lnTo>
                  <a:lnTo>
                    <a:pt x="418" y="96"/>
                  </a:lnTo>
                  <a:lnTo>
                    <a:pt x="419" y="99"/>
                  </a:lnTo>
                  <a:lnTo>
                    <a:pt x="418" y="105"/>
                  </a:lnTo>
                  <a:lnTo>
                    <a:pt x="416" y="110"/>
                  </a:lnTo>
                  <a:lnTo>
                    <a:pt x="411" y="111"/>
                  </a:lnTo>
                  <a:lnTo>
                    <a:pt x="408" y="115"/>
                  </a:lnTo>
                  <a:lnTo>
                    <a:pt x="408" y="118"/>
                  </a:lnTo>
                  <a:lnTo>
                    <a:pt x="405" y="123"/>
                  </a:lnTo>
                  <a:lnTo>
                    <a:pt x="403" y="124"/>
                  </a:lnTo>
                  <a:lnTo>
                    <a:pt x="400" y="129"/>
                  </a:lnTo>
                  <a:lnTo>
                    <a:pt x="402" y="135"/>
                  </a:lnTo>
                  <a:lnTo>
                    <a:pt x="407" y="139"/>
                  </a:lnTo>
                  <a:lnTo>
                    <a:pt x="408" y="145"/>
                  </a:lnTo>
                  <a:lnTo>
                    <a:pt x="405" y="154"/>
                  </a:lnTo>
                  <a:lnTo>
                    <a:pt x="400" y="161"/>
                  </a:lnTo>
                  <a:lnTo>
                    <a:pt x="395" y="164"/>
                  </a:lnTo>
                  <a:lnTo>
                    <a:pt x="391" y="167"/>
                  </a:lnTo>
                  <a:lnTo>
                    <a:pt x="389" y="173"/>
                  </a:lnTo>
                  <a:lnTo>
                    <a:pt x="391" y="177"/>
                  </a:lnTo>
                  <a:lnTo>
                    <a:pt x="388" y="183"/>
                  </a:lnTo>
                  <a:lnTo>
                    <a:pt x="383" y="185"/>
                  </a:lnTo>
                  <a:lnTo>
                    <a:pt x="378" y="188"/>
                  </a:lnTo>
                  <a:lnTo>
                    <a:pt x="376" y="193"/>
                  </a:lnTo>
                  <a:lnTo>
                    <a:pt x="375" y="197"/>
                  </a:lnTo>
                  <a:lnTo>
                    <a:pt x="370" y="200"/>
                  </a:lnTo>
                  <a:lnTo>
                    <a:pt x="365" y="202"/>
                  </a:lnTo>
                  <a:lnTo>
                    <a:pt x="365" y="207"/>
                  </a:lnTo>
                  <a:lnTo>
                    <a:pt x="364" y="213"/>
                  </a:lnTo>
                  <a:lnTo>
                    <a:pt x="364" y="216"/>
                  </a:lnTo>
                  <a:lnTo>
                    <a:pt x="367" y="220"/>
                  </a:lnTo>
                  <a:lnTo>
                    <a:pt x="367" y="224"/>
                  </a:lnTo>
                  <a:lnTo>
                    <a:pt x="367" y="231"/>
                  </a:lnTo>
                  <a:lnTo>
                    <a:pt x="364" y="235"/>
                  </a:lnTo>
                  <a:lnTo>
                    <a:pt x="359" y="237"/>
                  </a:lnTo>
                  <a:lnTo>
                    <a:pt x="353" y="242"/>
                  </a:lnTo>
                  <a:lnTo>
                    <a:pt x="348" y="243"/>
                  </a:lnTo>
                  <a:lnTo>
                    <a:pt x="346" y="248"/>
                  </a:lnTo>
                  <a:lnTo>
                    <a:pt x="345" y="253"/>
                  </a:lnTo>
                  <a:lnTo>
                    <a:pt x="341" y="261"/>
                  </a:lnTo>
                  <a:lnTo>
                    <a:pt x="338" y="267"/>
                  </a:lnTo>
                  <a:lnTo>
                    <a:pt x="335" y="272"/>
                  </a:lnTo>
                  <a:lnTo>
                    <a:pt x="332" y="280"/>
                  </a:lnTo>
                  <a:lnTo>
                    <a:pt x="329" y="286"/>
                  </a:lnTo>
                  <a:lnTo>
                    <a:pt x="326" y="291"/>
                  </a:lnTo>
                  <a:lnTo>
                    <a:pt x="324" y="299"/>
                  </a:lnTo>
                  <a:lnTo>
                    <a:pt x="322" y="307"/>
                  </a:lnTo>
                  <a:lnTo>
                    <a:pt x="319" y="312"/>
                  </a:lnTo>
                  <a:lnTo>
                    <a:pt x="316" y="316"/>
                  </a:lnTo>
                  <a:lnTo>
                    <a:pt x="314" y="323"/>
                  </a:lnTo>
                  <a:lnTo>
                    <a:pt x="318" y="329"/>
                  </a:lnTo>
                  <a:lnTo>
                    <a:pt x="319" y="334"/>
                  </a:lnTo>
                  <a:lnTo>
                    <a:pt x="319" y="342"/>
                  </a:lnTo>
                  <a:lnTo>
                    <a:pt x="321" y="348"/>
                  </a:lnTo>
                  <a:lnTo>
                    <a:pt x="319" y="356"/>
                  </a:lnTo>
                  <a:lnTo>
                    <a:pt x="322" y="361"/>
                  </a:lnTo>
                  <a:lnTo>
                    <a:pt x="327" y="366"/>
                  </a:lnTo>
                  <a:lnTo>
                    <a:pt x="327" y="369"/>
                  </a:lnTo>
                  <a:lnTo>
                    <a:pt x="324" y="380"/>
                  </a:lnTo>
                  <a:lnTo>
                    <a:pt x="321" y="385"/>
                  </a:lnTo>
                  <a:lnTo>
                    <a:pt x="322" y="390"/>
                  </a:lnTo>
                  <a:lnTo>
                    <a:pt x="322" y="393"/>
                  </a:lnTo>
                  <a:lnTo>
                    <a:pt x="55" y="399"/>
                  </a:lnTo>
                  <a:lnTo>
                    <a:pt x="55" y="340"/>
                  </a:lnTo>
                  <a:lnTo>
                    <a:pt x="51" y="336"/>
                  </a:lnTo>
                  <a:lnTo>
                    <a:pt x="44" y="332"/>
                  </a:lnTo>
                  <a:lnTo>
                    <a:pt x="38" y="334"/>
                  </a:lnTo>
                  <a:lnTo>
                    <a:pt x="32" y="337"/>
                  </a:lnTo>
                  <a:lnTo>
                    <a:pt x="28" y="339"/>
                  </a:lnTo>
                  <a:lnTo>
                    <a:pt x="24" y="337"/>
                  </a:lnTo>
                  <a:lnTo>
                    <a:pt x="22" y="334"/>
                  </a:lnTo>
                  <a:lnTo>
                    <a:pt x="17" y="331"/>
                  </a:lnTo>
                  <a:lnTo>
                    <a:pt x="14" y="324"/>
                  </a:lnTo>
                  <a:lnTo>
                    <a:pt x="11" y="323"/>
                  </a:lnTo>
                  <a:lnTo>
                    <a:pt x="0" y="13"/>
                  </a:lnTo>
                  <a:close/>
                </a:path>
              </a:pathLst>
            </a:custGeom>
            <a:solidFill>
              <a:schemeClr val="accent4">
                <a:lumMod val="90000"/>
              </a:schemeClr>
            </a:solidFill>
            <a:ln w="0" algn="ctr">
              <a:solidFill>
                <a:schemeClr val="bg1">
                  <a:lumMod val="50000"/>
                </a:schemeClr>
              </a:solidFill>
              <a:round/>
              <a:headEnd/>
              <a:tailEnd/>
            </a:ln>
          </p:spPr>
          <p:txBody>
            <a:bodyPr lIns="101882" tIns="50941" rIns="101882" bIns="50941"/>
            <a:lstStyle/>
            <a:p>
              <a:pPr defTabSz="914422"/>
              <a:endParaRPr lang="en-US" sz="700">
                <a:solidFill>
                  <a:srgbClr val="000000"/>
                </a:solidFill>
                <a:latin typeface="Calibri"/>
                <a:ea typeface="ＭＳ Ｐゴシック" pitchFamily="34" charset="-128"/>
                <a:cs typeface="Arial" panose="020B0604020202020204" pitchFamily="34" charset="0"/>
              </a:endParaRPr>
            </a:p>
          </p:txBody>
        </p:sp>
        <p:sp>
          <p:nvSpPr>
            <p:cNvPr id="55" name="State: Arizona">
              <a:extLst>
                <a:ext uri="{FF2B5EF4-FFF2-40B4-BE49-F238E27FC236}">
                  <a16:creationId xmlns:a16="http://schemas.microsoft.com/office/drawing/2014/main" id="{4D42C8D4-DF15-478F-BBD1-1B199FA8677A}"/>
                </a:ext>
              </a:extLst>
            </p:cNvPr>
            <p:cNvSpPr>
              <a:spLocks/>
            </p:cNvSpPr>
            <p:nvPr/>
          </p:nvSpPr>
          <p:spPr bwMode="auto">
            <a:xfrm>
              <a:off x="2754056" y="4388601"/>
              <a:ext cx="732924" cy="906417"/>
            </a:xfrm>
            <a:custGeom>
              <a:avLst/>
              <a:gdLst>
                <a:gd name="T0" fmla="*/ 2147483647 w 589"/>
                <a:gd name="T1" fmla="*/ 2147483647 h 707"/>
                <a:gd name="T2" fmla="*/ 2147483647 w 589"/>
                <a:gd name="T3" fmla="*/ 2147483647 h 707"/>
                <a:gd name="T4" fmla="*/ 2147483647 w 589"/>
                <a:gd name="T5" fmla="*/ 2147483647 h 707"/>
                <a:gd name="T6" fmla="*/ 0 w 589"/>
                <a:gd name="T7" fmla="*/ 2147483647 h 707"/>
                <a:gd name="T8" fmla="*/ 2147483647 w 589"/>
                <a:gd name="T9" fmla="*/ 2147483647 h 707"/>
                <a:gd name="T10" fmla="*/ 2147483647 w 589"/>
                <a:gd name="T11" fmla="*/ 2147483647 h 707"/>
                <a:gd name="T12" fmla="*/ 2147483647 w 589"/>
                <a:gd name="T13" fmla="*/ 2147483647 h 707"/>
                <a:gd name="T14" fmla="*/ 2147483647 w 589"/>
                <a:gd name="T15" fmla="*/ 2147483647 h 707"/>
                <a:gd name="T16" fmla="*/ 2147483647 w 589"/>
                <a:gd name="T17" fmla="*/ 2147483647 h 707"/>
                <a:gd name="T18" fmla="*/ 2147483647 w 589"/>
                <a:gd name="T19" fmla="*/ 2147483647 h 707"/>
                <a:gd name="T20" fmla="*/ 2147483647 w 589"/>
                <a:gd name="T21" fmla="*/ 2147483647 h 707"/>
                <a:gd name="T22" fmla="*/ 2147483647 w 589"/>
                <a:gd name="T23" fmla="*/ 2147483647 h 707"/>
                <a:gd name="T24" fmla="*/ 2147483647 w 589"/>
                <a:gd name="T25" fmla="*/ 2147483647 h 707"/>
                <a:gd name="T26" fmla="*/ 2147483647 w 589"/>
                <a:gd name="T27" fmla="*/ 2147483647 h 707"/>
                <a:gd name="T28" fmla="*/ 2147483647 w 589"/>
                <a:gd name="T29" fmla="*/ 2147483647 h 707"/>
                <a:gd name="T30" fmla="*/ 2147483647 w 589"/>
                <a:gd name="T31" fmla="*/ 2147483647 h 707"/>
                <a:gd name="T32" fmla="*/ 2147483647 w 589"/>
                <a:gd name="T33" fmla="*/ 2147483647 h 707"/>
                <a:gd name="T34" fmla="*/ 2147483647 w 589"/>
                <a:gd name="T35" fmla="*/ 2147483647 h 707"/>
                <a:gd name="T36" fmla="*/ 2147483647 w 589"/>
                <a:gd name="T37" fmla="*/ 2147483647 h 707"/>
                <a:gd name="T38" fmla="*/ 2147483647 w 589"/>
                <a:gd name="T39" fmla="*/ 2147483647 h 707"/>
                <a:gd name="T40" fmla="*/ 2147483647 w 589"/>
                <a:gd name="T41" fmla="*/ 2147483647 h 707"/>
                <a:gd name="T42" fmla="*/ 2147483647 w 589"/>
                <a:gd name="T43" fmla="*/ 2147483647 h 707"/>
                <a:gd name="T44" fmla="*/ 2147483647 w 589"/>
                <a:gd name="T45" fmla="*/ 2147483647 h 707"/>
                <a:gd name="T46" fmla="*/ 2147483647 w 589"/>
                <a:gd name="T47" fmla="*/ 2147483647 h 707"/>
                <a:gd name="T48" fmla="*/ 2147483647 w 589"/>
                <a:gd name="T49" fmla="*/ 2147483647 h 707"/>
                <a:gd name="T50" fmla="*/ 2147483647 w 589"/>
                <a:gd name="T51" fmla="*/ 2147483647 h 707"/>
                <a:gd name="T52" fmla="*/ 2147483647 w 589"/>
                <a:gd name="T53" fmla="*/ 2147483647 h 707"/>
                <a:gd name="T54" fmla="*/ 2147483647 w 589"/>
                <a:gd name="T55" fmla="*/ 2147483647 h 707"/>
                <a:gd name="T56" fmla="*/ 2147483647 w 589"/>
                <a:gd name="T57" fmla="*/ 2147483647 h 707"/>
                <a:gd name="T58" fmla="*/ 2147483647 w 589"/>
                <a:gd name="T59" fmla="*/ 2147483647 h 707"/>
                <a:gd name="T60" fmla="*/ 2147483647 w 589"/>
                <a:gd name="T61" fmla="*/ 2147483647 h 707"/>
                <a:gd name="T62" fmla="*/ 2147483647 w 589"/>
                <a:gd name="T63" fmla="*/ 2147483647 h 707"/>
                <a:gd name="T64" fmla="*/ 2147483647 w 589"/>
                <a:gd name="T65" fmla="*/ 0 h 707"/>
                <a:gd name="T66" fmla="*/ 2147483647 w 589"/>
                <a:gd name="T67" fmla="*/ 2147483647 h 707"/>
                <a:gd name="T68" fmla="*/ 2147483647 w 589"/>
                <a:gd name="T69" fmla="*/ 2147483647 h 707"/>
                <a:gd name="T70" fmla="*/ 2147483647 w 589"/>
                <a:gd name="T71" fmla="*/ 2147483647 h 707"/>
                <a:gd name="T72" fmla="*/ 2147483647 w 589"/>
                <a:gd name="T73" fmla="*/ 2147483647 h 707"/>
                <a:gd name="T74" fmla="*/ 2147483647 w 589"/>
                <a:gd name="T75" fmla="*/ 2147483647 h 707"/>
                <a:gd name="T76" fmla="*/ 2147483647 w 589"/>
                <a:gd name="T77" fmla="*/ 2147483647 h 707"/>
                <a:gd name="T78" fmla="*/ 2147483647 w 589"/>
                <a:gd name="T79" fmla="*/ 2147483647 h 707"/>
                <a:gd name="T80" fmla="*/ 2147483647 w 589"/>
                <a:gd name="T81" fmla="*/ 2147483647 h 707"/>
                <a:gd name="T82" fmla="*/ 2147483647 w 589"/>
                <a:gd name="T83" fmla="*/ 2147483647 h 707"/>
                <a:gd name="T84" fmla="*/ 2147483647 w 589"/>
                <a:gd name="T85" fmla="*/ 2147483647 h 707"/>
                <a:gd name="T86" fmla="*/ 2147483647 w 589"/>
                <a:gd name="T87" fmla="*/ 2147483647 h 707"/>
                <a:gd name="T88" fmla="*/ 2147483647 w 589"/>
                <a:gd name="T89" fmla="*/ 2147483647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9"/>
                <a:gd name="T136" fmla="*/ 0 h 707"/>
                <a:gd name="T137" fmla="*/ 589 w 589"/>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9" h="707">
                  <a:moveTo>
                    <a:pt x="505" y="707"/>
                  </a:moveTo>
                  <a:lnTo>
                    <a:pt x="357" y="681"/>
                  </a:lnTo>
                  <a:lnTo>
                    <a:pt x="334" y="680"/>
                  </a:lnTo>
                  <a:lnTo>
                    <a:pt x="313" y="670"/>
                  </a:lnTo>
                  <a:lnTo>
                    <a:pt x="260" y="635"/>
                  </a:lnTo>
                  <a:lnTo>
                    <a:pt x="216" y="607"/>
                  </a:lnTo>
                  <a:lnTo>
                    <a:pt x="183" y="586"/>
                  </a:lnTo>
                  <a:lnTo>
                    <a:pt x="148" y="567"/>
                  </a:lnTo>
                  <a:lnTo>
                    <a:pt x="119" y="548"/>
                  </a:lnTo>
                  <a:lnTo>
                    <a:pt x="70" y="516"/>
                  </a:lnTo>
                  <a:lnTo>
                    <a:pt x="6" y="475"/>
                  </a:lnTo>
                  <a:lnTo>
                    <a:pt x="0" y="464"/>
                  </a:lnTo>
                  <a:lnTo>
                    <a:pt x="5" y="462"/>
                  </a:lnTo>
                  <a:lnTo>
                    <a:pt x="13" y="459"/>
                  </a:lnTo>
                  <a:lnTo>
                    <a:pt x="16" y="456"/>
                  </a:lnTo>
                  <a:lnTo>
                    <a:pt x="19" y="457"/>
                  </a:lnTo>
                  <a:lnTo>
                    <a:pt x="22" y="459"/>
                  </a:lnTo>
                  <a:lnTo>
                    <a:pt x="27" y="459"/>
                  </a:lnTo>
                  <a:lnTo>
                    <a:pt x="30" y="459"/>
                  </a:lnTo>
                  <a:lnTo>
                    <a:pt x="35" y="456"/>
                  </a:lnTo>
                  <a:lnTo>
                    <a:pt x="36" y="451"/>
                  </a:lnTo>
                  <a:lnTo>
                    <a:pt x="38" y="446"/>
                  </a:lnTo>
                  <a:lnTo>
                    <a:pt x="40" y="440"/>
                  </a:lnTo>
                  <a:lnTo>
                    <a:pt x="38" y="437"/>
                  </a:lnTo>
                  <a:lnTo>
                    <a:pt x="27" y="427"/>
                  </a:lnTo>
                  <a:lnTo>
                    <a:pt x="24" y="424"/>
                  </a:lnTo>
                  <a:lnTo>
                    <a:pt x="19" y="419"/>
                  </a:lnTo>
                  <a:lnTo>
                    <a:pt x="19" y="416"/>
                  </a:lnTo>
                  <a:lnTo>
                    <a:pt x="22" y="413"/>
                  </a:lnTo>
                  <a:lnTo>
                    <a:pt x="24" y="410"/>
                  </a:lnTo>
                  <a:lnTo>
                    <a:pt x="25" y="405"/>
                  </a:lnTo>
                  <a:lnTo>
                    <a:pt x="25" y="400"/>
                  </a:lnTo>
                  <a:lnTo>
                    <a:pt x="22" y="394"/>
                  </a:lnTo>
                  <a:lnTo>
                    <a:pt x="24" y="391"/>
                  </a:lnTo>
                  <a:lnTo>
                    <a:pt x="27" y="388"/>
                  </a:lnTo>
                  <a:lnTo>
                    <a:pt x="32" y="384"/>
                  </a:lnTo>
                  <a:lnTo>
                    <a:pt x="36" y="380"/>
                  </a:lnTo>
                  <a:lnTo>
                    <a:pt x="44" y="372"/>
                  </a:lnTo>
                  <a:lnTo>
                    <a:pt x="49" y="370"/>
                  </a:lnTo>
                  <a:lnTo>
                    <a:pt x="49" y="365"/>
                  </a:lnTo>
                  <a:lnTo>
                    <a:pt x="51" y="361"/>
                  </a:lnTo>
                  <a:lnTo>
                    <a:pt x="54" y="356"/>
                  </a:lnTo>
                  <a:lnTo>
                    <a:pt x="56" y="346"/>
                  </a:lnTo>
                  <a:lnTo>
                    <a:pt x="54" y="338"/>
                  </a:lnTo>
                  <a:lnTo>
                    <a:pt x="56" y="330"/>
                  </a:lnTo>
                  <a:lnTo>
                    <a:pt x="63" y="324"/>
                  </a:lnTo>
                  <a:lnTo>
                    <a:pt x="67" y="319"/>
                  </a:lnTo>
                  <a:lnTo>
                    <a:pt x="73" y="313"/>
                  </a:lnTo>
                  <a:lnTo>
                    <a:pt x="79" y="306"/>
                  </a:lnTo>
                  <a:lnTo>
                    <a:pt x="87" y="305"/>
                  </a:lnTo>
                  <a:lnTo>
                    <a:pt x="95" y="300"/>
                  </a:lnTo>
                  <a:lnTo>
                    <a:pt x="97" y="292"/>
                  </a:lnTo>
                  <a:lnTo>
                    <a:pt x="95" y="283"/>
                  </a:lnTo>
                  <a:lnTo>
                    <a:pt x="92" y="275"/>
                  </a:lnTo>
                  <a:lnTo>
                    <a:pt x="84" y="267"/>
                  </a:lnTo>
                  <a:lnTo>
                    <a:pt x="79" y="260"/>
                  </a:lnTo>
                  <a:lnTo>
                    <a:pt x="78" y="254"/>
                  </a:lnTo>
                  <a:lnTo>
                    <a:pt x="76" y="245"/>
                  </a:lnTo>
                  <a:lnTo>
                    <a:pt x="70" y="232"/>
                  </a:lnTo>
                  <a:lnTo>
                    <a:pt x="68" y="229"/>
                  </a:lnTo>
                  <a:lnTo>
                    <a:pt x="67" y="221"/>
                  </a:lnTo>
                  <a:lnTo>
                    <a:pt x="67" y="214"/>
                  </a:lnTo>
                  <a:lnTo>
                    <a:pt x="70" y="208"/>
                  </a:lnTo>
                  <a:lnTo>
                    <a:pt x="70" y="202"/>
                  </a:lnTo>
                  <a:lnTo>
                    <a:pt x="73" y="197"/>
                  </a:lnTo>
                  <a:lnTo>
                    <a:pt x="78" y="194"/>
                  </a:lnTo>
                  <a:lnTo>
                    <a:pt x="79" y="186"/>
                  </a:lnTo>
                  <a:lnTo>
                    <a:pt x="79" y="179"/>
                  </a:lnTo>
                  <a:lnTo>
                    <a:pt x="79" y="170"/>
                  </a:lnTo>
                  <a:lnTo>
                    <a:pt x="79" y="135"/>
                  </a:lnTo>
                  <a:lnTo>
                    <a:pt x="81" y="129"/>
                  </a:lnTo>
                  <a:lnTo>
                    <a:pt x="83" y="124"/>
                  </a:lnTo>
                  <a:lnTo>
                    <a:pt x="86" y="119"/>
                  </a:lnTo>
                  <a:lnTo>
                    <a:pt x="86" y="111"/>
                  </a:lnTo>
                  <a:lnTo>
                    <a:pt x="84" y="106"/>
                  </a:lnTo>
                  <a:lnTo>
                    <a:pt x="84" y="103"/>
                  </a:lnTo>
                  <a:lnTo>
                    <a:pt x="89" y="95"/>
                  </a:lnTo>
                  <a:lnTo>
                    <a:pt x="92" y="90"/>
                  </a:lnTo>
                  <a:lnTo>
                    <a:pt x="98" y="92"/>
                  </a:lnTo>
                  <a:lnTo>
                    <a:pt x="106" y="97"/>
                  </a:lnTo>
                  <a:lnTo>
                    <a:pt x="110" y="98"/>
                  </a:lnTo>
                  <a:lnTo>
                    <a:pt x="117" y="98"/>
                  </a:lnTo>
                  <a:lnTo>
                    <a:pt x="122" y="103"/>
                  </a:lnTo>
                  <a:lnTo>
                    <a:pt x="129" y="111"/>
                  </a:lnTo>
                  <a:lnTo>
                    <a:pt x="137" y="111"/>
                  </a:lnTo>
                  <a:lnTo>
                    <a:pt x="141" y="108"/>
                  </a:lnTo>
                  <a:lnTo>
                    <a:pt x="146" y="103"/>
                  </a:lnTo>
                  <a:lnTo>
                    <a:pt x="149" y="97"/>
                  </a:lnTo>
                  <a:lnTo>
                    <a:pt x="152" y="90"/>
                  </a:lnTo>
                  <a:lnTo>
                    <a:pt x="151" y="86"/>
                  </a:lnTo>
                  <a:lnTo>
                    <a:pt x="149" y="79"/>
                  </a:lnTo>
                  <a:lnTo>
                    <a:pt x="151" y="67"/>
                  </a:lnTo>
                  <a:lnTo>
                    <a:pt x="154" y="60"/>
                  </a:lnTo>
                  <a:lnTo>
                    <a:pt x="156" y="49"/>
                  </a:lnTo>
                  <a:lnTo>
                    <a:pt x="157" y="40"/>
                  </a:lnTo>
                  <a:lnTo>
                    <a:pt x="162" y="30"/>
                  </a:lnTo>
                  <a:lnTo>
                    <a:pt x="162" y="16"/>
                  </a:lnTo>
                  <a:lnTo>
                    <a:pt x="167" y="5"/>
                  </a:lnTo>
                  <a:lnTo>
                    <a:pt x="170" y="0"/>
                  </a:lnTo>
                  <a:lnTo>
                    <a:pt x="200" y="8"/>
                  </a:lnTo>
                  <a:lnTo>
                    <a:pt x="218" y="13"/>
                  </a:lnTo>
                  <a:lnTo>
                    <a:pt x="241" y="16"/>
                  </a:lnTo>
                  <a:lnTo>
                    <a:pt x="262" y="21"/>
                  </a:lnTo>
                  <a:lnTo>
                    <a:pt x="284" y="25"/>
                  </a:lnTo>
                  <a:lnTo>
                    <a:pt x="307" y="27"/>
                  </a:lnTo>
                  <a:lnTo>
                    <a:pt x="322" y="33"/>
                  </a:lnTo>
                  <a:lnTo>
                    <a:pt x="342" y="36"/>
                  </a:lnTo>
                  <a:lnTo>
                    <a:pt x="357" y="38"/>
                  </a:lnTo>
                  <a:lnTo>
                    <a:pt x="369" y="41"/>
                  </a:lnTo>
                  <a:lnTo>
                    <a:pt x="378" y="41"/>
                  </a:lnTo>
                  <a:lnTo>
                    <a:pt x="381" y="48"/>
                  </a:lnTo>
                  <a:lnTo>
                    <a:pt x="391" y="54"/>
                  </a:lnTo>
                  <a:lnTo>
                    <a:pt x="402" y="54"/>
                  </a:lnTo>
                  <a:lnTo>
                    <a:pt x="413" y="51"/>
                  </a:lnTo>
                  <a:lnTo>
                    <a:pt x="435" y="54"/>
                  </a:lnTo>
                  <a:lnTo>
                    <a:pt x="461" y="59"/>
                  </a:lnTo>
                  <a:lnTo>
                    <a:pt x="485" y="62"/>
                  </a:lnTo>
                  <a:lnTo>
                    <a:pt x="502" y="68"/>
                  </a:lnTo>
                  <a:lnTo>
                    <a:pt x="529" y="75"/>
                  </a:lnTo>
                  <a:lnTo>
                    <a:pt x="550" y="75"/>
                  </a:lnTo>
                  <a:lnTo>
                    <a:pt x="570" y="79"/>
                  </a:lnTo>
                  <a:lnTo>
                    <a:pt x="589" y="82"/>
                  </a:lnTo>
                  <a:lnTo>
                    <a:pt x="572" y="230"/>
                  </a:lnTo>
                  <a:lnTo>
                    <a:pt x="554" y="332"/>
                  </a:lnTo>
                  <a:lnTo>
                    <a:pt x="545" y="416"/>
                  </a:lnTo>
                  <a:lnTo>
                    <a:pt x="540" y="453"/>
                  </a:lnTo>
                  <a:lnTo>
                    <a:pt x="537" y="478"/>
                  </a:lnTo>
                  <a:lnTo>
                    <a:pt x="532" y="503"/>
                  </a:lnTo>
                  <a:lnTo>
                    <a:pt x="531" y="526"/>
                  </a:lnTo>
                  <a:lnTo>
                    <a:pt x="527" y="550"/>
                  </a:lnTo>
                  <a:lnTo>
                    <a:pt x="521" y="580"/>
                  </a:lnTo>
                  <a:lnTo>
                    <a:pt x="518" y="610"/>
                  </a:lnTo>
                  <a:lnTo>
                    <a:pt x="513" y="632"/>
                  </a:lnTo>
                  <a:lnTo>
                    <a:pt x="508" y="670"/>
                  </a:lnTo>
                  <a:lnTo>
                    <a:pt x="505" y="707"/>
                  </a:lnTo>
                  <a:close/>
                </a:path>
              </a:pathLst>
            </a:custGeom>
            <a:solidFill>
              <a:schemeClr val="accent4">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nvGrpSpPr>
            <p:cNvPr id="56" name="State: Alaska">
              <a:extLst>
                <a:ext uri="{FF2B5EF4-FFF2-40B4-BE49-F238E27FC236}">
                  <a16:creationId xmlns:a16="http://schemas.microsoft.com/office/drawing/2014/main" id="{FE571C78-E5D2-4644-B8CC-449DE3BD0EBD}"/>
                </a:ext>
              </a:extLst>
            </p:cNvPr>
            <p:cNvGrpSpPr/>
            <p:nvPr/>
          </p:nvGrpSpPr>
          <p:grpSpPr>
            <a:xfrm>
              <a:off x="1745648" y="5211684"/>
              <a:ext cx="1238133" cy="858981"/>
              <a:chOff x="859408" y="5227724"/>
              <a:chExt cx="1485496" cy="1030594"/>
            </a:xfrm>
            <a:solidFill>
              <a:schemeClr val="accent6"/>
            </a:solidFill>
          </p:grpSpPr>
          <p:sp>
            <p:nvSpPr>
              <p:cNvPr id="58" name="Freeform 81">
                <a:extLst>
                  <a:ext uri="{FF2B5EF4-FFF2-40B4-BE49-F238E27FC236}">
                    <a16:creationId xmlns:a16="http://schemas.microsoft.com/office/drawing/2014/main" id="{AA1CAC77-E4DD-4DE9-BC0B-8D24C87C16B5}"/>
                  </a:ext>
                </a:extLst>
              </p:cNvPr>
              <p:cNvSpPr>
                <a:spLocks/>
              </p:cNvSpPr>
              <p:nvPr/>
            </p:nvSpPr>
            <p:spPr bwMode="auto">
              <a:xfrm>
                <a:off x="1620818" y="5921452"/>
                <a:ext cx="101521" cy="86139"/>
              </a:xfrm>
              <a:custGeom>
                <a:avLst/>
                <a:gdLst>
                  <a:gd name="T0" fmla="*/ 33338 w 68"/>
                  <a:gd name="T1" fmla="*/ 69850 h 56"/>
                  <a:gd name="T2" fmla="*/ 30163 w 68"/>
                  <a:gd name="T3" fmla="*/ 77788 h 56"/>
                  <a:gd name="T4" fmla="*/ 7938 w 68"/>
                  <a:gd name="T5" fmla="*/ 85725 h 56"/>
                  <a:gd name="T6" fmla="*/ 4763 w 68"/>
                  <a:gd name="T7" fmla="*/ 80963 h 56"/>
                  <a:gd name="T8" fmla="*/ 15875 w 68"/>
                  <a:gd name="T9" fmla="*/ 73025 h 56"/>
                  <a:gd name="T10" fmla="*/ 7938 w 68"/>
                  <a:gd name="T11" fmla="*/ 73025 h 56"/>
                  <a:gd name="T12" fmla="*/ 3175 w 68"/>
                  <a:gd name="T13" fmla="*/ 68263 h 56"/>
                  <a:gd name="T14" fmla="*/ 4763 w 68"/>
                  <a:gd name="T15" fmla="*/ 52388 h 56"/>
                  <a:gd name="T16" fmla="*/ 0 w 68"/>
                  <a:gd name="T17" fmla="*/ 42863 h 56"/>
                  <a:gd name="T18" fmla="*/ 3175 w 68"/>
                  <a:gd name="T19" fmla="*/ 34925 h 56"/>
                  <a:gd name="T20" fmla="*/ 12700 w 68"/>
                  <a:gd name="T21" fmla="*/ 30163 h 56"/>
                  <a:gd name="T22" fmla="*/ 25400 w 68"/>
                  <a:gd name="T23" fmla="*/ 30163 h 56"/>
                  <a:gd name="T24" fmla="*/ 30163 w 68"/>
                  <a:gd name="T25" fmla="*/ 34925 h 56"/>
                  <a:gd name="T26" fmla="*/ 33338 w 68"/>
                  <a:gd name="T27" fmla="*/ 38100 h 56"/>
                  <a:gd name="T28" fmla="*/ 34925 w 68"/>
                  <a:gd name="T29" fmla="*/ 26988 h 56"/>
                  <a:gd name="T30" fmla="*/ 42863 w 68"/>
                  <a:gd name="T31" fmla="*/ 22225 h 56"/>
                  <a:gd name="T32" fmla="*/ 47625 w 68"/>
                  <a:gd name="T33" fmla="*/ 25400 h 56"/>
                  <a:gd name="T34" fmla="*/ 55563 w 68"/>
                  <a:gd name="T35" fmla="*/ 25400 h 56"/>
                  <a:gd name="T36" fmla="*/ 58738 w 68"/>
                  <a:gd name="T37" fmla="*/ 20638 h 56"/>
                  <a:gd name="T38" fmla="*/ 63500 w 68"/>
                  <a:gd name="T39" fmla="*/ 15875 h 56"/>
                  <a:gd name="T40" fmla="*/ 71438 w 68"/>
                  <a:gd name="T41" fmla="*/ 15875 h 56"/>
                  <a:gd name="T42" fmla="*/ 71438 w 68"/>
                  <a:gd name="T43" fmla="*/ 12700 h 56"/>
                  <a:gd name="T44" fmla="*/ 76200 w 68"/>
                  <a:gd name="T45" fmla="*/ 9525 h 56"/>
                  <a:gd name="T46" fmla="*/ 77788 w 68"/>
                  <a:gd name="T47" fmla="*/ 9525 h 56"/>
                  <a:gd name="T48" fmla="*/ 82550 w 68"/>
                  <a:gd name="T49" fmla="*/ 4763 h 56"/>
                  <a:gd name="T50" fmla="*/ 93663 w 68"/>
                  <a:gd name="T51" fmla="*/ 0 h 56"/>
                  <a:gd name="T52" fmla="*/ 95250 w 68"/>
                  <a:gd name="T53" fmla="*/ 4763 h 56"/>
                  <a:gd name="T54" fmla="*/ 101600 w 68"/>
                  <a:gd name="T55" fmla="*/ 17463 h 56"/>
                  <a:gd name="T56" fmla="*/ 101600 w 68"/>
                  <a:gd name="T57" fmla="*/ 26988 h 56"/>
                  <a:gd name="T58" fmla="*/ 85725 w 68"/>
                  <a:gd name="T59" fmla="*/ 25400 h 56"/>
                  <a:gd name="T60" fmla="*/ 73025 w 68"/>
                  <a:gd name="T61" fmla="*/ 30163 h 56"/>
                  <a:gd name="T62" fmla="*/ 73025 w 68"/>
                  <a:gd name="T63" fmla="*/ 34925 h 56"/>
                  <a:gd name="T64" fmla="*/ 80963 w 68"/>
                  <a:gd name="T65" fmla="*/ 38100 h 56"/>
                  <a:gd name="T66" fmla="*/ 85725 w 68"/>
                  <a:gd name="T67" fmla="*/ 42863 h 56"/>
                  <a:gd name="T68" fmla="*/ 82550 w 68"/>
                  <a:gd name="T69" fmla="*/ 42863 h 56"/>
                  <a:gd name="T70" fmla="*/ 77788 w 68"/>
                  <a:gd name="T71" fmla="*/ 47625 h 56"/>
                  <a:gd name="T72" fmla="*/ 80963 w 68"/>
                  <a:gd name="T73" fmla="*/ 55563 h 56"/>
                  <a:gd name="T74" fmla="*/ 80963 w 68"/>
                  <a:gd name="T75" fmla="*/ 63500 h 56"/>
                  <a:gd name="T76" fmla="*/ 73025 w 68"/>
                  <a:gd name="T77" fmla="*/ 63500 h 56"/>
                  <a:gd name="T78" fmla="*/ 63500 w 68"/>
                  <a:gd name="T79" fmla="*/ 58738 h 56"/>
                  <a:gd name="T80" fmla="*/ 63500 w 68"/>
                  <a:gd name="T81" fmla="*/ 63500 h 56"/>
                  <a:gd name="T82" fmla="*/ 55563 w 68"/>
                  <a:gd name="T83" fmla="*/ 65088 h 56"/>
                  <a:gd name="T84" fmla="*/ 46038 w 68"/>
                  <a:gd name="T85" fmla="*/ 73025 h 56"/>
                  <a:gd name="T86" fmla="*/ 52388 w 68"/>
                  <a:gd name="T87" fmla="*/ 69850 h 56"/>
                  <a:gd name="T88" fmla="*/ 47625 w 68"/>
                  <a:gd name="T89" fmla="*/ 76200 h 56"/>
                  <a:gd name="T90" fmla="*/ 42863 w 68"/>
                  <a:gd name="T91" fmla="*/ 76200 h 56"/>
                  <a:gd name="T92" fmla="*/ 38100 w 68"/>
                  <a:gd name="T93" fmla="*/ 77788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6"/>
                  <a:gd name="T143" fmla="*/ 68 w 68"/>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6">
                    <a:moveTo>
                      <a:pt x="24" y="49"/>
                    </a:moveTo>
                    <a:lnTo>
                      <a:pt x="21" y="44"/>
                    </a:lnTo>
                    <a:lnTo>
                      <a:pt x="18" y="48"/>
                    </a:lnTo>
                    <a:lnTo>
                      <a:pt x="19" y="49"/>
                    </a:lnTo>
                    <a:lnTo>
                      <a:pt x="6" y="56"/>
                    </a:lnTo>
                    <a:lnTo>
                      <a:pt x="5" y="54"/>
                    </a:lnTo>
                    <a:lnTo>
                      <a:pt x="3" y="52"/>
                    </a:lnTo>
                    <a:lnTo>
                      <a:pt x="3" y="51"/>
                    </a:lnTo>
                    <a:lnTo>
                      <a:pt x="6" y="48"/>
                    </a:lnTo>
                    <a:lnTo>
                      <a:pt x="10" y="46"/>
                    </a:lnTo>
                    <a:lnTo>
                      <a:pt x="10" y="44"/>
                    </a:lnTo>
                    <a:lnTo>
                      <a:pt x="5" y="46"/>
                    </a:lnTo>
                    <a:lnTo>
                      <a:pt x="3" y="48"/>
                    </a:lnTo>
                    <a:lnTo>
                      <a:pt x="2" y="43"/>
                    </a:lnTo>
                    <a:lnTo>
                      <a:pt x="2" y="38"/>
                    </a:lnTo>
                    <a:lnTo>
                      <a:pt x="3" y="33"/>
                    </a:lnTo>
                    <a:lnTo>
                      <a:pt x="2" y="30"/>
                    </a:lnTo>
                    <a:lnTo>
                      <a:pt x="0" y="27"/>
                    </a:lnTo>
                    <a:lnTo>
                      <a:pt x="0" y="25"/>
                    </a:lnTo>
                    <a:lnTo>
                      <a:pt x="2" y="22"/>
                    </a:lnTo>
                    <a:lnTo>
                      <a:pt x="5" y="21"/>
                    </a:lnTo>
                    <a:lnTo>
                      <a:pt x="8" y="19"/>
                    </a:lnTo>
                    <a:lnTo>
                      <a:pt x="13" y="19"/>
                    </a:lnTo>
                    <a:lnTo>
                      <a:pt x="16" y="19"/>
                    </a:lnTo>
                    <a:lnTo>
                      <a:pt x="19" y="21"/>
                    </a:lnTo>
                    <a:lnTo>
                      <a:pt x="19" y="22"/>
                    </a:lnTo>
                    <a:lnTo>
                      <a:pt x="19" y="25"/>
                    </a:lnTo>
                    <a:lnTo>
                      <a:pt x="21" y="24"/>
                    </a:lnTo>
                    <a:lnTo>
                      <a:pt x="22" y="24"/>
                    </a:lnTo>
                    <a:lnTo>
                      <a:pt x="22" y="17"/>
                    </a:lnTo>
                    <a:lnTo>
                      <a:pt x="25" y="14"/>
                    </a:lnTo>
                    <a:lnTo>
                      <a:pt x="27" y="14"/>
                    </a:lnTo>
                    <a:lnTo>
                      <a:pt x="29" y="16"/>
                    </a:lnTo>
                    <a:lnTo>
                      <a:pt x="30" y="16"/>
                    </a:lnTo>
                    <a:lnTo>
                      <a:pt x="32" y="16"/>
                    </a:lnTo>
                    <a:lnTo>
                      <a:pt x="35" y="16"/>
                    </a:lnTo>
                    <a:lnTo>
                      <a:pt x="35" y="17"/>
                    </a:lnTo>
                    <a:lnTo>
                      <a:pt x="37" y="13"/>
                    </a:lnTo>
                    <a:lnTo>
                      <a:pt x="38" y="11"/>
                    </a:lnTo>
                    <a:lnTo>
                      <a:pt x="40" y="10"/>
                    </a:lnTo>
                    <a:lnTo>
                      <a:pt x="43" y="8"/>
                    </a:lnTo>
                    <a:lnTo>
                      <a:pt x="45" y="10"/>
                    </a:lnTo>
                    <a:lnTo>
                      <a:pt x="45" y="11"/>
                    </a:lnTo>
                    <a:lnTo>
                      <a:pt x="45" y="8"/>
                    </a:lnTo>
                    <a:lnTo>
                      <a:pt x="45" y="6"/>
                    </a:lnTo>
                    <a:lnTo>
                      <a:pt x="48" y="6"/>
                    </a:lnTo>
                    <a:lnTo>
                      <a:pt x="49" y="8"/>
                    </a:lnTo>
                    <a:lnTo>
                      <a:pt x="49" y="6"/>
                    </a:lnTo>
                    <a:lnTo>
                      <a:pt x="49" y="5"/>
                    </a:lnTo>
                    <a:lnTo>
                      <a:pt x="52" y="3"/>
                    </a:lnTo>
                    <a:lnTo>
                      <a:pt x="56" y="2"/>
                    </a:lnTo>
                    <a:lnTo>
                      <a:pt x="59" y="0"/>
                    </a:lnTo>
                    <a:lnTo>
                      <a:pt x="64" y="0"/>
                    </a:lnTo>
                    <a:lnTo>
                      <a:pt x="60" y="3"/>
                    </a:lnTo>
                    <a:lnTo>
                      <a:pt x="59" y="6"/>
                    </a:lnTo>
                    <a:lnTo>
                      <a:pt x="64" y="11"/>
                    </a:lnTo>
                    <a:lnTo>
                      <a:pt x="68" y="17"/>
                    </a:lnTo>
                    <a:lnTo>
                      <a:pt x="64" y="17"/>
                    </a:lnTo>
                    <a:lnTo>
                      <a:pt x="60" y="16"/>
                    </a:lnTo>
                    <a:lnTo>
                      <a:pt x="54" y="16"/>
                    </a:lnTo>
                    <a:lnTo>
                      <a:pt x="49" y="17"/>
                    </a:lnTo>
                    <a:lnTo>
                      <a:pt x="46" y="19"/>
                    </a:lnTo>
                    <a:lnTo>
                      <a:pt x="43" y="24"/>
                    </a:lnTo>
                    <a:lnTo>
                      <a:pt x="46" y="22"/>
                    </a:lnTo>
                    <a:lnTo>
                      <a:pt x="49" y="21"/>
                    </a:lnTo>
                    <a:lnTo>
                      <a:pt x="51" y="24"/>
                    </a:lnTo>
                    <a:lnTo>
                      <a:pt x="52" y="27"/>
                    </a:lnTo>
                    <a:lnTo>
                      <a:pt x="54" y="27"/>
                    </a:lnTo>
                    <a:lnTo>
                      <a:pt x="52" y="27"/>
                    </a:lnTo>
                    <a:lnTo>
                      <a:pt x="51" y="29"/>
                    </a:lnTo>
                    <a:lnTo>
                      <a:pt x="49" y="30"/>
                    </a:lnTo>
                    <a:lnTo>
                      <a:pt x="49" y="33"/>
                    </a:lnTo>
                    <a:lnTo>
                      <a:pt x="51" y="35"/>
                    </a:lnTo>
                    <a:lnTo>
                      <a:pt x="54" y="37"/>
                    </a:lnTo>
                    <a:lnTo>
                      <a:pt x="51" y="40"/>
                    </a:lnTo>
                    <a:lnTo>
                      <a:pt x="48" y="41"/>
                    </a:lnTo>
                    <a:lnTo>
                      <a:pt x="46" y="40"/>
                    </a:lnTo>
                    <a:lnTo>
                      <a:pt x="43" y="38"/>
                    </a:lnTo>
                    <a:lnTo>
                      <a:pt x="40" y="37"/>
                    </a:lnTo>
                    <a:lnTo>
                      <a:pt x="40" y="40"/>
                    </a:lnTo>
                    <a:lnTo>
                      <a:pt x="40" y="44"/>
                    </a:lnTo>
                    <a:lnTo>
                      <a:pt x="35" y="41"/>
                    </a:lnTo>
                    <a:lnTo>
                      <a:pt x="32" y="44"/>
                    </a:lnTo>
                    <a:lnTo>
                      <a:pt x="29" y="46"/>
                    </a:lnTo>
                    <a:lnTo>
                      <a:pt x="30" y="44"/>
                    </a:lnTo>
                    <a:lnTo>
                      <a:pt x="33" y="44"/>
                    </a:lnTo>
                    <a:lnTo>
                      <a:pt x="32" y="48"/>
                    </a:lnTo>
                    <a:lnTo>
                      <a:pt x="30" y="48"/>
                    </a:lnTo>
                    <a:lnTo>
                      <a:pt x="29" y="48"/>
                    </a:lnTo>
                    <a:lnTo>
                      <a:pt x="27" y="48"/>
                    </a:lnTo>
                    <a:lnTo>
                      <a:pt x="24" y="48"/>
                    </a:lnTo>
                    <a:lnTo>
                      <a:pt x="24" y="49"/>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59" name="Freeform 82">
                <a:extLst>
                  <a:ext uri="{FF2B5EF4-FFF2-40B4-BE49-F238E27FC236}">
                    <a16:creationId xmlns:a16="http://schemas.microsoft.com/office/drawing/2014/main" id="{C68065B4-C170-4AAA-A5B0-7DFE7F8332C6}"/>
                  </a:ext>
                </a:extLst>
              </p:cNvPr>
              <p:cNvSpPr>
                <a:spLocks/>
              </p:cNvSpPr>
              <p:nvPr/>
            </p:nvSpPr>
            <p:spPr bwMode="auto">
              <a:xfrm>
                <a:off x="1599917" y="6004514"/>
                <a:ext cx="25380" cy="12306"/>
              </a:xfrm>
              <a:custGeom>
                <a:avLst/>
                <a:gdLst>
                  <a:gd name="T0" fmla="*/ 12700 w 17"/>
                  <a:gd name="T1" fmla="*/ 4763 h 8"/>
                  <a:gd name="T2" fmla="*/ 0 w 17"/>
                  <a:gd name="T3" fmla="*/ 9525 h 8"/>
                  <a:gd name="T4" fmla="*/ 4763 w 17"/>
                  <a:gd name="T5" fmla="*/ 3175 h 8"/>
                  <a:gd name="T6" fmla="*/ 12700 w 17"/>
                  <a:gd name="T7" fmla="*/ 0 h 8"/>
                  <a:gd name="T8" fmla="*/ 14288 w 17"/>
                  <a:gd name="T9" fmla="*/ 4763 h 8"/>
                  <a:gd name="T10" fmla="*/ 22225 w 17"/>
                  <a:gd name="T11" fmla="*/ 4763 h 8"/>
                  <a:gd name="T12" fmla="*/ 25400 w 17"/>
                  <a:gd name="T13" fmla="*/ 9525 h 8"/>
                  <a:gd name="T14" fmla="*/ 26988 w 17"/>
                  <a:gd name="T15" fmla="*/ 12700 h 8"/>
                  <a:gd name="T16" fmla="*/ 17463 w 17"/>
                  <a:gd name="T17" fmla="*/ 9525 h 8"/>
                  <a:gd name="T18" fmla="*/ 12700 w 17"/>
                  <a:gd name="T19" fmla="*/ 4763 h 8"/>
                  <a:gd name="T20" fmla="*/ 12700 w 17"/>
                  <a:gd name="T21" fmla="*/ 476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8"/>
                  <a:gd name="T35" fmla="*/ 17 w 1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8">
                    <a:moveTo>
                      <a:pt x="8" y="3"/>
                    </a:moveTo>
                    <a:lnTo>
                      <a:pt x="0" y="6"/>
                    </a:lnTo>
                    <a:lnTo>
                      <a:pt x="3" y="2"/>
                    </a:lnTo>
                    <a:lnTo>
                      <a:pt x="8" y="0"/>
                    </a:lnTo>
                    <a:lnTo>
                      <a:pt x="9" y="3"/>
                    </a:lnTo>
                    <a:lnTo>
                      <a:pt x="14" y="3"/>
                    </a:lnTo>
                    <a:lnTo>
                      <a:pt x="16" y="6"/>
                    </a:lnTo>
                    <a:lnTo>
                      <a:pt x="17" y="8"/>
                    </a:lnTo>
                    <a:lnTo>
                      <a:pt x="11" y="6"/>
                    </a:lnTo>
                    <a:lnTo>
                      <a:pt x="8" y="3"/>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0" name="Freeform 83">
                <a:extLst>
                  <a:ext uri="{FF2B5EF4-FFF2-40B4-BE49-F238E27FC236}">
                    <a16:creationId xmlns:a16="http://schemas.microsoft.com/office/drawing/2014/main" id="{CBEAC0C4-0185-4D66-9874-B1C99D280A64}"/>
                  </a:ext>
                </a:extLst>
              </p:cNvPr>
              <p:cNvSpPr>
                <a:spLocks/>
              </p:cNvSpPr>
              <p:nvPr/>
            </p:nvSpPr>
            <p:spPr bwMode="auto">
              <a:xfrm>
                <a:off x="1249071" y="5933757"/>
                <a:ext cx="56733" cy="32302"/>
              </a:xfrm>
              <a:custGeom>
                <a:avLst/>
                <a:gdLst>
                  <a:gd name="T0" fmla="*/ 57150 w 38"/>
                  <a:gd name="T1" fmla="*/ 33338 h 21"/>
                  <a:gd name="T2" fmla="*/ 1588 w 38"/>
                  <a:gd name="T3" fmla="*/ 20638 h 21"/>
                  <a:gd name="T4" fmla="*/ 0 w 38"/>
                  <a:gd name="T5" fmla="*/ 14288 h 21"/>
                  <a:gd name="T6" fmla="*/ 0 w 38"/>
                  <a:gd name="T7" fmla="*/ 9525 h 21"/>
                  <a:gd name="T8" fmla="*/ 1588 w 38"/>
                  <a:gd name="T9" fmla="*/ 7938 h 21"/>
                  <a:gd name="T10" fmla="*/ 4763 w 38"/>
                  <a:gd name="T11" fmla="*/ 4763 h 21"/>
                  <a:gd name="T12" fmla="*/ 12700 w 38"/>
                  <a:gd name="T13" fmla="*/ 4763 h 21"/>
                  <a:gd name="T14" fmla="*/ 22225 w 38"/>
                  <a:gd name="T15" fmla="*/ 7938 h 21"/>
                  <a:gd name="T16" fmla="*/ 23813 w 38"/>
                  <a:gd name="T17" fmla="*/ 3175 h 21"/>
                  <a:gd name="T18" fmla="*/ 30163 w 38"/>
                  <a:gd name="T19" fmla="*/ 0 h 21"/>
                  <a:gd name="T20" fmla="*/ 34925 w 38"/>
                  <a:gd name="T21" fmla="*/ 0 h 21"/>
                  <a:gd name="T22" fmla="*/ 44450 w 38"/>
                  <a:gd name="T23" fmla="*/ 0 h 21"/>
                  <a:gd name="T24" fmla="*/ 52388 w 38"/>
                  <a:gd name="T25" fmla="*/ 0 h 21"/>
                  <a:gd name="T26" fmla="*/ 60325 w 38"/>
                  <a:gd name="T27" fmla="*/ 7938 h 21"/>
                  <a:gd name="T28" fmla="*/ 60325 w 38"/>
                  <a:gd name="T29" fmla="*/ 12700 h 21"/>
                  <a:gd name="T30" fmla="*/ 60325 w 38"/>
                  <a:gd name="T31" fmla="*/ 20638 h 21"/>
                  <a:gd name="T32" fmla="*/ 55563 w 38"/>
                  <a:gd name="T33" fmla="*/ 26988 h 21"/>
                  <a:gd name="T34" fmla="*/ 52388 w 38"/>
                  <a:gd name="T35" fmla="*/ 33338 h 21"/>
                  <a:gd name="T36" fmla="*/ 57150 w 38"/>
                  <a:gd name="T37" fmla="*/ 33338 h 21"/>
                  <a:gd name="T38" fmla="*/ 57150 w 38"/>
                  <a:gd name="T39" fmla="*/ 33338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1"/>
                  <a:gd name="T62" fmla="*/ 38 w 38"/>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1">
                    <a:moveTo>
                      <a:pt x="36" y="21"/>
                    </a:moveTo>
                    <a:lnTo>
                      <a:pt x="1" y="13"/>
                    </a:lnTo>
                    <a:lnTo>
                      <a:pt x="0" y="9"/>
                    </a:lnTo>
                    <a:lnTo>
                      <a:pt x="0" y="6"/>
                    </a:lnTo>
                    <a:lnTo>
                      <a:pt x="1" y="5"/>
                    </a:lnTo>
                    <a:lnTo>
                      <a:pt x="3" y="3"/>
                    </a:lnTo>
                    <a:lnTo>
                      <a:pt x="8" y="3"/>
                    </a:lnTo>
                    <a:lnTo>
                      <a:pt x="14" y="5"/>
                    </a:lnTo>
                    <a:lnTo>
                      <a:pt x="15" y="2"/>
                    </a:lnTo>
                    <a:lnTo>
                      <a:pt x="19" y="0"/>
                    </a:lnTo>
                    <a:lnTo>
                      <a:pt x="22" y="0"/>
                    </a:lnTo>
                    <a:lnTo>
                      <a:pt x="28" y="0"/>
                    </a:lnTo>
                    <a:lnTo>
                      <a:pt x="33" y="0"/>
                    </a:lnTo>
                    <a:lnTo>
                      <a:pt x="38" y="5"/>
                    </a:lnTo>
                    <a:lnTo>
                      <a:pt x="38" y="8"/>
                    </a:lnTo>
                    <a:lnTo>
                      <a:pt x="38" y="13"/>
                    </a:lnTo>
                    <a:lnTo>
                      <a:pt x="35" y="17"/>
                    </a:lnTo>
                    <a:lnTo>
                      <a:pt x="33" y="21"/>
                    </a:lnTo>
                    <a:lnTo>
                      <a:pt x="36" y="21"/>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1" name="Freeform 84">
                <a:extLst>
                  <a:ext uri="{FF2B5EF4-FFF2-40B4-BE49-F238E27FC236}">
                    <a16:creationId xmlns:a16="http://schemas.microsoft.com/office/drawing/2014/main" id="{30AA03DA-134C-4B01-A4BB-5CEA65379DC8}"/>
                  </a:ext>
                </a:extLst>
              </p:cNvPr>
              <p:cNvSpPr>
                <a:spLocks/>
              </p:cNvSpPr>
              <p:nvPr/>
            </p:nvSpPr>
            <p:spPr bwMode="auto">
              <a:xfrm>
                <a:off x="1120677" y="5929144"/>
                <a:ext cx="77634" cy="30764"/>
              </a:xfrm>
              <a:custGeom>
                <a:avLst/>
                <a:gdLst>
                  <a:gd name="T0" fmla="*/ 9525 w 52"/>
                  <a:gd name="T1" fmla="*/ 12700 h 20"/>
                  <a:gd name="T2" fmla="*/ 20638 w 52"/>
                  <a:gd name="T3" fmla="*/ 17463 h 20"/>
                  <a:gd name="T4" fmla="*/ 30163 w 52"/>
                  <a:gd name="T5" fmla="*/ 19050 h 20"/>
                  <a:gd name="T6" fmla="*/ 39688 w 52"/>
                  <a:gd name="T7" fmla="*/ 19050 h 20"/>
                  <a:gd name="T8" fmla="*/ 50800 w 52"/>
                  <a:gd name="T9" fmla="*/ 17463 h 20"/>
                  <a:gd name="T10" fmla="*/ 47625 w 52"/>
                  <a:gd name="T11" fmla="*/ 12700 h 20"/>
                  <a:gd name="T12" fmla="*/ 44450 w 52"/>
                  <a:gd name="T13" fmla="*/ 9525 h 20"/>
                  <a:gd name="T14" fmla="*/ 42863 w 52"/>
                  <a:gd name="T15" fmla="*/ 1588 h 20"/>
                  <a:gd name="T16" fmla="*/ 44450 w 52"/>
                  <a:gd name="T17" fmla="*/ 1588 h 20"/>
                  <a:gd name="T18" fmla="*/ 50800 w 52"/>
                  <a:gd name="T19" fmla="*/ 0 h 20"/>
                  <a:gd name="T20" fmla="*/ 57150 w 52"/>
                  <a:gd name="T21" fmla="*/ 0 h 20"/>
                  <a:gd name="T22" fmla="*/ 63500 w 52"/>
                  <a:gd name="T23" fmla="*/ 1588 h 20"/>
                  <a:gd name="T24" fmla="*/ 65088 w 52"/>
                  <a:gd name="T25" fmla="*/ 12700 h 20"/>
                  <a:gd name="T26" fmla="*/ 73025 w 52"/>
                  <a:gd name="T27" fmla="*/ 14288 h 20"/>
                  <a:gd name="T28" fmla="*/ 82550 w 52"/>
                  <a:gd name="T29" fmla="*/ 17463 h 20"/>
                  <a:gd name="T30" fmla="*/ 74613 w 52"/>
                  <a:gd name="T31" fmla="*/ 19050 h 20"/>
                  <a:gd name="T32" fmla="*/ 73025 w 52"/>
                  <a:gd name="T33" fmla="*/ 22225 h 20"/>
                  <a:gd name="T34" fmla="*/ 69850 w 52"/>
                  <a:gd name="T35" fmla="*/ 22225 h 20"/>
                  <a:gd name="T36" fmla="*/ 69850 w 52"/>
                  <a:gd name="T37" fmla="*/ 25400 h 20"/>
                  <a:gd name="T38" fmla="*/ 69850 w 52"/>
                  <a:gd name="T39" fmla="*/ 25400 h 20"/>
                  <a:gd name="T40" fmla="*/ 73025 w 52"/>
                  <a:gd name="T41" fmla="*/ 25400 h 20"/>
                  <a:gd name="T42" fmla="*/ 69850 w 52"/>
                  <a:gd name="T43" fmla="*/ 26988 h 20"/>
                  <a:gd name="T44" fmla="*/ 68263 w 52"/>
                  <a:gd name="T45" fmla="*/ 30163 h 20"/>
                  <a:gd name="T46" fmla="*/ 60325 w 52"/>
                  <a:gd name="T47" fmla="*/ 30163 h 20"/>
                  <a:gd name="T48" fmla="*/ 52388 w 52"/>
                  <a:gd name="T49" fmla="*/ 31750 h 20"/>
                  <a:gd name="T50" fmla="*/ 42863 w 52"/>
                  <a:gd name="T51" fmla="*/ 30163 h 20"/>
                  <a:gd name="T52" fmla="*/ 31750 w 52"/>
                  <a:gd name="T53" fmla="*/ 30163 h 20"/>
                  <a:gd name="T54" fmla="*/ 22225 w 52"/>
                  <a:gd name="T55" fmla="*/ 26988 h 20"/>
                  <a:gd name="T56" fmla="*/ 14288 w 52"/>
                  <a:gd name="T57" fmla="*/ 25400 h 20"/>
                  <a:gd name="T58" fmla="*/ 4763 w 52"/>
                  <a:gd name="T59" fmla="*/ 19050 h 20"/>
                  <a:gd name="T60" fmla="*/ 0 w 52"/>
                  <a:gd name="T61" fmla="*/ 14288 h 20"/>
                  <a:gd name="T62" fmla="*/ 4763 w 52"/>
                  <a:gd name="T63" fmla="*/ 12700 h 20"/>
                  <a:gd name="T64" fmla="*/ 9525 w 52"/>
                  <a:gd name="T65" fmla="*/ 12700 h 20"/>
                  <a:gd name="T66" fmla="*/ 9525 w 52"/>
                  <a:gd name="T67" fmla="*/ 1270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20"/>
                  <a:gd name="T104" fmla="*/ 52 w 5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20">
                    <a:moveTo>
                      <a:pt x="6" y="8"/>
                    </a:moveTo>
                    <a:lnTo>
                      <a:pt x="13" y="11"/>
                    </a:lnTo>
                    <a:lnTo>
                      <a:pt x="19" y="12"/>
                    </a:lnTo>
                    <a:lnTo>
                      <a:pt x="25" y="12"/>
                    </a:lnTo>
                    <a:lnTo>
                      <a:pt x="32" y="11"/>
                    </a:lnTo>
                    <a:lnTo>
                      <a:pt x="30" y="8"/>
                    </a:lnTo>
                    <a:lnTo>
                      <a:pt x="28" y="6"/>
                    </a:lnTo>
                    <a:lnTo>
                      <a:pt x="27" y="1"/>
                    </a:lnTo>
                    <a:lnTo>
                      <a:pt x="28" y="1"/>
                    </a:lnTo>
                    <a:lnTo>
                      <a:pt x="32" y="0"/>
                    </a:lnTo>
                    <a:lnTo>
                      <a:pt x="36" y="0"/>
                    </a:lnTo>
                    <a:lnTo>
                      <a:pt x="40" y="1"/>
                    </a:lnTo>
                    <a:lnTo>
                      <a:pt x="41" y="8"/>
                    </a:lnTo>
                    <a:lnTo>
                      <a:pt x="46" y="9"/>
                    </a:lnTo>
                    <a:lnTo>
                      <a:pt x="52" y="11"/>
                    </a:lnTo>
                    <a:lnTo>
                      <a:pt x="47" y="12"/>
                    </a:lnTo>
                    <a:lnTo>
                      <a:pt x="46" y="14"/>
                    </a:lnTo>
                    <a:lnTo>
                      <a:pt x="44" y="14"/>
                    </a:lnTo>
                    <a:lnTo>
                      <a:pt x="44" y="16"/>
                    </a:lnTo>
                    <a:lnTo>
                      <a:pt x="46" y="16"/>
                    </a:lnTo>
                    <a:lnTo>
                      <a:pt x="44" y="17"/>
                    </a:lnTo>
                    <a:lnTo>
                      <a:pt x="43" y="19"/>
                    </a:lnTo>
                    <a:lnTo>
                      <a:pt x="38" y="19"/>
                    </a:lnTo>
                    <a:lnTo>
                      <a:pt x="33" y="20"/>
                    </a:lnTo>
                    <a:lnTo>
                      <a:pt x="27" y="19"/>
                    </a:lnTo>
                    <a:lnTo>
                      <a:pt x="20" y="19"/>
                    </a:lnTo>
                    <a:lnTo>
                      <a:pt x="14" y="17"/>
                    </a:lnTo>
                    <a:lnTo>
                      <a:pt x="9" y="16"/>
                    </a:lnTo>
                    <a:lnTo>
                      <a:pt x="3" y="12"/>
                    </a:lnTo>
                    <a:lnTo>
                      <a:pt x="0" y="9"/>
                    </a:lnTo>
                    <a:lnTo>
                      <a:pt x="3" y="8"/>
                    </a:lnTo>
                    <a:lnTo>
                      <a:pt x="6" y="8"/>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2" name="Freeform 85">
                <a:extLst>
                  <a:ext uri="{FF2B5EF4-FFF2-40B4-BE49-F238E27FC236}">
                    <a16:creationId xmlns:a16="http://schemas.microsoft.com/office/drawing/2014/main" id="{5A41A99A-32A4-4677-9B20-32AFBACCAFA8}"/>
                  </a:ext>
                </a:extLst>
              </p:cNvPr>
              <p:cNvSpPr>
                <a:spLocks/>
              </p:cNvSpPr>
              <p:nvPr/>
            </p:nvSpPr>
            <p:spPr bwMode="auto">
              <a:xfrm>
                <a:off x="1068423" y="5921452"/>
                <a:ext cx="61212" cy="21534"/>
              </a:xfrm>
              <a:custGeom>
                <a:avLst/>
                <a:gdLst>
                  <a:gd name="T0" fmla="*/ 0 w 41"/>
                  <a:gd name="T1" fmla="*/ 17463 h 14"/>
                  <a:gd name="T2" fmla="*/ 7938 w 41"/>
                  <a:gd name="T3" fmla="*/ 17463 h 14"/>
                  <a:gd name="T4" fmla="*/ 14288 w 41"/>
                  <a:gd name="T5" fmla="*/ 20638 h 14"/>
                  <a:gd name="T6" fmla="*/ 22225 w 41"/>
                  <a:gd name="T7" fmla="*/ 20638 h 14"/>
                  <a:gd name="T8" fmla="*/ 30163 w 41"/>
                  <a:gd name="T9" fmla="*/ 22225 h 14"/>
                  <a:gd name="T10" fmla="*/ 38100 w 41"/>
                  <a:gd name="T11" fmla="*/ 22225 h 14"/>
                  <a:gd name="T12" fmla="*/ 47625 w 41"/>
                  <a:gd name="T13" fmla="*/ 22225 h 14"/>
                  <a:gd name="T14" fmla="*/ 55563 w 41"/>
                  <a:gd name="T15" fmla="*/ 20638 h 14"/>
                  <a:gd name="T16" fmla="*/ 63500 w 41"/>
                  <a:gd name="T17" fmla="*/ 20638 h 14"/>
                  <a:gd name="T18" fmla="*/ 65088 w 41"/>
                  <a:gd name="T19" fmla="*/ 12700 h 14"/>
                  <a:gd name="T20" fmla="*/ 63500 w 41"/>
                  <a:gd name="T21" fmla="*/ 4763 h 14"/>
                  <a:gd name="T22" fmla="*/ 60325 w 41"/>
                  <a:gd name="T23" fmla="*/ 0 h 14"/>
                  <a:gd name="T24" fmla="*/ 55563 w 41"/>
                  <a:gd name="T25" fmla="*/ 0 h 14"/>
                  <a:gd name="T26" fmla="*/ 50800 w 41"/>
                  <a:gd name="T27" fmla="*/ 0 h 14"/>
                  <a:gd name="T28" fmla="*/ 47625 w 41"/>
                  <a:gd name="T29" fmla="*/ 3175 h 14"/>
                  <a:gd name="T30" fmla="*/ 39688 w 41"/>
                  <a:gd name="T31" fmla="*/ 4763 h 14"/>
                  <a:gd name="T32" fmla="*/ 38100 w 41"/>
                  <a:gd name="T33" fmla="*/ 12700 h 14"/>
                  <a:gd name="T34" fmla="*/ 31750 w 41"/>
                  <a:gd name="T35" fmla="*/ 9525 h 14"/>
                  <a:gd name="T36" fmla="*/ 25400 w 41"/>
                  <a:gd name="T37" fmla="*/ 4763 h 14"/>
                  <a:gd name="T38" fmla="*/ 20638 w 41"/>
                  <a:gd name="T39" fmla="*/ 9525 h 14"/>
                  <a:gd name="T40" fmla="*/ 14288 w 41"/>
                  <a:gd name="T41" fmla="*/ 12700 h 14"/>
                  <a:gd name="T42" fmla="*/ 7938 w 41"/>
                  <a:gd name="T43" fmla="*/ 15875 h 14"/>
                  <a:gd name="T44" fmla="*/ 0 w 41"/>
                  <a:gd name="T45" fmla="*/ 17463 h 14"/>
                  <a:gd name="T46" fmla="*/ 0 w 41"/>
                  <a:gd name="T47" fmla="*/ 17463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4"/>
                  <a:gd name="T74" fmla="*/ 41 w 41"/>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4">
                    <a:moveTo>
                      <a:pt x="0" y="11"/>
                    </a:moveTo>
                    <a:lnTo>
                      <a:pt x="5" y="11"/>
                    </a:lnTo>
                    <a:lnTo>
                      <a:pt x="9" y="13"/>
                    </a:lnTo>
                    <a:lnTo>
                      <a:pt x="14" y="13"/>
                    </a:lnTo>
                    <a:lnTo>
                      <a:pt x="19" y="14"/>
                    </a:lnTo>
                    <a:lnTo>
                      <a:pt x="24" y="14"/>
                    </a:lnTo>
                    <a:lnTo>
                      <a:pt x="30" y="14"/>
                    </a:lnTo>
                    <a:lnTo>
                      <a:pt x="35" y="13"/>
                    </a:lnTo>
                    <a:lnTo>
                      <a:pt x="40" y="13"/>
                    </a:lnTo>
                    <a:lnTo>
                      <a:pt x="41" y="8"/>
                    </a:lnTo>
                    <a:lnTo>
                      <a:pt x="40" y="3"/>
                    </a:lnTo>
                    <a:lnTo>
                      <a:pt x="38" y="0"/>
                    </a:lnTo>
                    <a:lnTo>
                      <a:pt x="35" y="0"/>
                    </a:lnTo>
                    <a:lnTo>
                      <a:pt x="32" y="0"/>
                    </a:lnTo>
                    <a:lnTo>
                      <a:pt x="30" y="2"/>
                    </a:lnTo>
                    <a:lnTo>
                      <a:pt x="25" y="3"/>
                    </a:lnTo>
                    <a:lnTo>
                      <a:pt x="24" y="8"/>
                    </a:lnTo>
                    <a:lnTo>
                      <a:pt x="20" y="6"/>
                    </a:lnTo>
                    <a:lnTo>
                      <a:pt x="16" y="3"/>
                    </a:lnTo>
                    <a:lnTo>
                      <a:pt x="13" y="6"/>
                    </a:lnTo>
                    <a:lnTo>
                      <a:pt x="9" y="8"/>
                    </a:lnTo>
                    <a:lnTo>
                      <a:pt x="5" y="10"/>
                    </a:lnTo>
                    <a:lnTo>
                      <a:pt x="0" y="11"/>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3" name="Freeform 86">
                <a:extLst>
                  <a:ext uri="{FF2B5EF4-FFF2-40B4-BE49-F238E27FC236}">
                    <a16:creationId xmlns:a16="http://schemas.microsoft.com/office/drawing/2014/main" id="{075E849E-E37D-49CC-A220-361FDE9E8421}"/>
                  </a:ext>
                </a:extLst>
              </p:cNvPr>
              <p:cNvSpPr>
                <a:spLocks/>
              </p:cNvSpPr>
              <p:nvPr/>
            </p:nvSpPr>
            <p:spPr bwMode="auto">
              <a:xfrm>
                <a:off x="1208760" y="5941450"/>
                <a:ext cx="16423" cy="6153"/>
              </a:xfrm>
              <a:custGeom>
                <a:avLst/>
                <a:gdLst>
                  <a:gd name="T0" fmla="*/ 0 w 11"/>
                  <a:gd name="T1" fmla="*/ 0 h 4"/>
                  <a:gd name="T2" fmla="*/ 4763 w 11"/>
                  <a:gd name="T3" fmla="*/ 1588 h 4"/>
                  <a:gd name="T4" fmla="*/ 6350 w 11"/>
                  <a:gd name="T5" fmla="*/ 6350 h 4"/>
                  <a:gd name="T6" fmla="*/ 9525 w 11"/>
                  <a:gd name="T7" fmla="*/ 1588 h 4"/>
                  <a:gd name="T8" fmla="*/ 12700 w 11"/>
                  <a:gd name="T9" fmla="*/ 0 h 4"/>
                  <a:gd name="T10" fmla="*/ 17463 w 11"/>
                  <a:gd name="T11" fmla="*/ 1588 h 4"/>
                  <a:gd name="T12" fmla="*/ 17463 w 11"/>
                  <a:gd name="T13" fmla="*/ 6350 h 4"/>
                  <a:gd name="T14" fmla="*/ 6350 w 11"/>
                  <a:gd name="T15" fmla="*/ 6350 h 4"/>
                  <a:gd name="T16" fmla="*/ 1588 w 11"/>
                  <a:gd name="T17" fmla="*/ 6350 h 4"/>
                  <a:gd name="T18" fmla="*/ 0 w 11"/>
                  <a:gd name="T19" fmla="*/ 4763 h 4"/>
                  <a:gd name="T20" fmla="*/ 0 w 11"/>
                  <a:gd name="T21" fmla="*/ 0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3" y="1"/>
                    </a:lnTo>
                    <a:lnTo>
                      <a:pt x="4" y="4"/>
                    </a:lnTo>
                    <a:lnTo>
                      <a:pt x="6" y="1"/>
                    </a:lnTo>
                    <a:lnTo>
                      <a:pt x="8" y="0"/>
                    </a:lnTo>
                    <a:lnTo>
                      <a:pt x="11" y="1"/>
                    </a:lnTo>
                    <a:lnTo>
                      <a:pt x="11" y="4"/>
                    </a:lnTo>
                    <a:lnTo>
                      <a:pt x="4" y="4"/>
                    </a:lnTo>
                    <a:lnTo>
                      <a:pt x="1" y="4"/>
                    </a:lnTo>
                    <a:lnTo>
                      <a:pt x="0" y="3"/>
                    </a:lnTo>
                    <a:lnTo>
                      <a:pt x="0" y="0"/>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4" name="Freeform 87">
                <a:extLst>
                  <a:ext uri="{FF2B5EF4-FFF2-40B4-BE49-F238E27FC236}">
                    <a16:creationId xmlns:a16="http://schemas.microsoft.com/office/drawing/2014/main" id="{8D2A718D-FB62-4F85-84D2-72A8DA9627A1}"/>
                  </a:ext>
                </a:extLst>
              </p:cNvPr>
              <p:cNvSpPr>
                <a:spLocks/>
              </p:cNvSpPr>
              <p:nvPr/>
            </p:nvSpPr>
            <p:spPr bwMode="auto">
              <a:xfrm>
                <a:off x="1001240" y="5901455"/>
                <a:ext cx="14929" cy="10767"/>
              </a:xfrm>
              <a:custGeom>
                <a:avLst/>
                <a:gdLst>
                  <a:gd name="T0" fmla="*/ 12700 w 10"/>
                  <a:gd name="T1" fmla="*/ 0 h 7"/>
                  <a:gd name="T2" fmla="*/ 15875 w 10"/>
                  <a:gd name="T3" fmla="*/ 11112 h 7"/>
                  <a:gd name="T4" fmla="*/ 7938 w 10"/>
                  <a:gd name="T5" fmla="*/ 11112 h 7"/>
                  <a:gd name="T6" fmla="*/ 0 w 10"/>
                  <a:gd name="T7" fmla="*/ 7937 h 7"/>
                  <a:gd name="T8" fmla="*/ 12700 w 10"/>
                  <a:gd name="T9" fmla="*/ 0 h 7"/>
                  <a:gd name="T10" fmla="*/ 1270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8" y="0"/>
                    </a:moveTo>
                    <a:lnTo>
                      <a:pt x="10" y="7"/>
                    </a:lnTo>
                    <a:lnTo>
                      <a:pt x="5" y="7"/>
                    </a:lnTo>
                    <a:lnTo>
                      <a:pt x="0" y="5"/>
                    </a:lnTo>
                    <a:lnTo>
                      <a:pt x="8" y="0"/>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5" name="Freeform 88">
                <a:extLst>
                  <a:ext uri="{FF2B5EF4-FFF2-40B4-BE49-F238E27FC236}">
                    <a16:creationId xmlns:a16="http://schemas.microsoft.com/office/drawing/2014/main" id="{58B9083A-36DD-43A4-958C-5A3BD1D1DA09}"/>
                  </a:ext>
                </a:extLst>
              </p:cNvPr>
              <p:cNvSpPr>
                <a:spLocks/>
              </p:cNvSpPr>
              <p:nvPr/>
            </p:nvSpPr>
            <p:spPr bwMode="auto">
              <a:xfrm>
                <a:off x="1035578" y="5913760"/>
                <a:ext cx="20901" cy="7691"/>
              </a:xfrm>
              <a:custGeom>
                <a:avLst/>
                <a:gdLst>
                  <a:gd name="T0" fmla="*/ 22225 w 14"/>
                  <a:gd name="T1" fmla="*/ 3175 h 5"/>
                  <a:gd name="T2" fmla="*/ 12700 w 14"/>
                  <a:gd name="T3" fmla="*/ 7937 h 5"/>
                  <a:gd name="T4" fmla="*/ 4763 w 14"/>
                  <a:gd name="T5" fmla="*/ 4762 h 5"/>
                  <a:gd name="T6" fmla="*/ 0 w 14"/>
                  <a:gd name="T7" fmla="*/ 3175 h 5"/>
                  <a:gd name="T8" fmla="*/ 6350 w 14"/>
                  <a:gd name="T9" fmla="*/ 0 h 5"/>
                  <a:gd name="T10" fmla="*/ 12700 w 14"/>
                  <a:gd name="T11" fmla="*/ 0 h 5"/>
                  <a:gd name="T12" fmla="*/ 17463 w 14"/>
                  <a:gd name="T13" fmla="*/ 0 h 5"/>
                  <a:gd name="T14" fmla="*/ 22225 w 14"/>
                  <a:gd name="T15" fmla="*/ 3175 h 5"/>
                  <a:gd name="T16" fmla="*/ 22225 w 14"/>
                  <a:gd name="T17" fmla="*/ 317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
                  <a:gd name="T29" fmla="*/ 14 w 1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
                    <a:moveTo>
                      <a:pt x="14" y="2"/>
                    </a:moveTo>
                    <a:lnTo>
                      <a:pt x="8" y="5"/>
                    </a:lnTo>
                    <a:lnTo>
                      <a:pt x="3" y="3"/>
                    </a:lnTo>
                    <a:lnTo>
                      <a:pt x="0" y="2"/>
                    </a:lnTo>
                    <a:lnTo>
                      <a:pt x="4" y="0"/>
                    </a:lnTo>
                    <a:lnTo>
                      <a:pt x="8" y="0"/>
                    </a:lnTo>
                    <a:lnTo>
                      <a:pt x="11" y="0"/>
                    </a:lnTo>
                    <a:lnTo>
                      <a:pt x="14" y="2"/>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6" name="Freeform 89">
                <a:extLst>
                  <a:ext uri="{FF2B5EF4-FFF2-40B4-BE49-F238E27FC236}">
                    <a16:creationId xmlns:a16="http://schemas.microsoft.com/office/drawing/2014/main" id="{AD9E7BD3-59EA-45AA-9941-08F93750B6DA}"/>
                  </a:ext>
                </a:extLst>
              </p:cNvPr>
              <p:cNvSpPr>
                <a:spLocks/>
              </p:cNvSpPr>
              <p:nvPr/>
            </p:nvSpPr>
            <p:spPr bwMode="auto">
              <a:xfrm>
                <a:off x="1387917" y="5987595"/>
                <a:ext cx="22395" cy="9229"/>
              </a:xfrm>
              <a:custGeom>
                <a:avLst/>
                <a:gdLst>
                  <a:gd name="T0" fmla="*/ 23813 w 15"/>
                  <a:gd name="T1" fmla="*/ 4763 h 6"/>
                  <a:gd name="T2" fmla="*/ 11113 w 15"/>
                  <a:gd name="T3" fmla="*/ 9525 h 6"/>
                  <a:gd name="T4" fmla="*/ 6350 w 15"/>
                  <a:gd name="T5" fmla="*/ 7938 h 6"/>
                  <a:gd name="T6" fmla="*/ 0 w 15"/>
                  <a:gd name="T7" fmla="*/ 7938 h 6"/>
                  <a:gd name="T8" fmla="*/ 3175 w 15"/>
                  <a:gd name="T9" fmla="*/ 1588 h 6"/>
                  <a:gd name="T10" fmla="*/ 7938 w 15"/>
                  <a:gd name="T11" fmla="*/ 0 h 6"/>
                  <a:gd name="T12" fmla="*/ 15875 w 15"/>
                  <a:gd name="T13" fmla="*/ 0 h 6"/>
                  <a:gd name="T14" fmla="*/ 23813 w 15"/>
                  <a:gd name="T15" fmla="*/ 4763 h 6"/>
                  <a:gd name="T16" fmla="*/ 23813 w 15"/>
                  <a:gd name="T17" fmla="*/ 476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
                  <a:gd name="T29" fmla="*/ 15 w 1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
                    <a:moveTo>
                      <a:pt x="15" y="3"/>
                    </a:moveTo>
                    <a:lnTo>
                      <a:pt x="7" y="6"/>
                    </a:lnTo>
                    <a:lnTo>
                      <a:pt x="4" y="5"/>
                    </a:lnTo>
                    <a:lnTo>
                      <a:pt x="0" y="5"/>
                    </a:lnTo>
                    <a:lnTo>
                      <a:pt x="2" y="1"/>
                    </a:lnTo>
                    <a:lnTo>
                      <a:pt x="5" y="0"/>
                    </a:lnTo>
                    <a:lnTo>
                      <a:pt x="10" y="0"/>
                    </a:lnTo>
                    <a:lnTo>
                      <a:pt x="15" y="3"/>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7" name="Freeform 90">
                <a:extLst>
                  <a:ext uri="{FF2B5EF4-FFF2-40B4-BE49-F238E27FC236}">
                    <a16:creationId xmlns:a16="http://schemas.microsoft.com/office/drawing/2014/main" id="{2EAA350E-EF92-4945-ACB7-6D14062C398F}"/>
                  </a:ext>
                </a:extLst>
              </p:cNvPr>
              <p:cNvSpPr>
                <a:spLocks/>
              </p:cNvSpPr>
              <p:nvPr/>
            </p:nvSpPr>
            <p:spPr bwMode="auto">
              <a:xfrm>
                <a:off x="859408" y="5818393"/>
                <a:ext cx="56733" cy="46146"/>
              </a:xfrm>
              <a:custGeom>
                <a:avLst/>
                <a:gdLst>
                  <a:gd name="T0" fmla="*/ 33338 w 38"/>
                  <a:gd name="T1" fmla="*/ 23813 h 30"/>
                  <a:gd name="T2" fmla="*/ 22225 w 38"/>
                  <a:gd name="T3" fmla="*/ 23813 h 30"/>
                  <a:gd name="T4" fmla="*/ 15875 w 38"/>
                  <a:gd name="T5" fmla="*/ 15875 h 30"/>
                  <a:gd name="T6" fmla="*/ 4763 w 38"/>
                  <a:gd name="T7" fmla="*/ 4763 h 30"/>
                  <a:gd name="T8" fmla="*/ 0 w 38"/>
                  <a:gd name="T9" fmla="*/ 0 h 30"/>
                  <a:gd name="T10" fmla="*/ 4763 w 38"/>
                  <a:gd name="T11" fmla="*/ 0 h 30"/>
                  <a:gd name="T12" fmla="*/ 9525 w 38"/>
                  <a:gd name="T13" fmla="*/ 3175 h 30"/>
                  <a:gd name="T14" fmla="*/ 17463 w 38"/>
                  <a:gd name="T15" fmla="*/ 4763 h 30"/>
                  <a:gd name="T16" fmla="*/ 22225 w 38"/>
                  <a:gd name="T17" fmla="*/ 7938 h 30"/>
                  <a:gd name="T18" fmla="*/ 30163 w 38"/>
                  <a:gd name="T19" fmla="*/ 11113 h 30"/>
                  <a:gd name="T20" fmla="*/ 34925 w 38"/>
                  <a:gd name="T21" fmla="*/ 12700 h 30"/>
                  <a:gd name="T22" fmla="*/ 39688 w 38"/>
                  <a:gd name="T23" fmla="*/ 15875 h 30"/>
                  <a:gd name="T24" fmla="*/ 47625 w 38"/>
                  <a:gd name="T25" fmla="*/ 15875 h 30"/>
                  <a:gd name="T26" fmla="*/ 42863 w 38"/>
                  <a:gd name="T27" fmla="*/ 20638 h 30"/>
                  <a:gd name="T28" fmla="*/ 38100 w 38"/>
                  <a:gd name="T29" fmla="*/ 23813 h 30"/>
                  <a:gd name="T30" fmla="*/ 46038 w 38"/>
                  <a:gd name="T31" fmla="*/ 28575 h 30"/>
                  <a:gd name="T32" fmla="*/ 50800 w 38"/>
                  <a:gd name="T33" fmla="*/ 33338 h 30"/>
                  <a:gd name="T34" fmla="*/ 55563 w 38"/>
                  <a:gd name="T35" fmla="*/ 41275 h 30"/>
                  <a:gd name="T36" fmla="*/ 60325 w 38"/>
                  <a:gd name="T37" fmla="*/ 47625 h 30"/>
                  <a:gd name="T38" fmla="*/ 55563 w 38"/>
                  <a:gd name="T39" fmla="*/ 46038 h 30"/>
                  <a:gd name="T40" fmla="*/ 47625 w 38"/>
                  <a:gd name="T41" fmla="*/ 42863 h 30"/>
                  <a:gd name="T42" fmla="*/ 42863 w 38"/>
                  <a:gd name="T43" fmla="*/ 38100 h 30"/>
                  <a:gd name="T44" fmla="*/ 38100 w 38"/>
                  <a:gd name="T45" fmla="*/ 36513 h 30"/>
                  <a:gd name="T46" fmla="*/ 38100 w 38"/>
                  <a:gd name="T47" fmla="*/ 25400 h 30"/>
                  <a:gd name="T48" fmla="*/ 33338 w 38"/>
                  <a:gd name="T49" fmla="*/ 23813 h 30"/>
                  <a:gd name="T50" fmla="*/ 33338 w 38"/>
                  <a:gd name="T51" fmla="*/ 23813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0"/>
                  <a:gd name="T80" fmla="*/ 38 w 3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0">
                    <a:moveTo>
                      <a:pt x="21" y="15"/>
                    </a:moveTo>
                    <a:lnTo>
                      <a:pt x="14" y="15"/>
                    </a:lnTo>
                    <a:lnTo>
                      <a:pt x="10" y="10"/>
                    </a:lnTo>
                    <a:lnTo>
                      <a:pt x="3" y="3"/>
                    </a:lnTo>
                    <a:lnTo>
                      <a:pt x="0" y="0"/>
                    </a:lnTo>
                    <a:lnTo>
                      <a:pt x="3" y="0"/>
                    </a:lnTo>
                    <a:lnTo>
                      <a:pt x="6" y="2"/>
                    </a:lnTo>
                    <a:lnTo>
                      <a:pt x="11" y="3"/>
                    </a:lnTo>
                    <a:lnTo>
                      <a:pt x="14" y="5"/>
                    </a:lnTo>
                    <a:lnTo>
                      <a:pt x="19" y="7"/>
                    </a:lnTo>
                    <a:lnTo>
                      <a:pt x="22" y="8"/>
                    </a:lnTo>
                    <a:lnTo>
                      <a:pt x="25" y="10"/>
                    </a:lnTo>
                    <a:lnTo>
                      <a:pt x="30" y="10"/>
                    </a:lnTo>
                    <a:lnTo>
                      <a:pt x="27" y="13"/>
                    </a:lnTo>
                    <a:lnTo>
                      <a:pt x="24" y="15"/>
                    </a:lnTo>
                    <a:lnTo>
                      <a:pt x="29" y="18"/>
                    </a:lnTo>
                    <a:lnTo>
                      <a:pt x="32" y="21"/>
                    </a:lnTo>
                    <a:lnTo>
                      <a:pt x="35" y="26"/>
                    </a:lnTo>
                    <a:lnTo>
                      <a:pt x="38" y="30"/>
                    </a:lnTo>
                    <a:lnTo>
                      <a:pt x="35" y="29"/>
                    </a:lnTo>
                    <a:lnTo>
                      <a:pt x="30" y="27"/>
                    </a:lnTo>
                    <a:lnTo>
                      <a:pt x="27" y="24"/>
                    </a:lnTo>
                    <a:lnTo>
                      <a:pt x="24" y="23"/>
                    </a:lnTo>
                    <a:lnTo>
                      <a:pt x="24" y="16"/>
                    </a:lnTo>
                    <a:lnTo>
                      <a:pt x="21" y="15"/>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8" name="Freeform 91">
                <a:extLst>
                  <a:ext uri="{FF2B5EF4-FFF2-40B4-BE49-F238E27FC236}">
                    <a16:creationId xmlns:a16="http://schemas.microsoft.com/office/drawing/2014/main" id="{90EDAEF4-7328-4304-A111-922676B725CA}"/>
                  </a:ext>
                </a:extLst>
              </p:cNvPr>
              <p:cNvSpPr>
                <a:spLocks/>
              </p:cNvSpPr>
              <p:nvPr/>
            </p:nvSpPr>
            <p:spPr bwMode="auto">
              <a:xfrm>
                <a:off x="943013" y="5872229"/>
                <a:ext cx="13438" cy="10768"/>
              </a:xfrm>
              <a:custGeom>
                <a:avLst/>
                <a:gdLst>
                  <a:gd name="T0" fmla="*/ 9525 w 9"/>
                  <a:gd name="T1" fmla="*/ 0 h 7"/>
                  <a:gd name="T2" fmla="*/ 0 w 9"/>
                  <a:gd name="T3" fmla="*/ 4763 h 7"/>
                  <a:gd name="T4" fmla="*/ 4763 w 9"/>
                  <a:gd name="T5" fmla="*/ 7938 h 7"/>
                  <a:gd name="T6" fmla="*/ 14288 w 9"/>
                  <a:gd name="T7" fmla="*/ 11113 h 7"/>
                  <a:gd name="T8" fmla="*/ 9525 w 9"/>
                  <a:gd name="T9" fmla="*/ 0 h 7"/>
                  <a:gd name="T10" fmla="*/ 9525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0"/>
                    </a:moveTo>
                    <a:lnTo>
                      <a:pt x="0" y="3"/>
                    </a:lnTo>
                    <a:lnTo>
                      <a:pt x="3" y="5"/>
                    </a:lnTo>
                    <a:lnTo>
                      <a:pt x="9" y="7"/>
                    </a:lnTo>
                    <a:lnTo>
                      <a:pt x="6" y="0"/>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69" name="St. Lawrence Island">
                <a:extLst>
                  <a:ext uri="{FF2B5EF4-FFF2-40B4-BE49-F238E27FC236}">
                    <a16:creationId xmlns:a16="http://schemas.microsoft.com/office/drawing/2014/main" id="{53079117-A631-4AD2-81AE-B5D5CBB28C27}"/>
                  </a:ext>
                </a:extLst>
              </p:cNvPr>
              <p:cNvSpPr>
                <a:spLocks/>
              </p:cNvSpPr>
              <p:nvPr/>
            </p:nvSpPr>
            <p:spPr bwMode="auto">
              <a:xfrm>
                <a:off x="1374480" y="5736868"/>
                <a:ext cx="52253" cy="41532"/>
              </a:xfrm>
              <a:custGeom>
                <a:avLst/>
                <a:gdLst>
                  <a:gd name="T0" fmla="*/ 44450 w 35"/>
                  <a:gd name="T1" fmla="*/ 39688 h 27"/>
                  <a:gd name="T2" fmla="*/ 31750 w 35"/>
                  <a:gd name="T3" fmla="*/ 42863 h 27"/>
                  <a:gd name="T4" fmla="*/ 22225 w 35"/>
                  <a:gd name="T5" fmla="*/ 38100 h 27"/>
                  <a:gd name="T6" fmla="*/ 14287 w 35"/>
                  <a:gd name="T7" fmla="*/ 30163 h 27"/>
                  <a:gd name="T8" fmla="*/ 9525 w 35"/>
                  <a:gd name="T9" fmla="*/ 22225 h 27"/>
                  <a:gd name="T10" fmla="*/ 7937 w 35"/>
                  <a:gd name="T11" fmla="*/ 12700 h 27"/>
                  <a:gd name="T12" fmla="*/ 0 w 35"/>
                  <a:gd name="T13" fmla="*/ 4763 h 27"/>
                  <a:gd name="T14" fmla="*/ 7937 w 35"/>
                  <a:gd name="T15" fmla="*/ 0 h 27"/>
                  <a:gd name="T16" fmla="*/ 14287 w 35"/>
                  <a:gd name="T17" fmla="*/ 0 h 27"/>
                  <a:gd name="T18" fmla="*/ 22225 w 35"/>
                  <a:gd name="T19" fmla="*/ 3175 h 27"/>
                  <a:gd name="T20" fmla="*/ 30162 w 35"/>
                  <a:gd name="T21" fmla="*/ 7938 h 27"/>
                  <a:gd name="T22" fmla="*/ 38100 w 35"/>
                  <a:gd name="T23" fmla="*/ 9525 h 27"/>
                  <a:gd name="T24" fmla="*/ 44450 w 35"/>
                  <a:gd name="T25" fmla="*/ 15875 h 27"/>
                  <a:gd name="T26" fmla="*/ 47625 w 35"/>
                  <a:gd name="T27" fmla="*/ 17463 h 27"/>
                  <a:gd name="T28" fmla="*/ 55562 w 35"/>
                  <a:gd name="T29" fmla="*/ 22225 h 27"/>
                  <a:gd name="T30" fmla="*/ 47625 w 35"/>
                  <a:gd name="T31" fmla="*/ 30163 h 27"/>
                  <a:gd name="T32" fmla="*/ 44450 w 35"/>
                  <a:gd name="T33" fmla="*/ 39688 h 27"/>
                  <a:gd name="T34" fmla="*/ 44450 w 35"/>
                  <a:gd name="T35" fmla="*/ 39688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7"/>
                  <a:gd name="T56" fmla="*/ 35 w 35"/>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7">
                    <a:moveTo>
                      <a:pt x="28" y="25"/>
                    </a:moveTo>
                    <a:lnTo>
                      <a:pt x="20" y="27"/>
                    </a:lnTo>
                    <a:lnTo>
                      <a:pt x="14" y="24"/>
                    </a:lnTo>
                    <a:lnTo>
                      <a:pt x="9" y="19"/>
                    </a:lnTo>
                    <a:lnTo>
                      <a:pt x="6" y="14"/>
                    </a:lnTo>
                    <a:lnTo>
                      <a:pt x="5" y="8"/>
                    </a:lnTo>
                    <a:lnTo>
                      <a:pt x="0" y="3"/>
                    </a:lnTo>
                    <a:lnTo>
                      <a:pt x="5" y="0"/>
                    </a:lnTo>
                    <a:lnTo>
                      <a:pt x="9" y="0"/>
                    </a:lnTo>
                    <a:lnTo>
                      <a:pt x="14" y="2"/>
                    </a:lnTo>
                    <a:lnTo>
                      <a:pt x="19" y="5"/>
                    </a:lnTo>
                    <a:lnTo>
                      <a:pt x="24" y="6"/>
                    </a:lnTo>
                    <a:lnTo>
                      <a:pt x="28" y="10"/>
                    </a:lnTo>
                    <a:lnTo>
                      <a:pt x="30" y="11"/>
                    </a:lnTo>
                    <a:lnTo>
                      <a:pt x="35" y="14"/>
                    </a:lnTo>
                    <a:lnTo>
                      <a:pt x="30" y="19"/>
                    </a:lnTo>
                    <a:lnTo>
                      <a:pt x="28" y="25"/>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70" name="Freeform 93">
                <a:extLst>
                  <a:ext uri="{FF2B5EF4-FFF2-40B4-BE49-F238E27FC236}">
                    <a16:creationId xmlns:a16="http://schemas.microsoft.com/office/drawing/2014/main" id="{5CB10CFD-3579-4946-B375-DA3A5FEB11B5}"/>
                  </a:ext>
                </a:extLst>
              </p:cNvPr>
              <p:cNvSpPr>
                <a:spLocks/>
              </p:cNvSpPr>
              <p:nvPr/>
            </p:nvSpPr>
            <p:spPr bwMode="auto">
              <a:xfrm>
                <a:off x="1410311" y="5499985"/>
                <a:ext cx="56733" cy="75372"/>
              </a:xfrm>
              <a:custGeom>
                <a:avLst/>
                <a:gdLst>
                  <a:gd name="T0" fmla="*/ 39688 w 38"/>
                  <a:gd name="T1" fmla="*/ 25400 h 49"/>
                  <a:gd name="T2" fmla="*/ 39688 w 38"/>
                  <a:gd name="T3" fmla="*/ 34925 h 49"/>
                  <a:gd name="T4" fmla="*/ 39688 w 38"/>
                  <a:gd name="T5" fmla="*/ 47625 h 49"/>
                  <a:gd name="T6" fmla="*/ 44450 w 38"/>
                  <a:gd name="T7" fmla="*/ 57150 h 49"/>
                  <a:gd name="T8" fmla="*/ 49213 w 38"/>
                  <a:gd name="T9" fmla="*/ 65088 h 49"/>
                  <a:gd name="T10" fmla="*/ 55563 w 38"/>
                  <a:gd name="T11" fmla="*/ 68263 h 49"/>
                  <a:gd name="T12" fmla="*/ 60325 w 38"/>
                  <a:gd name="T13" fmla="*/ 73025 h 49"/>
                  <a:gd name="T14" fmla="*/ 49213 w 38"/>
                  <a:gd name="T15" fmla="*/ 77788 h 49"/>
                  <a:gd name="T16" fmla="*/ 44450 w 38"/>
                  <a:gd name="T17" fmla="*/ 68263 h 49"/>
                  <a:gd name="T18" fmla="*/ 39688 w 38"/>
                  <a:gd name="T19" fmla="*/ 68263 h 49"/>
                  <a:gd name="T20" fmla="*/ 31750 w 38"/>
                  <a:gd name="T21" fmla="*/ 68263 h 49"/>
                  <a:gd name="T22" fmla="*/ 25400 w 38"/>
                  <a:gd name="T23" fmla="*/ 73025 h 49"/>
                  <a:gd name="T24" fmla="*/ 25400 w 38"/>
                  <a:gd name="T25" fmla="*/ 65088 h 49"/>
                  <a:gd name="T26" fmla="*/ 25400 w 38"/>
                  <a:gd name="T27" fmla="*/ 57150 h 49"/>
                  <a:gd name="T28" fmla="*/ 25400 w 38"/>
                  <a:gd name="T29" fmla="*/ 52388 h 49"/>
                  <a:gd name="T30" fmla="*/ 25400 w 38"/>
                  <a:gd name="T31" fmla="*/ 47625 h 49"/>
                  <a:gd name="T32" fmla="*/ 22225 w 38"/>
                  <a:gd name="T33" fmla="*/ 39688 h 49"/>
                  <a:gd name="T34" fmla="*/ 22225 w 38"/>
                  <a:gd name="T35" fmla="*/ 34925 h 49"/>
                  <a:gd name="T36" fmla="*/ 22225 w 38"/>
                  <a:gd name="T37" fmla="*/ 30163 h 49"/>
                  <a:gd name="T38" fmla="*/ 22225 w 38"/>
                  <a:gd name="T39" fmla="*/ 25400 h 49"/>
                  <a:gd name="T40" fmla="*/ 17463 w 38"/>
                  <a:gd name="T41" fmla="*/ 22225 h 49"/>
                  <a:gd name="T42" fmla="*/ 9525 w 38"/>
                  <a:gd name="T43" fmla="*/ 22225 h 49"/>
                  <a:gd name="T44" fmla="*/ 4763 w 38"/>
                  <a:gd name="T45" fmla="*/ 20638 h 49"/>
                  <a:gd name="T46" fmla="*/ 0 w 38"/>
                  <a:gd name="T47" fmla="*/ 17463 h 49"/>
                  <a:gd name="T48" fmla="*/ 0 w 38"/>
                  <a:gd name="T49" fmla="*/ 12700 h 49"/>
                  <a:gd name="T50" fmla="*/ 1588 w 38"/>
                  <a:gd name="T51" fmla="*/ 7938 h 49"/>
                  <a:gd name="T52" fmla="*/ 6350 w 38"/>
                  <a:gd name="T53" fmla="*/ 1588 h 49"/>
                  <a:gd name="T54" fmla="*/ 14288 w 38"/>
                  <a:gd name="T55" fmla="*/ 0 h 49"/>
                  <a:gd name="T56" fmla="*/ 17463 w 38"/>
                  <a:gd name="T57" fmla="*/ 4763 h 49"/>
                  <a:gd name="T58" fmla="*/ 19050 w 38"/>
                  <a:gd name="T59" fmla="*/ 7938 h 49"/>
                  <a:gd name="T60" fmla="*/ 22225 w 38"/>
                  <a:gd name="T61" fmla="*/ 12700 h 49"/>
                  <a:gd name="T62" fmla="*/ 26988 w 38"/>
                  <a:gd name="T63" fmla="*/ 14288 h 49"/>
                  <a:gd name="T64" fmla="*/ 34925 w 38"/>
                  <a:gd name="T65" fmla="*/ 17463 h 49"/>
                  <a:gd name="T66" fmla="*/ 39688 w 38"/>
                  <a:gd name="T67" fmla="*/ 25400 h 49"/>
                  <a:gd name="T68" fmla="*/ 39688 w 38"/>
                  <a:gd name="T69" fmla="*/ 2540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9"/>
                  <a:gd name="T107" fmla="*/ 38 w 3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9">
                    <a:moveTo>
                      <a:pt x="25" y="16"/>
                    </a:moveTo>
                    <a:lnTo>
                      <a:pt x="25" y="22"/>
                    </a:lnTo>
                    <a:lnTo>
                      <a:pt x="25" y="30"/>
                    </a:lnTo>
                    <a:lnTo>
                      <a:pt x="28" y="36"/>
                    </a:lnTo>
                    <a:lnTo>
                      <a:pt x="31" y="41"/>
                    </a:lnTo>
                    <a:lnTo>
                      <a:pt x="35" y="43"/>
                    </a:lnTo>
                    <a:lnTo>
                      <a:pt x="38" y="46"/>
                    </a:lnTo>
                    <a:lnTo>
                      <a:pt x="31" y="49"/>
                    </a:lnTo>
                    <a:lnTo>
                      <a:pt x="28" y="43"/>
                    </a:lnTo>
                    <a:lnTo>
                      <a:pt x="25" y="43"/>
                    </a:lnTo>
                    <a:lnTo>
                      <a:pt x="20" y="43"/>
                    </a:lnTo>
                    <a:lnTo>
                      <a:pt x="16" y="46"/>
                    </a:lnTo>
                    <a:lnTo>
                      <a:pt x="16" y="41"/>
                    </a:lnTo>
                    <a:lnTo>
                      <a:pt x="16" y="36"/>
                    </a:lnTo>
                    <a:lnTo>
                      <a:pt x="16" y="33"/>
                    </a:lnTo>
                    <a:lnTo>
                      <a:pt x="16" y="30"/>
                    </a:lnTo>
                    <a:lnTo>
                      <a:pt x="14" y="25"/>
                    </a:lnTo>
                    <a:lnTo>
                      <a:pt x="14" y="22"/>
                    </a:lnTo>
                    <a:lnTo>
                      <a:pt x="14" y="19"/>
                    </a:lnTo>
                    <a:lnTo>
                      <a:pt x="14" y="16"/>
                    </a:lnTo>
                    <a:lnTo>
                      <a:pt x="11" y="14"/>
                    </a:lnTo>
                    <a:lnTo>
                      <a:pt x="6" y="14"/>
                    </a:lnTo>
                    <a:lnTo>
                      <a:pt x="3" y="13"/>
                    </a:lnTo>
                    <a:lnTo>
                      <a:pt x="0" y="11"/>
                    </a:lnTo>
                    <a:lnTo>
                      <a:pt x="0" y="8"/>
                    </a:lnTo>
                    <a:lnTo>
                      <a:pt x="1" y="5"/>
                    </a:lnTo>
                    <a:lnTo>
                      <a:pt x="4" y="1"/>
                    </a:lnTo>
                    <a:lnTo>
                      <a:pt x="9" y="0"/>
                    </a:lnTo>
                    <a:lnTo>
                      <a:pt x="11" y="3"/>
                    </a:lnTo>
                    <a:lnTo>
                      <a:pt x="12" y="5"/>
                    </a:lnTo>
                    <a:lnTo>
                      <a:pt x="14" y="8"/>
                    </a:lnTo>
                    <a:lnTo>
                      <a:pt x="17" y="9"/>
                    </a:lnTo>
                    <a:lnTo>
                      <a:pt x="22" y="11"/>
                    </a:lnTo>
                    <a:lnTo>
                      <a:pt x="25" y="16"/>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sp>
            <p:nvSpPr>
              <p:cNvPr id="71" name="Freeform 94">
                <a:extLst>
                  <a:ext uri="{FF2B5EF4-FFF2-40B4-BE49-F238E27FC236}">
                    <a16:creationId xmlns:a16="http://schemas.microsoft.com/office/drawing/2014/main" id="{4B64842C-0A8E-4ABC-9461-7471AC59B6A7}"/>
                  </a:ext>
                </a:extLst>
              </p:cNvPr>
              <p:cNvSpPr>
                <a:spLocks/>
              </p:cNvSpPr>
              <p:nvPr/>
            </p:nvSpPr>
            <p:spPr bwMode="auto">
              <a:xfrm>
                <a:off x="1861185" y="5879921"/>
                <a:ext cx="32845" cy="21534"/>
              </a:xfrm>
              <a:custGeom>
                <a:avLst/>
                <a:gdLst>
                  <a:gd name="T0" fmla="*/ 22225 w 22"/>
                  <a:gd name="T1" fmla="*/ 3175 h 14"/>
                  <a:gd name="T2" fmla="*/ 26988 w 22"/>
                  <a:gd name="T3" fmla="*/ 0 h 14"/>
                  <a:gd name="T4" fmla="*/ 34925 w 22"/>
                  <a:gd name="T5" fmla="*/ 3175 h 14"/>
                  <a:gd name="T6" fmla="*/ 30163 w 22"/>
                  <a:gd name="T7" fmla="*/ 7938 h 14"/>
                  <a:gd name="T8" fmla="*/ 22225 w 22"/>
                  <a:gd name="T9" fmla="*/ 9525 h 14"/>
                  <a:gd name="T10" fmla="*/ 14288 w 22"/>
                  <a:gd name="T11" fmla="*/ 15875 h 14"/>
                  <a:gd name="T12" fmla="*/ 6350 w 22"/>
                  <a:gd name="T13" fmla="*/ 22225 h 14"/>
                  <a:gd name="T14" fmla="*/ 1588 w 22"/>
                  <a:gd name="T15" fmla="*/ 22225 h 14"/>
                  <a:gd name="T16" fmla="*/ 0 w 22"/>
                  <a:gd name="T17" fmla="*/ 20638 h 14"/>
                  <a:gd name="T18" fmla="*/ 4763 w 22"/>
                  <a:gd name="T19" fmla="*/ 15875 h 14"/>
                  <a:gd name="T20" fmla="*/ 9525 w 22"/>
                  <a:gd name="T21" fmla="*/ 9525 h 14"/>
                  <a:gd name="T22" fmla="*/ 14288 w 22"/>
                  <a:gd name="T23" fmla="*/ 4763 h 14"/>
                  <a:gd name="T24" fmla="*/ 22225 w 22"/>
                  <a:gd name="T25" fmla="*/ 3175 h 14"/>
                  <a:gd name="T26" fmla="*/ 22225 w 22"/>
                  <a:gd name="T27" fmla="*/ 31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4"/>
                  <a:gd name="T44" fmla="*/ 22 w 2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4">
                    <a:moveTo>
                      <a:pt x="14" y="2"/>
                    </a:moveTo>
                    <a:lnTo>
                      <a:pt x="17" y="0"/>
                    </a:lnTo>
                    <a:lnTo>
                      <a:pt x="22" y="2"/>
                    </a:lnTo>
                    <a:lnTo>
                      <a:pt x="19" y="5"/>
                    </a:lnTo>
                    <a:lnTo>
                      <a:pt x="14" y="6"/>
                    </a:lnTo>
                    <a:lnTo>
                      <a:pt x="9" y="10"/>
                    </a:lnTo>
                    <a:lnTo>
                      <a:pt x="4" y="14"/>
                    </a:lnTo>
                    <a:lnTo>
                      <a:pt x="1" y="14"/>
                    </a:lnTo>
                    <a:lnTo>
                      <a:pt x="0" y="13"/>
                    </a:lnTo>
                    <a:lnTo>
                      <a:pt x="3" y="10"/>
                    </a:lnTo>
                    <a:lnTo>
                      <a:pt x="6" y="6"/>
                    </a:lnTo>
                    <a:lnTo>
                      <a:pt x="9" y="3"/>
                    </a:lnTo>
                    <a:lnTo>
                      <a:pt x="14" y="2"/>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2" name="Freeform 95">
                <a:extLst>
                  <a:ext uri="{FF2B5EF4-FFF2-40B4-BE49-F238E27FC236}">
                    <a16:creationId xmlns:a16="http://schemas.microsoft.com/office/drawing/2014/main" id="{20BF1D70-C511-4810-83D6-FE1C8210C1FE}"/>
                  </a:ext>
                </a:extLst>
              </p:cNvPr>
              <p:cNvSpPr>
                <a:spLocks/>
              </p:cNvSpPr>
              <p:nvPr/>
            </p:nvSpPr>
            <p:spPr bwMode="auto">
              <a:xfrm>
                <a:off x="2232931" y="6175255"/>
                <a:ext cx="52254" cy="83063"/>
              </a:xfrm>
              <a:custGeom>
                <a:avLst/>
                <a:gdLst>
                  <a:gd name="T0" fmla="*/ 38100 w 35"/>
                  <a:gd name="T1" fmla="*/ 23813 h 54"/>
                  <a:gd name="T2" fmla="*/ 39688 w 35"/>
                  <a:gd name="T3" fmla="*/ 28575 h 54"/>
                  <a:gd name="T4" fmla="*/ 38100 w 35"/>
                  <a:gd name="T5" fmla="*/ 33338 h 54"/>
                  <a:gd name="T6" fmla="*/ 39688 w 35"/>
                  <a:gd name="T7" fmla="*/ 34925 h 54"/>
                  <a:gd name="T8" fmla="*/ 46038 w 35"/>
                  <a:gd name="T9" fmla="*/ 38100 h 54"/>
                  <a:gd name="T10" fmla="*/ 46038 w 35"/>
                  <a:gd name="T11" fmla="*/ 41275 h 54"/>
                  <a:gd name="T12" fmla="*/ 46038 w 35"/>
                  <a:gd name="T13" fmla="*/ 42863 h 54"/>
                  <a:gd name="T14" fmla="*/ 46038 w 35"/>
                  <a:gd name="T15" fmla="*/ 46038 h 54"/>
                  <a:gd name="T16" fmla="*/ 47625 w 35"/>
                  <a:gd name="T17" fmla="*/ 50800 h 54"/>
                  <a:gd name="T18" fmla="*/ 50800 w 35"/>
                  <a:gd name="T19" fmla="*/ 53975 h 54"/>
                  <a:gd name="T20" fmla="*/ 52388 w 35"/>
                  <a:gd name="T21" fmla="*/ 58738 h 54"/>
                  <a:gd name="T22" fmla="*/ 55563 w 35"/>
                  <a:gd name="T23" fmla="*/ 63500 h 54"/>
                  <a:gd name="T24" fmla="*/ 55563 w 35"/>
                  <a:gd name="T25" fmla="*/ 71438 h 54"/>
                  <a:gd name="T26" fmla="*/ 52388 w 35"/>
                  <a:gd name="T27" fmla="*/ 77788 h 54"/>
                  <a:gd name="T28" fmla="*/ 50800 w 35"/>
                  <a:gd name="T29" fmla="*/ 84138 h 54"/>
                  <a:gd name="T30" fmla="*/ 42863 w 35"/>
                  <a:gd name="T31" fmla="*/ 84138 h 54"/>
                  <a:gd name="T32" fmla="*/ 39688 w 35"/>
                  <a:gd name="T33" fmla="*/ 80963 h 54"/>
                  <a:gd name="T34" fmla="*/ 38100 w 35"/>
                  <a:gd name="T35" fmla="*/ 76200 h 54"/>
                  <a:gd name="T36" fmla="*/ 34925 w 35"/>
                  <a:gd name="T37" fmla="*/ 73025 h 54"/>
                  <a:gd name="T38" fmla="*/ 30163 w 35"/>
                  <a:gd name="T39" fmla="*/ 66675 h 54"/>
                  <a:gd name="T40" fmla="*/ 30163 w 35"/>
                  <a:gd name="T41" fmla="*/ 60325 h 54"/>
                  <a:gd name="T42" fmla="*/ 20638 w 35"/>
                  <a:gd name="T43" fmla="*/ 66675 h 54"/>
                  <a:gd name="T44" fmla="*/ 22225 w 35"/>
                  <a:gd name="T45" fmla="*/ 68263 h 54"/>
                  <a:gd name="T46" fmla="*/ 26988 w 35"/>
                  <a:gd name="T47" fmla="*/ 73025 h 54"/>
                  <a:gd name="T48" fmla="*/ 30163 w 35"/>
                  <a:gd name="T49" fmla="*/ 77788 h 54"/>
                  <a:gd name="T50" fmla="*/ 26988 w 35"/>
                  <a:gd name="T51" fmla="*/ 85725 h 54"/>
                  <a:gd name="T52" fmla="*/ 22225 w 35"/>
                  <a:gd name="T53" fmla="*/ 80963 h 54"/>
                  <a:gd name="T54" fmla="*/ 20638 w 35"/>
                  <a:gd name="T55" fmla="*/ 73025 h 54"/>
                  <a:gd name="T56" fmla="*/ 15875 w 35"/>
                  <a:gd name="T57" fmla="*/ 66675 h 54"/>
                  <a:gd name="T58" fmla="*/ 15875 w 35"/>
                  <a:gd name="T59" fmla="*/ 63500 h 54"/>
                  <a:gd name="T60" fmla="*/ 12700 w 35"/>
                  <a:gd name="T61" fmla="*/ 58738 h 54"/>
                  <a:gd name="T62" fmla="*/ 12700 w 35"/>
                  <a:gd name="T63" fmla="*/ 50800 h 54"/>
                  <a:gd name="T64" fmla="*/ 4763 w 35"/>
                  <a:gd name="T65" fmla="*/ 50800 h 54"/>
                  <a:gd name="T66" fmla="*/ 3175 w 35"/>
                  <a:gd name="T67" fmla="*/ 47625 h 54"/>
                  <a:gd name="T68" fmla="*/ 7938 w 35"/>
                  <a:gd name="T69" fmla="*/ 42863 h 54"/>
                  <a:gd name="T70" fmla="*/ 12700 w 35"/>
                  <a:gd name="T71" fmla="*/ 42863 h 54"/>
                  <a:gd name="T72" fmla="*/ 9525 w 35"/>
                  <a:gd name="T73" fmla="*/ 34925 h 54"/>
                  <a:gd name="T74" fmla="*/ 4763 w 35"/>
                  <a:gd name="T75" fmla="*/ 25400 h 54"/>
                  <a:gd name="T76" fmla="*/ 12700 w 35"/>
                  <a:gd name="T77" fmla="*/ 23813 h 54"/>
                  <a:gd name="T78" fmla="*/ 15875 w 35"/>
                  <a:gd name="T79" fmla="*/ 20638 h 54"/>
                  <a:gd name="T80" fmla="*/ 7938 w 35"/>
                  <a:gd name="T81" fmla="*/ 15875 h 54"/>
                  <a:gd name="T82" fmla="*/ 0 w 35"/>
                  <a:gd name="T83" fmla="*/ 11113 h 54"/>
                  <a:gd name="T84" fmla="*/ 4763 w 35"/>
                  <a:gd name="T85" fmla="*/ 7938 h 54"/>
                  <a:gd name="T86" fmla="*/ 12700 w 35"/>
                  <a:gd name="T87" fmla="*/ 4763 h 54"/>
                  <a:gd name="T88" fmla="*/ 7938 w 35"/>
                  <a:gd name="T89" fmla="*/ 3175 h 54"/>
                  <a:gd name="T90" fmla="*/ 9525 w 35"/>
                  <a:gd name="T91" fmla="*/ 0 h 54"/>
                  <a:gd name="T92" fmla="*/ 15875 w 35"/>
                  <a:gd name="T93" fmla="*/ 3175 h 54"/>
                  <a:gd name="T94" fmla="*/ 22225 w 35"/>
                  <a:gd name="T95" fmla="*/ 7938 h 54"/>
                  <a:gd name="T96" fmla="*/ 30163 w 35"/>
                  <a:gd name="T97" fmla="*/ 12700 h 54"/>
                  <a:gd name="T98" fmla="*/ 38100 w 35"/>
                  <a:gd name="T99" fmla="*/ 23813 h 54"/>
                  <a:gd name="T100" fmla="*/ 38100 w 35"/>
                  <a:gd name="T101" fmla="*/ 23813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4"/>
                  <a:gd name="T155" fmla="*/ 35 w 35"/>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4">
                    <a:moveTo>
                      <a:pt x="24" y="15"/>
                    </a:moveTo>
                    <a:lnTo>
                      <a:pt x="25" y="18"/>
                    </a:lnTo>
                    <a:lnTo>
                      <a:pt x="24" y="21"/>
                    </a:lnTo>
                    <a:lnTo>
                      <a:pt x="25" y="22"/>
                    </a:lnTo>
                    <a:lnTo>
                      <a:pt x="29" y="24"/>
                    </a:lnTo>
                    <a:lnTo>
                      <a:pt x="29" y="26"/>
                    </a:lnTo>
                    <a:lnTo>
                      <a:pt x="29" y="27"/>
                    </a:lnTo>
                    <a:lnTo>
                      <a:pt x="29" y="29"/>
                    </a:lnTo>
                    <a:lnTo>
                      <a:pt x="30" y="32"/>
                    </a:lnTo>
                    <a:lnTo>
                      <a:pt x="32" y="34"/>
                    </a:lnTo>
                    <a:lnTo>
                      <a:pt x="33" y="37"/>
                    </a:lnTo>
                    <a:lnTo>
                      <a:pt x="35" y="40"/>
                    </a:lnTo>
                    <a:lnTo>
                      <a:pt x="35" y="45"/>
                    </a:lnTo>
                    <a:lnTo>
                      <a:pt x="33" y="49"/>
                    </a:lnTo>
                    <a:lnTo>
                      <a:pt x="32" y="53"/>
                    </a:lnTo>
                    <a:lnTo>
                      <a:pt x="27" y="53"/>
                    </a:lnTo>
                    <a:lnTo>
                      <a:pt x="25" y="51"/>
                    </a:lnTo>
                    <a:lnTo>
                      <a:pt x="24" y="48"/>
                    </a:lnTo>
                    <a:lnTo>
                      <a:pt x="22" y="46"/>
                    </a:lnTo>
                    <a:lnTo>
                      <a:pt x="19" y="42"/>
                    </a:lnTo>
                    <a:lnTo>
                      <a:pt x="19" y="38"/>
                    </a:lnTo>
                    <a:lnTo>
                      <a:pt x="13" y="42"/>
                    </a:lnTo>
                    <a:lnTo>
                      <a:pt x="14" y="43"/>
                    </a:lnTo>
                    <a:lnTo>
                      <a:pt x="17" y="46"/>
                    </a:lnTo>
                    <a:lnTo>
                      <a:pt x="19" y="49"/>
                    </a:lnTo>
                    <a:lnTo>
                      <a:pt x="17" y="54"/>
                    </a:lnTo>
                    <a:lnTo>
                      <a:pt x="14" y="51"/>
                    </a:lnTo>
                    <a:lnTo>
                      <a:pt x="13" y="46"/>
                    </a:lnTo>
                    <a:lnTo>
                      <a:pt x="10" y="42"/>
                    </a:lnTo>
                    <a:lnTo>
                      <a:pt x="10" y="40"/>
                    </a:lnTo>
                    <a:lnTo>
                      <a:pt x="8" y="37"/>
                    </a:lnTo>
                    <a:lnTo>
                      <a:pt x="8" y="32"/>
                    </a:lnTo>
                    <a:lnTo>
                      <a:pt x="3" y="32"/>
                    </a:lnTo>
                    <a:lnTo>
                      <a:pt x="2" y="30"/>
                    </a:lnTo>
                    <a:lnTo>
                      <a:pt x="5" y="27"/>
                    </a:lnTo>
                    <a:lnTo>
                      <a:pt x="8" y="27"/>
                    </a:lnTo>
                    <a:lnTo>
                      <a:pt x="6" y="22"/>
                    </a:lnTo>
                    <a:lnTo>
                      <a:pt x="3" y="16"/>
                    </a:lnTo>
                    <a:lnTo>
                      <a:pt x="8" y="15"/>
                    </a:lnTo>
                    <a:lnTo>
                      <a:pt x="10" y="13"/>
                    </a:lnTo>
                    <a:lnTo>
                      <a:pt x="5" y="10"/>
                    </a:lnTo>
                    <a:lnTo>
                      <a:pt x="0" y="7"/>
                    </a:lnTo>
                    <a:lnTo>
                      <a:pt x="3" y="5"/>
                    </a:lnTo>
                    <a:lnTo>
                      <a:pt x="8" y="3"/>
                    </a:lnTo>
                    <a:lnTo>
                      <a:pt x="5" y="2"/>
                    </a:lnTo>
                    <a:lnTo>
                      <a:pt x="6" y="0"/>
                    </a:lnTo>
                    <a:lnTo>
                      <a:pt x="10" y="2"/>
                    </a:lnTo>
                    <a:lnTo>
                      <a:pt x="14" y="5"/>
                    </a:lnTo>
                    <a:lnTo>
                      <a:pt x="19" y="8"/>
                    </a:lnTo>
                    <a:lnTo>
                      <a:pt x="24" y="15"/>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3" name="Freeform 96">
                <a:extLst>
                  <a:ext uri="{FF2B5EF4-FFF2-40B4-BE49-F238E27FC236}">
                    <a16:creationId xmlns:a16="http://schemas.microsoft.com/office/drawing/2014/main" id="{5CB669D0-3584-422E-98FE-5EB1160A59A7}"/>
                  </a:ext>
                </a:extLst>
              </p:cNvPr>
              <p:cNvSpPr>
                <a:spLocks/>
              </p:cNvSpPr>
              <p:nvPr/>
            </p:nvSpPr>
            <p:spPr bwMode="auto">
              <a:xfrm>
                <a:off x="2213524" y="6121418"/>
                <a:ext cx="44789" cy="69219"/>
              </a:xfrm>
              <a:custGeom>
                <a:avLst/>
                <a:gdLst>
                  <a:gd name="T0" fmla="*/ 3175 w 30"/>
                  <a:gd name="T1" fmla="*/ 11113 h 45"/>
                  <a:gd name="T2" fmla="*/ 0 w 30"/>
                  <a:gd name="T3" fmla="*/ 12700 h 45"/>
                  <a:gd name="T4" fmla="*/ 0 w 30"/>
                  <a:gd name="T5" fmla="*/ 20638 h 45"/>
                  <a:gd name="T6" fmla="*/ 3175 w 30"/>
                  <a:gd name="T7" fmla="*/ 20638 h 45"/>
                  <a:gd name="T8" fmla="*/ 4763 w 30"/>
                  <a:gd name="T9" fmla="*/ 23813 h 45"/>
                  <a:gd name="T10" fmla="*/ 4763 w 30"/>
                  <a:gd name="T11" fmla="*/ 25400 h 45"/>
                  <a:gd name="T12" fmla="*/ 3175 w 30"/>
                  <a:gd name="T13" fmla="*/ 30163 h 45"/>
                  <a:gd name="T14" fmla="*/ 3175 w 30"/>
                  <a:gd name="T15" fmla="*/ 36513 h 45"/>
                  <a:gd name="T16" fmla="*/ 4763 w 30"/>
                  <a:gd name="T17" fmla="*/ 42863 h 45"/>
                  <a:gd name="T18" fmla="*/ 3175 w 30"/>
                  <a:gd name="T19" fmla="*/ 47625 h 45"/>
                  <a:gd name="T20" fmla="*/ 0 w 30"/>
                  <a:gd name="T21" fmla="*/ 53975 h 45"/>
                  <a:gd name="T22" fmla="*/ 0 w 30"/>
                  <a:gd name="T23" fmla="*/ 60325 h 45"/>
                  <a:gd name="T24" fmla="*/ 3175 w 30"/>
                  <a:gd name="T25" fmla="*/ 71438 h 45"/>
                  <a:gd name="T26" fmla="*/ 7938 w 30"/>
                  <a:gd name="T27" fmla="*/ 66675 h 45"/>
                  <a:gd name="T28" fmla="*/ 11113 w 30"/>
                  <a:gd name="T29" fmla="*/ 58738 h 45"/>
                  <a:gd name="T30" fmla="*/ 12700 w 30"/>
                  <a:gd name="T31" fmla="*/ 47625 h 45"/>
                  <a:gd name="T32" fmla="*/ 15875 w 30"/>
                  <a:gd name="T33" fmla="*/ 38100 h 45"/>
                  <a:gd name="T34" fmla="*/ 20638 w 30"/>
                  <a:gd name="T35" fmla="*/ 33338 h 45"/>
                  <a:gd name="T36" fmla="*/ 23813 w 30"/>
                  <a:gd name="T37" fmla="*/ 36513 h 45"/>
                  <a:gd name="T38" fmla="*/ 25400 w 30"/>
                  <a:gd name="T39" fmla="*/ 38100 h 45"/>
                  <a:gd name="T40" fmla="*/ 28575 w 30"/>
                  <a:gd name="T41" fmla="*/ 38100 h 45"/>
                  <a:gd name="T42" fmla="*/ 30163 w 30"/>
                  <a:gd name="T43" fmla="*/ 41275 h 45"/>
                  <a:gd name="T44" fmla="*/ 36513 w 30"/>
                  <a:gd name="T45" fmla="*/ 38100 h 45"/>
                  <a:gd name="T46" fmla="*/ 38100 w 30"/>
                  <a:gd name="T47" fmla="*/ 38100 h 45"/>
                  <a:gd name="T48" fmla="*/ 41275 w 30"/>
                  <a:gd name="T49" fmla="*/ 36513 h 45"/>
                  <a:gd name="T50" fmla="*/ 46038 w 30"/>
                  <a:gd name="T51" fmla="*/ 28575 h 45"/>
                  <a:gd name="T52" fmla="*/ 47625 w 30"/>
                  <a:gd name="T53" fmla="*/ 20638 h 45"/>
                  <a:gd name="T54" fmla="*/ 47625 w 30"/>
                  <a:gd name="T55" fmla="*/ 15875 h 45"/>
                  <a:gd name="T56" fmla="*/ 41275 w 30"/>
                  <a:gd name="T57" fmla="*/ 7938 h 45"/>
                  <a:gd name="T58" fmla="*/ 33338 w 30"/>
                  <a:gd name="T59" fmla="*/ 4763 h 45"/>
                  <a:gd name="T60" fmla="*/ 23813 w 30"/>
                  <a:gd name="T61" fmla="*/ 3175 h 45"/>
                  <a:gd name="T62" fmla="*/ 17463 w 30"/>
                  <a:gd name="T63" fmla="*/ 0 h 45"/>
                  <a:gd name="T64" fmla="*/ 12700 w 30"/>
                  <a:gd name="T65" fmla="*/ 3175 h 45"/>
                  <a:gd name="T66" fmla="*/ 12700 w 30"/>
                  <a:gd name="T67" fmla="*/ 7938 h 45"/>
                  <a:gd name="T68" fmla="*/ 17463 w 30"/>
                  <a:gd name="T69" fmla="*/ 11113 h 45"/>
                  <a:gd name="T70" fmla="*/ 11113 w 30"/>
                  <a:gd name="T71" fmla="*/ 7938 h 45"/>
                  <a:gd name="T72" fmla="*/ 3175 w 30"/>
                  <a:gd name="T73" fmla="*/ 11113 h 45"/>
                  <a:gd name="T74" fmla="*/ 3175 w 30"/>
                  <a:gd name="T75" fmla="*/ 11113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5"/>
                  <a:gd name="T116" fmla="*/ 30 w 30"/>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5">
                    <a:moveTo>
                      <a:pt x="2" y="7"/>
                    </a:moveTo>
                    <a:lnTo>
                      <a:pt x="0" y="8"/>
                    </a:lnTo>
                    <a:lnTo>
                      <a:pt x="0" y="13"/>
                    </a:lnTo>
                    <a:lnTo>
                      <a:pt x="2" y="13"/>
                    </a:lnTo>
                    <a:lnTo>
                      <a:pt x="3" y="15"/>
                    </a:lnTo>
                    <a:lnTo>
                      <a:pt x="3" y="16"/>
                    </a:lnTo>
                    <a:lnTo>
                      <a:pt x="2" y="19"/>
                    </a:lnTo>
                    <a:lnTo>
                      <a:pt x="2" y="23"/>
                    </a:lnTo>
                    <a:lnTo>
                      <a:pt x="3" y="27"/>
                    </a:lnTo>
                    <a:lnTo>
                      <a:pt x="2" y="30"/>
                    </a:lnTo>
                    <a:lnTo>
                      <a:pt x="0" y="34"/>
                    </a:lnTo>
                    <a:lnTo>
                      <a:pt x="0" y="38"/>
                    </a:lnTo>
                    <a:lnTo>
                      <a:pt x="2" y="45"/>
                    </a:lnTo>
                    <a:lnTo>
                      <a:pt x="5" y="42"/>
                    </a:lnTo>
                    <a:lnTo>
                      <a:pt x="7" y="37"/>
                    </a:lnTo>
                    <a:lnTo>
                      <a:pt x="8" y="30"/>
                    </a:lnTo>
                    <a:lnTo>
                      <a:pt x="10" y="24"/>
                    </a:lnTo>
                    <a:lnTo>
                      <a:pt x="13" y="21"/>
                    </a:lnTo>
                    <a:lnTo>
                      <a:pt x="15" y="23"/>
                    </a:lnTo>
                    <a:lnTo>
                      <a:pt x="16" y="24"/>
                    </a:lnTo>
                    <a:lnTo>
                      <a:pt x="18" y="24"/>
                    </a:lnTo>
                    <a:lnTo>
                      <a:pt x="19" y="26"/>
                    </a:lnTo>
                    <a:lnTo>
                      <a:pt x="23" y="24"/>
                    </a:lnTo>
                    <a:lnTo>
                      <a:pt x="24" y="24"/>
                    </a:lnTo>
                    <a:lnTo>
                      <a:pt x="26" y="23"/>
                    </a:lnTo>
                    <a:lnTo>
                      <a:pt x="29" y="18"/>
                    </a:lnTo>
                    <a:lnTo>
                      <a:pt x="30" y="13"/>
                    </a:lnTo>
                    <a:lnTo>
                      <a:pt x="30" y="10"/>
                    </a:lnTo>
                    <a:lnTo>
                      <a:pt x="26" y="5"/>
                    </a:lnTo>
                    <a:lnTo>
                      <a:pt x="21" y="3"/>
                    </a:lnTo>
                    <a:lnTo>
                      <a:pt x="15" y="2"/>
                    </a:lnTo>
                    <a:lnTo>
                      <a:pt x="11" y="0"/>
                    </a:lnTo>
                    <a:lnTo>
                      <a:pt x="8" y="2"/>
                    </a:lnTo>
                    <a:lnTo>
                      <a:pt x="8" y="5"/>
                    </a:lnTo>
                    <a:lnTo>
                      <a:pt x="11" y="7"/>
                    </a:lnTo>
                    <a:lnTo>
                      <a:pt x="7" y="5"/>
                    </a:lnTo>
                    <a:lnTo>
                      <a:pt x="2" y="7"/>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4" name="Freeform 97">
                <a:extLst>
                  <a:ext uri="{FF2B5EF4-FFF2-40B4-BE49-F238E27FC236}">
                    <a16:creationId xmlns:a16="http://schemas.microsoft.com/office/drawing/2014/main" id="{AF65BF65-E6E3-4B2E-B33D-F8517833A34E}"/>
                  </a:ext>
                </a:extLst>
              </p:cNvPr>
              <p:cNvSpPr>
                <a:spLocks/>
              </p:cNvSpPr>
              <p:nvPr/>
            </p:nvSpPr>
            <p:spPr bwMode="auto">
              <a:xfrm>
                <a:off x="2159776" y="6050661"/>
                <a:ext cx="47775" cy="119979"/>
              </a:xfrm>
              <a:custGeom>
                <a:avLst/>
                <a:gdLst>
                  <a:gd name="T0" fmla="*/ 30163 w 32"/>
                  <a:gd name="T1" fmla="*/ 77788 h 78"/>
                  <a:gd name="T2" fmla="*/ 25400 w 32"/>
                  <a:gd name="T3" fmla="*/ 71438 h 78"/>
                  <a:gd name="T4" fmla="*/ 19050 w 32"/>
                  <a:gd name="T5" fmla="*/ 73025 h 78"/>
                  <a:gd name="T6" fmla="*/ 12700 w 32"/>
                  <a:gd name="T7" fmla="*/ 76200 h 78"/>
                  <a:gd name="T8" fmla="*/ 12700 w 32"/>
                  <a:gd name="T9" fmla="*/ 71438 h 78"/>
                  <a:gd name="T10" fmla="*/ 12700 w 32"/>
                  <a:gd name="T11" fmla="*/ 60325 h 78"/>
                  <a:gd name="T12" fmla="*/ 6350 w 32"/>
                  <a:gd name="T13" fmla="*/ 46038 h 78"/>
                  <a:gd name="T14" fmla="*/ 1588 w 32"/>
                  <a:gd name="T15" fmla="*/ 30163 h 78"/>
                  <a:gd name="T16" fmla="*/ 0 w 32"/>
                  <a:gd name="T17" fmla="*/ 20638 h 78"/>
                  <a:gd name="T18" fmla="*/ 0 w 32"/>
                  <a:gd name="T19" fmla="*/ 7938 h 78"/>
                  <a:gd name="T20" fmla="*/ 14288 w 32"/>
                  <a:gd name="T21" fmla="*/ 0 h 78"/>
                  <a:gd name="T22" fmla="*/ 25400 w 32"/>
                  <a:gd name="T23" fmla="*/ 7938 h 78"/>
                  <a:gd name="T24" fmla="*/ 26988 w 32"/>
                  <a:gd name="T25" fmla="*/ 12700 h 78"/>
                  <a:gd name="T26" fmla="*/ 34925 w 32"/>
                  <a:gd name="T27" fmla="*/ 12700 h 78"/>
                  <a:gd name="T28" fmla="*/ 44450 w 32"/>
                  <a:gd name="T29" fmla="*/ 17463 h 78"/>
                  <a:gd name="T30" fmla="*/ 42863 w 32"/>
                  <a:gd name="T31" fmla="*/ 25400 h 78"/>
                  <a:gd name="T32" fmla="*/ 44450 w 32"/>
                  <a:gd name="T33" fmla="*/ 38100 h 78"/>
                  <a:gd name="T34" fmla="*/ 42863 w 32"/>
                  <a:gd name="T35" fmla="*/ 50800 h 78"/>
                  <a:gd name="T36" fmla="*/ 34925 w 32"/>
                  <a:gd name="T37" fmla="*/ 47625 h 78"/>
                  <a:gd name="T38" fmla="*/ 42863 w 32"/>
                  <a:gd name="T39" fmla="*/ 55563 h 78"/>
                  <a:gd name="T40" fmla="*/ 39688 w 32"/>
                  <a:gd name="T41" fmla="*/ 68263 h 78"/>
                  <a:gd name="T42" fmla="*/ 44450 w 32"/>
                  <a:gd name="T43" fmla="*/ 73025 h 78"/>
                  <a:gd name="T44" fmla="*/ 47625 w 32"/>
                  <a:gd name="T45" fmla="*/ 84138 h 78"/>
                  <a:gd name="T46" fmla="*/ 50800 w 32"/>
                  <a:gd name="T47" fmla="*/ 98425 h 78"/>
                  <a:gd name="T48" fmla="*/ 47625 w 32"/>
                  <a:gd name="T49" fmla="*/ 114300 h 78"/>
                  <a:gd name="T50" fmla="*/ 47625 w 32"/>
                  <a:gd name="T51" fmla="*/ 123825 h 78"/>
                  <a:gd name="T52" fmla="*/ 38100 w 32"/>
                  <a:gd name="T53" fmla="*/ 119063 h 78"/>
                  <a:gd name="T54" fmla="*/ 38100 w 32"/>
                  <a:gd name="T55" fmla="*/ 106363 h 78"/>
                  <a:gd name="T56" fmla="*/ 38100 w 32"/>
                  <a:gd name="T57" fmla="*/ 96838 h 78"/>
                  <a:gd name="T58" fmla="*/ 31750 w 32"/>
                  <a:gd name="T59" fmla="*/ 96838 h 78"/>
                  <a:gd name="T60" fmla="*/ 30163 w 32"/>
                  <a:gd name="T61" fmla="*/ 90488 h 78"/>
                  <a:gd name="T62" fmla="*/ 25400 w 32"/>
                  <a:gd name="T63" fmla="*/ 84138 h 78"/>
                  <a:gd name="T64" fmla="*/ 26988 w 32"/>
                  <a:gd name="T65" fmla="*/ 80963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78"/>
                  <a:gd name="T101" fmla="*/ 32 w 3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78">
                    <a:moveTo>
                      <a:pt x="17" y="51"/>
                    </a:moveTo>
                    <a:lnTo>
                      <a:pt x="19" y="49"/>
                    </a:lnTo>
                    <a:lnTo>
                      <a:pt x="19" y="48"/>
                    </a:lnTo>
                    <a:lnTo>
                      <a:pt x="16" y="45"/>
                    </a:lnTo>
                    <a:lnTo>
                      <a:pt x="14" y="43"/>
                    </a:lnTo>
                    <a:lnTo>
                      <a:pt x="12" y="46"/>
                    </a:lnTo>
                    <a:lnTo>
                      <a:pt x="11" y="48"/>
                    </a:lnTo>
                    <a:lnTo>
                      <a:pt x="8" y="48"/>
                    </a:lnTo>
                    <a:lnTo>
                      <a:pt x="8" y="45"/>
                    </a:lnTo>
                    <a:lnTo>
                      <a:pt x="9" y="45"/>
                    </a:lnTo>
                    <a:lnTo>
                      <a:pt x="8" y="38"/>
                    </a:lnTo>
                    <a:lnTo>
                      <a:pt x="6" y="34"/>
                    </a:lnTo>
                    <a:lnTo>
                      <a:pt x="4" y="29"/>
                    </a:lnTo>
                    <a:lnTo>
                      <a:pt x="3" y="24"/>
                    </a:lnTo>
                    <a:lnTo>
                      <a:pt x="1" y="19"/>
                    </a:lnTo>
                    <a:lnTo>
                      <a:pt x="0" y="16"/>
                    </a:lnTo>
                    <a:lnTo>
                      <a:pt x="0" y="13"/>
                    </a:lnTo>
                    <a:lnTo>
                      <a:pt x="0" y="10"/>
                    </a:lnTo>
                    <a:lnTo>
                      <a:pt x="0" y="5"/>
                    </a:lnTo>
                    <a:lnTo>
                      <a:pt x="6" y="2"/>
                    </a:lnTo>
                    <a:lnTo>
                      <a:pt x="9" y="0"/>
                    </a:lnTo>
                    <a:lnTo>
                      <a:pt x="14" y="3"/>
                    </a:lnTo>
                    <a:lnTo>
                      <a:pt x="16" y="5"/>
                    </a:lnTo>
                    <a:lnTo>
                      <a:pt x="19" y="8"/>
                    </a:lnTo>
                    <a:lnTo>
                      <a:pt x="17" y="8"/>
                    </a:lnTo>
                    <a:lnTo>
                      <a:pt x="19" y="8"/>
                    </a:lnTo>
                    <a:lnTo>
                      <a:pt x="22" y="8"/>
                    </a:lnTo>
                    <a:lnTo>
                      <a:pt x="25" y="8"/>
                    </a:lnTo>
                    <a:lnTo>
                      <a:pt x="28" y="11"/>
                    </a:lnTo>
                    <a:lnTo>
                      <a:pt x="28" y="15"/>
                    </a:lnTo>
                    <a:lnTo>
                      <a:pt x="27" y="16"/>
                    </a:lnTo>
                    <a:lnTo>
                      <a:pt x="27" y="19"/>
                    </a:lnTo>
                    <a:lnTo>
                      <a:pt x="28" y="24"/>
                    </a:lnTo>
                    <a:lnTo>
                      <a:pt x="28" y="29"/>
                    </a:lnTo>
                    <a:lnTo>
                      <a:pt x="27" y="32"/>
                    </a:lnTo>
                    <a:lnTo>
                      <a:pt x="24" y="32"/>
                    </a:lnTo>
                    <a:lnTo>
                      <a:pt x="22" y="30"/>
                    </a:lnTo>
                    <a:lnTo>
                      <a:pt x="24" y="34"/>
                    </a:lnTo>
                    <a:lnTo>
                      <a:pt x="27" y="35"/>
                    </a:lnTo>
                    <a:lnTo>
                      <a:pt x="27" y="38"/>
                    </a:lnTo>
                    <a:lnTo>
                      <a:pt x="25" y="43"/>
                    </a:lnTo>
                    <a:lnTo>
                      <a:pt x="27" y="45"/>
                    </a:lnTo>
                    <a:lnTo>
                      <a:pt x="28" y="46"/>
                    </a:lnTo>
                    <a:lnTo>
                      <a:pt x="28" y="48"/>
                    </a:lnTo>
                    <a:lnTo>
                      <a:pt x="30" y="53"/>
                    </a:lnTo>
                    <a:lnTo>
                      <a:pt x="30" y="57"/>
                    </a:lnTo>
                    <a:lnTo>
                      <a:pt x="32" y="62"/>
                    </a:lnTo>
                    <a:lnTo>
                      <a:pt x="30" y="67"/>
                    </a:lnTo>
                    <a:lnTo>
                      <a:pt x="30" y="72"/>
                    </a:lnTo>
                    <a:lnTo>
                      <a:pt x="30" y="75"/>
                    </a:lnTo>
                    <a:lnTo>
                      <a:pt x="30" y="78"/>
                    </a:lnTo>
                    <a:lnTo>
                      <a:pt x="27" y="78"/>
                    </a:lnTo>
                    <a:lnTo>
                      <a:pt x="24" y="75"/>
                    </a:lnTo>
                    <a:lnTo>
                      <a:pt x="22" y="70"/>
                    </a:lnTo>
                    <a:lnTo>
                      <a:pt x="24" y="67"/>
                    </a:lnTo>
                    <a:lnTo>
                      <a:pt x="24" y="64"/>
                    </a:lnTo>
                    <a:lnTo>
                      <a:pt x="24" y="61"/>
                    </a:lnTo>
                    <a:lnTo>
                      <a:pt x="20" y="62"/>
                    </a:lnTo>
                    <a:lnTo>
                      <a:pt x="20" y="61"/>
                    </a:lnTo>
                    <a:lnTo>
                      <a:pt x="20" y="59"/>
                    </a:lnTo>
                    <a:lnTo>
                      <a:pt x="19" y="57"/>
                    </a:lnTo>
                    <a:lnTo>
                      <a:pt x="17" y="56"/>
                    </a:lnTo>
                    <a:lnTo>
                      <a:pt x="16" y="53"/>
                    </a:lnTo>
                    <a:lnTo>
                      <a:pt x="17" y="51"/>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5" name="Freeform 98">
                <a:extLst>
                  <a:ext uri="{FF2B5EF4-FFF2-40B4-BE49-F238E27FC236}">
                    <a16:creationId xmlns:a16="http://schemas.microsoft.com/office/drawing/2014/main" id="{9151E008-8215-4E0C-AA94-DB0AF8AB10A5}"/>
                  </a:ext>
                </a:extLst>
              </p:cNvPr>
              <p:cNvSpPr>
                <a:spLocks/>
              </p:cNvSpPr>
              <p:nvPr/>
            </p:nvSpPr>
            <p:spPr bwMode="auto">
              <a:xfrm>
                <a:off x="2207552" y="6062966"/>
                <a:ext cx="28366" cy="61528"/>
              </a:xfrm>
              <a:custGeom>
                <a:avLst/>
                <a:gdLst>
                  <a:gd name="T0" fmla="*/ 17462 w 19"/>
                  <a:gd name="T1" fmla="*/ 15875 h 40"/>
                  <a:gd name="T2" fmla="*/ 17462 w 19"/>
                  <a:gd name="T3" fmla="*/ 15875 h 40"/>
                  <a:gd name="T4" fmla="*/ 17462 w 19"/>
                  <a:gd name="T5" fmla="*/ 11113 h 40"/>
                  <a:gd name="T6" fmla="*/ 17462 w 19"/>
                  <a:gd name="T7" fmla="*/ 7938 h 40"/>
                  <a:gd name="T8" fmla="*/ 14287 w 19"/>
                  <a:gd name="T9" fmla="*/ 3175 h 40"/>
                  <a:gd name="T10" fmla="*/ 9525 w 19"/>
                  <a:gd name="T11" fmla="*/ 0 h 40"/>
                  <a:gd name="T12" fmla="*/ 4762 w 19"/>
                  <a:gd name="T13" fmla="*/ 0 h 40"/>
                  <a:gd name="T14" fmla="*/ 1587 w 19"/>
                  <a:gd name="T15" fmla="*/ 0 h 40"/>
                  <a:gd name="T16" fmla="*/ 0 w 19"/>
                  <a:gd name="T17" fmla="*/ 0 h 40"/>
                  <a:gd name="T18" fmla="*/ 0 w 19"/>
                  <a:gd name="T19" fmla="*/ 0 h 40"/>
                  <a:gd name="T20" fmla="*/ 0 w 19"/>
                  <a:gd name="T21" fmla="*/ 12700 h 40"/>
                  <a:gd name="T22" fmla="*/ 0 w 19"/>
                  <a:gd name="T23" fmla="*/ 22225 h 40"/>
                  <a:gd name="T24" fmla="*/ 1587 w 19"/>
                  <a:gd name="T25" fmla="*/ 22225 h 40"/>
                  <a:gd name="T26" fmla="*/ 1587 w 19"/>
                  <a:gd name="T27" fmla="*/ 25400 h 40"/>
                  <a:gd name="T28" fmla="*/ 1587 w 19"/>
                  <a:gd name="T29" fmla="*/ 33338 h 40"/>
                  <a:gd name="T30" fmla="*/ 1587 w 19"/>
                  <a:gd name="T31" fmla="*/ 42863 h 40"/>
                  <a:gd name="T32" fmla="*/ 1587 w 19"/>
                  <a:gd name="T33" fmla="*/ 50800 h 40"/>
                  <a:gd name="T34" fmla="*/ 0 w 19"/>
                  <a:gd name="T35" fmla="*/ 60325 h 40"/>
                  <a:gd name="T36" fmla="*/ 1587 w 19"/>
                  <a:gd name="T37" fmla="*/ 60325 h 40"/>
                  <a:gd name="T38" fmla="*/ 9525 w 19"/>
                  <a:gd name="T39" fmla="*/ 63500 h 40"/>
                  <a:gd name="T40" fmla="*/ 14287 w 19"/>
                  <a:gd name="T41" fmla="*/ 55563 h 40"/>
                  <a:gd name="T42" fmla="*/ 19050 w 19"/>
                  <a:gd name="T43" fmla="*/ 50800 h 40"/>
                  <a:gd name="T44" fmla="*/ 23812 w 19"/>
                  <a:gd name="T45" fmla="*/ 50800 h 40"/>
                  <a:gd name="T46" fmla="*/ 30162 w 19"/>
                  <a:gd name="T47" fmla="*/ 50800 h 40"/>
                  <a:gd name="T48" fmla="*/ 26987 w 19"/>
                  <a:gd name="T49" fmla="*/ 42863 h 40"/>
                  <a:gd name="T50" fmla="*/ 22225 w 19"/>
                  <a:gd name="T51" fmla="*/ 33338 h 40"/>
                  <a:gd name="T52" fmla="*/ 19050 w 19"/>
                  <a:gd name="T53" fmla="*/ 22225 h 40"/>
                  <a:gd name="T54" fmla="*/ 17462 w 19"/>
                  <a:gd name="T55" fmla="*/ 15875 h 40"/>
                  <a:gd name="T56" fmla="*/ 17462 w 19"/>
                  <a:gd name="T57" fmla="*/ 15875 h 40"/>
                  <a:gd name="T58" fmla="*/ 17462 w 19"/>
                  <a:gd name="T59" fmla="*/ 1587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40"/>
                  <a:gd name="T92" fmla="*/ 19 w 1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40">
                    <a:moveTo>
                      <a:pt x="11" y="10"/>
                    </a:moveTo>
                    <a:lnTo>
                      <a:pt x="11" y="10"/>
                    </a:lnTo>
                    <a:lnTo>
                      <a:pt x="11" y="7"/>
                    </a:lnTo>
                    <a:lnTo>
                      <a:pt x="11" y="5"/>
                    </a:lnTo>
                    <a:lnTo>
                      <a:pt x="9" y="2"/>
                    </a:lnTo>
                    <a:lnTo>
                      <a:pt x="6" y="0"/>
                    </a:lnTo>
                    <a:lnTo>
                      <a:pt x="3" y="0"/>
                    </a:lnTo>
                    <a:lnTo>
                      <a:pt x="1" y="0"/>
                    </a:lnTo>
                    <a:lnTo>
                      <a:pt x="0" y="0"/>
                    </a:lnTo>
                    <a:lnTo>
                      <a:pt x="0" y="8"/>
                    </a:lnTo>
                    <a:lnTo>
                      <a:pt x="0" y="14"/>
                    </a:lnTo>
                    <a:lnTo>
                      <a:pt x="1" y="14"/>
                    </a:lnTo>
                    <a:lnTo>
                      <a:pt x="1" y="16"/>
                    </a:lnTo>
                    <a:lnTo>
                      <a:pt x="1" y="21"/>
                    </a:lnTo>
                    <a:lnTo>
                      <a:pt x="1" y="27"/>
                    </a:lnTo>
                    <a:lnTo>
                      <a:pt x="1" y="32"/>
                    </a:lnTo>
                    <a:lnTo>
                      <a:pt x="0" y="38"/>
                    </a:lnTo>
                    <a:lnTo>
                      <a:pt x="1" y="38"/>
                    </a:lnTo>
                    <a:lnTo>
                      <a:pt x="6" y="40"/>
                    </a:lnTo>
                    <a:lnTo>
                      <a:pt x="9" y="35"/>
                    </a:lnTo>
                    <a:lnTo>
                      <a:pt x="12" y="32"/>
                    </a:lnTo>
                    <a:lnTo>
                      <a:pt x="15" y="32"/>
                    </a:lnTo>
                    <a:lnTo>
                      <a:pt x="19" y="32"/>
                    </a:lnTo>
                    <a:lnTo>
                      <a:pt x="17" y="27"/>
                    </a:lnTo>
                    <a:lnTo>
                      <a:pt x="14" y="21"/>
                    </a:lnTo>
                    <a:lnTo>
                      <a:pt x="12" y="14"/>
                    </a:lnTo>
                    <a:lnTo>
                      <a:pt x="11" y="10"/>
                    </a:lnTo>
                    <a:close/>
                  </a:path>
                </a:pathLst>
              </a:custGeom>
              <a:grpFill/>
              <a:ln w="0">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sp>
            <p:nvSpPr>
              <p:cNvPr id="76" name="Freeform 99">
                <a:extLst>
                  <a:ext uri="{FF2B5EF4-FFF2-40B4-BE49-F238E27FC236}">
                    <a16:creationId xmlns:a16="http://schemas.microsoft.com/office/drawing/2014/main" id="{6B7C8FD3-D74C-4C20-850A-E5328AC89173}"/>
                  </a:ext>
                </a:extLst>
              </p:cNvPr>
              <p:cNvSpPr>
                <a:spLocks/>
              </p:cNvSpPr>
              <p:nvPr/>
            </p:nvSpPr>
            <p:spPr bwMode="auto">
              <a:xfrm>
                <a:off x="1307296" y="5227724"/>
                <a:ext cx="1037608" cy="1021366"/>
              </a:xfrm>
              <a:custGeom>
                <a:avLst/>
                <a:gdLst>
                  <a:gd name="T0" fmla="*/ 1006475 w 695"/>
                  <a:gd name="T1" fmla="*/ 968375 h 664"/>
                  <a:gd name="T2" fmla="*/ 1047750 w 695"/>
                  <a:gd name="T3" fmla="*/ 1016000 h 664"/>
                  <a:gd name="T4" fmla="*/ 1090613 w 695"/>
                  <a:gd name="T5" fmla="*/ 1054100 h 664"/>
                  <a:gd name="T6" fmla="*/ 1095375 w 695"/>
                  <a:gd name="T7" fmla="*/ 981075 h 664"/>
                  <a:gd name="T8" fmla="*/ 1036638 w 695"/>
                  <a:gd name="T9" fmla="*/ 933450 h 664"/>
                  <a:gd name="T10" fmla="*/ 1006475 w 695"/>
                  <a:gd name="T11" fmla="*/ 862013 h 664"/>
                  <a:gd name="T12" fmla="*/ 957263 w 695"/>
                  <a:gd name="T13" fmla="*/ 792163 h 664"/>
                  <a:gd name="T14" fmla="*/ 893763 w 695"/>
                  <a:gd name="T15" fmla="*/ 801688 h 664"/>
                  <a:gd name="T16" fmla="*/ 850900 w 695"/>
                  <a:gd name="T17" fmla="*/ 742950 h 664"/>
                  <a:gd name="T18" fmla="*/ 800100 w 695"/>
                  <a:gd name="T19" fmla="*/ 715963 h 664"/>
                  <a:gd name="T20" fmla="*/ 835025 w 695"/>
                  <a:gd name="T21" fmla="*/ 149225 h 664"/>
                  <a:gd name="T22" fmla="*/ 766763 w 695"/>
                  <a:gd name="T23" fmla="*/ 103188 h 664"/>
                  <a:gd name="T24" fmla="*/ 714375 w 695"/>
                  <a:gd name="T25" fmla="*/ 69850 h 664"/>
                  <a:gd name="T26" fmla="*/ 679450 w 695"/>
                  <a:gd name="T27" fmla="*/ 22225 h 664"/>
                  <a:gd name="T28" fmla="*/ 588963 w 695"/>
                  <a:gd name="T29" fmla="*/ 0 h 664"/>
                  <a:gd name="T30" fmla="*/ 522288 w 695"/>
                  <a:gd name="T31" fmla="*/ 4763 h 664"/>
                  <a:gd name="T32" fmla="*/ 439738 w 695"/>
                  <a:gd name="T33" fmla="*/ 30163 h 664"/>
                  <a:gd name="T34" fmla="*/ 409575 w 695"/>
                  <a:gd name="T35" fmla="*/ 80963 h 664"/>
                  <a:gd name="T36" fmla="*/ 422275 w 695"/>
                  <a:gd name="T37" fmla="*/ 150813 h 664"/>
                  <a:gd name="T38" fmla="*/ 419100 w 695"/>
                  <a:gd name="T39" fmla="*/ 198438 h 664"/>
                  <a:gd name="T40" fmla="*/ 385763 w 695"/>
                  <a:gd name="T41" fmla="*/ 153988 h 664"/>
                  <a:gd name="T42" fmla="*/ 285750 w 695"/>
                  <a:gd name="T43" fmla="*/ 136525 h 664"/>
                  <a:gd name="T44" fmla="*/ 276225 w 695"/>
                  <a:gd name="T45" fmla="*/ 219075 h 664"/>
                  <a:gd name="T46" fmla="*/ 381000 w 695"/>
                  <a:gd name="T47" fmla="*/ 282575 h 664"/>
                  <a:gd name="T48" fmla="*/ 349250 w 695"/>
                  <a:gd name="T49" fmla="*/ 333375 h 664"/>
                  <a:gd name="T50" fmla="*/ 269875 w 695"/>
                  <a:gd name="T51" fmla="*/ 320675 h 664"/>
                  <a:gd name="T52" fmla="*/ 196850 w 695"/>
                  <a:gd name="T53" fmla="*/ 342900 h 664"/>
                  <a:gd name="T54" fmla="*/ 158750 w 695"/>
                  <a:gd name="T55" fmla="*/ 407988 h 664"/>
                  <a:gd name="T56" fmla="*/ 153988 w 695"/>
                  <a:gd name="T57" fmla="*/ 466725 h 664"/>
                  <a:gd name="T58" fmla="*/ 204788 w 695"/>
                  <a:gd name="T59" fmla="*/ 509588 h 664"/>
                  <a:gd name="T60" fmla="*/ 166688 w 695"/>
                  <a:gd name="T61" fmla="*/ 579438 h 664"/>
                  <a:gd name="T62" fmla="*/ 225425 w 695"/>
                  <a:gd name="T63" fmla="*/ 603250 h 664"/>
                  <a:gd name="T64" fmla="*/ 250825 w 695"/>
                  <a:gd name="T65" fmla="*/ 635000 h 664"/>
                  <a:gd name="T66" fmla="*/ 293688 w 695"/>
                  <a:gd name="T67" fmla="*/ 652463 h 664"/>
                  <a:gd name="T68" fmla="*/ 222250 w 695"/>
                  <a:gd name="T69" fmla="*/ 708025 h 664"/>
                  <a:gd name="T70" fmla="*/ 149225 w 695"/>
                  <a:gd name="T71" fmla="*/ 725488 h 664"/>
                  <a:gd name="T72" fmla="*/ 30163 w 695"/>
                  <a:gd name="T73" fmla="*/ 738188 h 664"/>
                  <a:gd name="T74" fmla="*/ 25400 w 695"/>
                  <a:gd name="T75" fmla="*/ 755650 h 664"/>
                  <a:gd name="T76" fmla="*/ 101600 w 695"/>
                  <a:gd name="T77" fmla="*/ 774700 h 664"/>
                  <a:gd name="T78" fmla="*/ 188913 w 695"/>
                  <a:gd name="T79" fmla="*/ 768350 h 664"/>
                  <a:gd name="T80" fmla="*/ 252413 w 695"/>
                  <a:gd name="T81" fmla="*/ 750888 h 664"/>
                  <a:gd name="T82" fmla="*/ 319088 w 695"/>
                  <a:gd name="T83" fmla="*/ 723900 h 664"/>
                  <a:gd name="T84" fmla="*/ 385763 w 695"/>
                  <a:gd name="T85" fmla="*/ 700088 h 664"/>
                  <a:gd name="T86" fmla="*/ 406400 w 695"/>
                  <a:gd name="T87" fmla="*/ 657225 h 664"/>
                  <a:gd name="T88" fmla="*/ 461963 w 695"/>
                  <a:gd name="T89" fmla="*/ 625475 h 664"/>
                  <a:gd name="T90" fmla="*/ 546100 w 695"/>
                  <a:gd name="T91" fmla="*/ 582613 h 664"/>
                  <a:gd name="T92" fmla="*/ 503238 w 695"/>
                  <a:gd name="T93" fmla="*/ 627063 h 664"/>
                  <a:gd name="T94" fmla="*/ 466725 w 695"/>
                  <a:gd name="T95" fmla="*/ 688975 h 664"/>
                  <a:gd name="T96" fmla="*/ 590550 w 695"/>
                  <a:gd name="T97" fmla="*/ 665163 h 664"/>
                  <a:gd name="T98" fmla="*/ 638175 w 695"/>
                  <a:gd name="T99" fmla="*/ 638175 h 664"/>
                  <a:gd name="T100" fmla="*/ 666750 w 695"/>
                  <a:gd name="T101" fmla="*/ 669925 h 664"/>
                  <a:gd name="T102" fmla="*/ 739775 w 695"/>
                  <a:gd name="T103" fmla="*/ 720725 h 664"/>
                  <a:gd name="T104" fmla="*/ 803275 w 695"/>
                  <a:gd name="T105" fmla="*/ 754063 h 664"/>
                  <a:gd name="T106" fmla="*/ 835025 w 695"/>
                  <a:gd name="T107" fmla="*/ 776288 h 664"/>
                  <a:gd name="T108" fmla="*/ 889000 w 695"/>
                  <a:gd name="T109" fmla="*/ 849313 h 664"/>
                  <a:gd name="T110" fmla="*/ 911225 w 695"/>
                  <a:gd name="T111" fmla="*/ 827088 h 664"/>
                  <a:gd name="T112" fmla="*/ 950913 w 695"/>
                  <a:gd name="T113" fmla="*/ 847725 h 664"/>
                  <a:gd name="T114" fmla="*/ 958850 w 695"/>
                  <a:gd name="T115" fmla="*/ 852488 h 664"/>
                  <a:gd name="T116" fmla="*/ 993775 w 695"/>
                  <a:gd name="T117" fmla="*/ 922338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664"/>
                  <a:gd name="T179" fmla="*/ 695 w 695"/>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664">
                    <a:moveTo>
                      <a:pt x="626" y="581"/>
                    </a:moveTo>
                    <a:lnTo>
                      <a:pt x="630" y="583"/>
                    </a:lnTo>
                    <a:lnTo>
                      <a:pt x="633" y="581"/>
                    </a:lnTo>
                    <a:lnTo>
                      <a:pt x="634" y="583"/>
                    </a:lnTo>
                    <a:lnTo>
                      <a:pt x="637" y="584"/>
                    </a:lnTo>
                    <a:lnTo>
                      <a:pt x="641" y="588"/>
                    </a:lnTo>
                    <a:lnTo>
                      <a:pt x="642" y="589"/>
                    </a:lnTo>
                    <a:lnTo>
                      <a:pt x="642" y="594"/>
                    </a:lnTo>
                    <a:lnTo>
                      <a:pt x="639" y="600"/>
                    </a:lnTo>
                    <a:lnTo>
                      <a:pt x="634" y="605"/>
                    </a:lnTo>
                    <a:lnTo>
                      <a:pt x="634" y="610"/>
                    </a:lnTo>
                    <a:lnTo>
                      <a:pt x="636" y="613"/>
                    </a:lnTo>
                    <a:lnTo>
                      <a:pt x="639" y="613"/>
                    </a:lnTo>
                    <a:lnTo>
                      <a:pt x="642" y="618"/>
                    </a:lnTo>
                    <a:lnTo>
                      <a:pt x="644" y="623"/>
                    </a:lnTo>
                    <a:lnTo>
                      <a:pt x="645" y="626"/>
                    </a:lnTo>
                    <a:lnTo>
                      <a:pt x="647" y="627"/>
                    </a:lnTo>
                    <a:lnTo>
                      <a:pt x="649" y="632"/>
                    </a:lnTo>
                    <a:lnTo>
                      <a:pt x="650" y="635"/>
                    </a:lnTo>
                    <a:lnTo>
                      <a:pt x="655" y="638"/>
                    </a:lnTo>
                    <a:lnTo>
                      <a:pt x="660" y="638"/>
                    </a:lnTo>
                    <a:lnTo>
                      <a:pt x="660" y="640"/>
                    </a:lnTo>
                    <a:lnTo>
                      <a:pt x="658" y="643"/>
                    </a:lnTo>
                    <a:lnTo>
                      <a:pt x="658" y="646"/>
                    </a:lnTo>
                    <a:lnTo>
                      <a:pt x="658" y="650"/>
                    </a:lnTo>
                    <a:lnTo>
                      <a:pt x="661" y="651"/>
                    </a:lnTo>
                    <a:lnTo>
                      <a:pt x="668" y="653"/>
                    </a:lnTo>
                    <a:lnTo>
                      <a:pt x="666" y="654"/>
                    </a:lnTo>
                    <a:lnTo>
                      <a:pt x="666" y="659"/>
                    </a:lnTo>
                    <a:lnTo>
                      <a:pt x="671" y="659"/>
                    </a:lnTo>
                    <a:lnTo>
                      <a:pt x="676" y="661"/>
                    </a:lnTo>
                    <a:lnTo>
                      <a:pt x="680" y="662"/>
                    </a:lnTo>
                    <a:lnTo>
                      <a:pt x="687" y="664"/>
                    </a:lnTo>
                    <a:lnTo>
                      <a:pt x="687" y="659"/>
                    </a:lnTo>
                    <a:lnTo>
                      <a:pt x="690" y="654"/>
                    </a:lnTo>
                    <a:lnTo>
                      <a:pt x="693" y="650"/>
                    </a:lnTo>
                    <a:lnTo>
                      <a:pt x="695" y="646"/>
                    </a:lnTo>
                    <a:lnTo>
                      <a:pt x="695" y="640"/>
                    </a:lnTo>
                    <a:lnTo>
                      <a:pt x="693" y="637"/>
                    </a:lnTo>
                    <a:lnTo>
                      <a:pt x="693" y="632"/>
                    </a:lnTo>
                    <a:lnTo>
                      <a:pt x="695" y="629"/>
                    </a:lnTo>
                    <a:lnTo>
                      <a:pt x="695" y="624"/>
                    </a:lnTo>
                    <a:lnTo>
                      <a:pt x="695" y="621"/>
                    </a:lnTo>
                    <a:lnTo>
                      <a:pt x="690" y="618"/>
                    </a:lnTo>
                    <a:lnTo>
                      <a:pt x="685" y="616"/>
                    </a:lnTo>
                    <a:lnTo>
                      <a:pt x="684" y="611"/>
                    </a:lnTo>
                    <a:lnTo>
                      <a:pt x="680" y="608"/>
                    </a:lnTo>
                    <a:lnTo>
                      <a:pt x="674" y="607"/>
                    </a:lnTo>
                    <a:lnTo>
                      <a:pt x="668" y="604"/>
                    </a:lnTo>
                    <a:lnTo>
                      <a:pt x="661" y="602"/>
                    </a:lnTo>
                    <a:lnTo>
                      <a:pt x="658" y="597"/>
                    </a:lnTo>
                    <a:lnTo>
                      <a:pt x="657" y="596"/>
                    </a:lnTo>
                    <a:lnTo>
                      <a:pt x="653" y="591"/>
                    </a:lnTo>
                    <a:lnTo>
                      <a:pt x="653" y="588"/>
                    </a:lnTo>
                    <a:lnTo>
                      <a:pt x="652" y="584"/>
                    </a:lnTo>
                    <a:lnTo>
                      <a:pt x="650" y="581"/>
                    </a:lnTo>
                    <a:lnTo>
                      <a:pt x="649" y="578"/>
                    </a:lnTo>
                    <a:lnTo>
                      <a:pt x="647" y="573"/>
                    </a:lnTo>
                    <a:lnTo>
                      <a:pt x="645" y="570"/>
                    </a:lnTo>
                    <a:lnTo>
                      <a:pt x="645" y="567"/>
                    </a:lnTo>
                    <a:lnTo>
                      <a:pt x="642" y="561"/>
                    </a:lnTo>
                    <a:lnTo>
                      <a:pt x="641" y="557"/>
                    </a:lnTo>
                    <a:lnTo>
                      <a:pt x="637" y="553"/>
                    </a:lnTo>
                    <a:lnTo>
                      <a:pt x="636" y="548"/>
                    </a:lnTo>
                    <a:lnTo>
                      <a:pt x="634" y="543"/>
                    </a:lnTo>
                    <a:lnTo>
                      <a:pt x="631" y="538"/>
                    </a:lnTo>
                    <a:lnTo>
                      <a:pt x="630" y="535"/>
                    </a:lnTo>
                    <a:lnTo>
                      <a:pt x="630" y="534"/>
                    </a:lnTo>
                    <a:lnTo>
                      <a:pt x="625" y="527"/>
                    </a:lnTo>
                    <a:lnTo>
                      <a:pt x="623" y="524"/>
                    </a:lnTo>
                    <a:lnTo>
                      <a:pt x="620" y="521"/>
                    </a:lnTo>
                    <a:lnTo>
                      <a:pt x="615" y="516"/>
                    </a:lnTo>
                    <a:lnTo>
                      <a:pt x="612" y="508"/>
                    </a:lnTo>
                    <a:lnTo>
                      <a:pt x="609" y="503"/>
                    </a:lnTo>
                    <a:lnTo>
                      <a:pt x="606" y="500"/>
                    </a:lnTo>
                    <a:lnTo>
                      <a:pt x="603" y="499"/>
                    </a:lnTo>
                    <a:lnTo>
                      <a:pt x="603" y="494"/>
                    </a:lnTo>
                    <a:lnTo>
                      <a:pt x="603" y="489"/>
                    </a:lnTo>
                    <a:lnTo>
                      <a:pt x="599" y="484"/>
                    </a:lnTo>
                    <a:lnTo>
                      <a:pt x="593" y="483"/>
                    </a:lnTo>
                    <a:lnTo>
                      <a:pt x="587" y="483"/>
                    </a:lnTo>
                    <a:lnTo>
                      <a:pt x="582" y="486"/>
                    </a:lnTo>
                    <a:lnTo>
                      <a:pt x="577" y="489"/>
                    </a:lnTo>
                    <a:lnTo>
                      <a:pt x="574" y="494"/>
                    </a:lnTo>
                    <a:lnTo>
                      <a:pt x="571" y="499"/>
                    </a:lnTo>
                    <a:lnTo>
                      <a:pt x="566" y="503"/>
                    </a:lnTo>
                    <a:lnTo>
                      <a:pt x="563" y="505"/>
                    </a:lnTo>
                    <a:lnTo>
                      <a:pt x="560" y="507"/>
                    </a:lnTo>
                    <a:lnTo>
                      <a:pt x="555" y="507"/>
                    </a:lnTo>
                    <a:lnTo>
                      <a:pt x="555" y="503"/>
                    </a:lnTo>
                    <a:lnTo>
                      <a:pt x="553" y="499"/>
                    </a:lnTo>
                    <a:lnTo>
                      <a:pt x="552" y="494"/>
                    </a:lnTo>
                    <a:lnTo>
                      <a:pt x="548" y="488"/>
                    </a:lnTo>
                    <a:lnTo>
                      <a:pt x="544" y="484"/>
                    </a:lnTo>
                    <a:lnTo>
                      <a:pt x="539" y="480"/>
                    </a:lnTo>
                    <a:lnTo>
                      <a:pt x="537" y="475"/>
                    </a:lnTo>
                    <a:lnTo>
                      <a:pt x="536" y="470"/>
                    </a:lnTo>
                    <a:lnTo>
                      <a:pt x="536" y="468"/>
                    </a:lnTo>
                    <a:lnTo>
                      <a:pt x="533" y="467"/>
                    </a:lnTo>
                    <a:lnTo>
                      <a:pt x="529" y="465"/>
                    </a:lnTo>
                    <a:lnTo>
                      <a:pt x="529" y="459"/>
                    </a:lnTo>
                    <a:lnTo>
                      <a:pt x="531" y="456"/>
                    </a:lnTo>
                    <a:lnTo>
                      <a:pt x="528" y="453"/>
                    </a:lnTo>
                    <a:lnTo>
                      <a:pt x="525" y="453"/>
                    </a:lnTo>
                    <a:lnTo>
                      <a:pt x="520" y="454"/>
                    </a:lnTo>
                    <a:lnTo>
                      <a:pt x="515" y="457"/>
                    </a:lnTo>
                    <a:lnTo>
                      <a:pt x="512" y="456"/>
                    </a:lnTo>
                    <a:lnTo>
                      <a:pt x="510" y="454"/>
                    </a:lnTo>
                    <a:lnTo>
                      <a:pt x="504" y="451"/>
                    </a:lnTo>
                    <a:lnTo>
                      <a:pt x="498" y="449"/>
                    </a:lnTo>
                    <a:lnTo>
                      <a:pt x="496" y="448"/>
                    </a:lnTo>
                    <a:lnTo>
                      <a:pt x="566" y="124"/>
                    </a:lnTo>
                    <a:lnTo>
                      <a:pt x="561" y="117"/>
                    </a:lnTo>
                    <a:lnTo>
                      <a:pt x="555" y="111"/>
                    </a:lnTo>
                    <a:lnTo>
                      <a:pt x="550" y="103"/>
                    </a:lnTo>
                    <a:lnTo>
                      <a:pt x="544" y="100"/>
                    </a:lnTo>
                    <a:lnTo>
                      <a:pt x="541" y="98"/>
                    </a:lnTo>
                    <a:lnTo>
                      <a:pt x="537" y="97"/>
                    </a:lnTo>
                    <a:lnTo>
                      <a:pt x="531" y="95"/>
                    </a:lnTo>
                    <a:lnTo>
                      <a:pt x="526" y="94"/>
                    </a:lnTo>
                    <a:lnTo>
                      <a:pt x="520" y="92"/>
                    </a:lnTo>
                    <a:lnTo>
                      <a:pt x="515" y="90"/>
                    </a:lnTo>
                    <a:lnTo>
                      <a:pt x="512" y="90"/>
                    </a:lnTo>
                    <a:lnTo>
                      <a:pt x="510" y="90"/>
                    </a:lnTo>
                    <a:lnTo>
                      <a:pt x="510" y="89"/>
                    </a:lnTo>
                    <a:lnTo>
                      <a:pt x="504" y="84"/>
                    </a:lnTo>
                    <a:lnTo>
                      <a:pt x="499" y="79"/>
                    </a:lnTo>
                    <a:lnTo>
                      <a:pt x="493" y="76"/>
                    </a:lnTo>
                    <a:lnTo>
                      <a:pt x="487" y="71"/>
                    </a:lnTo>
                    <a:lnTo>
                      <a:pt x="485" y="68"/>
                    </a:lnTo>
                    <a:lnTo>
                      <a:pt x="483" y="65"/>
                    </a:lnTo>
                    <a:lnTo>
                      <a:pt x="482" y="62"/>
                    </a:lnTo>
                    <a:lnTo>
                      <a:pt x="480" y="59"/>
                    </a:lnTo>
                    <a:lnTo>
                      <a:pt x="475" y="59"/>
                    </a:lnTo>
                    <a:lnTo>
                      <a:pt x="471" y="59"/>
                    </a:lnTo>
                    <a:lnTo>
                      <a:pt x="466" y="60"/>
                    </a:lnTo>
                    <a:lnTo>
                      <a:pt x="461" y="60"/>
                    </a:lnTo>
                    <a:lnTo>
                      <a:pt x="456" y="57"/>
                    </a:lnTo>
                    <a:lnTo>
                      <a:pt x="455" y="54"/>
                    </a:lnTo>
                    <a:lnTo>
                      <a:pt x="450" y="49"/>
                    </a:lnTo>
                    <a:lnTo>
                      <a:pt x="447" y="49"/>
                    </a:lnTo>
                    <a:lnTo>
                      <a:pt x="450" y="44"/>
                    </a:lnTo>
                    <a:lnTo>
                      <a:pt x="450" y="40"/>
                    </a:lnTo>
                    <a:lnTo>
                      <a:pt x="445" y="33"/>
                    </a:lnTo>
                    <a:lnTo>
                      <a:pt x="439" y="32"/>
                    </a:lnTo>
                    <a:lnTo>
                      <a:pt x="434" y="30"/>
                    </a:lnTo>
                    <a:lnTo>
                      <a:pt x="429" y="28"/>
                    </a:lnTo>
                    <a:lnTo>
                      <a:pt x="426" y="28"/>
                    </a:lnTo>
                    <a:lnTo>
                      <a:pt x="425" y="28"/>
                    </a:lnTo>
                    <a:lnTo>
                      <a:pt x="426" y="25"/>
                    </a:lnTo>
                    <a:lnTo>
                      <a:pt x="428" y="22"/>
                    </a:lnTo>
                    <a:lnTo>
                      <a:pt x="428" y="17"/>
                    </a:lnTo>
                    <a:lnTo>
                      <a:pt x="428" y="14"/>
                    </a:lnTo>
                    <a:lnTo>
                      <a:pt x="423" y="9"/>
                    </a:lnTo>
                    <a:lnTo>
                      <a:pt x="418" y="3"/>
                    </a:lnTo>
                    <a:lnTo>
                      <a:pt x="412" y="0"/>
                    </a:lnTo>
                    <a:lnTo>
                      <a:pt x="407" y="1"/>
                    </a:lnTo>
                    <a:lnTo>
                      <a:pt x="402" y="3"/>
                    </a:lnTo>
                    <a:lnTo>
                      <a:pt x="396" y="6"/>
                    </a:lnTo>
                    <a:lnTo>
                      <a:pt x="391" y="9"/>
                    </a:lnTo>
                    <a:lnTo>
                      <a:pt x="385" y="9"/>
                    </a:lnTo>
                    <a:lnTo>
                      <a:pt x="380" y="6"/>
                    </a:lnTo>
                    <a:lnTo>
                      <a:pt x="375" y="3"/>
                    </a:lnTo>
                    <a:lnTo>
                      <a:pt x="371" y="0"/>
                    </a:lnTo>
                    <a:lnTo>
                      <a:pt x="364" y="0"/>
                    </a:lnTo>
                    <a:lnTo>
                      <a:pt x="359" y="1"/>
                    </a:lnTo>
                    <a:lnTo>
                      <a:pt x="358" y="3"/>
                    </a:lnTo>
                    <a:lnTo>
                      <a:pt x="355" y="3"/>
                    </a:lnTo>
                    <a:lnTo>
                      <a:pt x="350" y="5"/>
                    </a:lnTo>
                    <a:lnTo>
                      <a:pt x="347" y="5"/>
                    </a:lnTo>
                    <a:lnTo>
                      <a:pt x="344" y="3"/>
                    </a:lnTo>
                    <a:lnTo>
                      <a:pt x="339" y="3"/>
                    </a:lnTo>
                    <a:lnTo>
                      <a:pt x="337" y="3"/>
                    </a:lnTo>
                    <a:lnTo>
                      <a:pt x="332" y="3"/>
                    </a:lnTo>
                    <a:lnTo>
                      <a:pt x="329" y="3"/>
                    </a:lnTo>
                    <a:lnTo>
                      <a:pt x="324" y="3"/>
                    </a:lnTo>
                    <a:lnTo>
                      <a:pt x="321" y="6"/>
                    </a:lnTo>
                    <a:lnTo>
                      <a:pt x="315" y="9"/>
                    </a:lnTo>
                    <a:lnTo>
                      <a:pt x="312" y="13"/>
                    </a:lnTo>
                    <a:lnTo>
                      <a:pt x="309" y="16"/>
                    </a:lnTo>
                    <a:lnTo>
                      <a:pt x="302" y="20"/>
                    </a:lnTo>
                    <a:lnTo>
                      <a:pt x="296" y="22"/>
                    </a:lnTo>
                    <a:lnTo>
                      <a:pt x="291" y="22"/>
                    </a:lnTo>
                    <a:lnTo>
                      <a:pt x="286" y="22"/>
                    </a:lnTo>
                    <a:lnTo>
                      <a:pt x="282" y="20"/>
                    </a:lnTo>
                    <a:lnTo>
                      <a:pt x="277" y="19"/>
                    </a:lnTo>
                    <a:lnTo>
                      <a:pt x="274" y="16"/>
                    </a:lnTo>
                    <a:lnTo>
                      <a:pt x="269" y="14"/>
                    </a:lnTo>
                    <a:lnTo>
                      <a:pt x="264" y="11"/>
                    </a:lnTo>
                    <a:lnTo>
                      <a:pt x="259" y="16"/>
                    </a:lnTo>
                    <a:lnTo>
                      <a:pt x="256" y="19"/>
                    </a:lnTo>
                    <a:lnTo>
                      <a:pt x="253" y="24"/>
                    </a:lnTo>
                    <a:lnTo>
                      <a:pt x="251" y="28"/>
                    </a:lnTo>
                    <a:lnTo>
                      <a:pt x="251" y="32"/>
                    </a:lnTo>
                    <a:lnTo>
                      <a:pt x="251" y="36"/>
                    </a:lnTo>
                    <a:lnTo>
                      <a:pt x="255" y="43"/>
                    </a:lnTo>
                    <a:lnTo>
                      <a:pt x="258" y="51"/>
                    </a:lnTo>
                    <a:lnTo>
                      <a:pt x="259" y="57"/>
                    </a:lnTo>
                    <a:lnTo>
                      <a:pt x="259" y="62"/>
                    </a:lnTo>
                    <a:lnTo>
                      <a:pt x="259" y="68"/>
                    </a:lnTo>
                    <a:lnTo>
                      <a:pt x="258" y="73"/>
                    </a:lnTo>
                    <a:lnTo>
                      <a:pt x="255" y="76"/>
                    </a:lnTo>
                    <a:lnTo>
                      <a:pt x="251" y="79"/>
                    </a:lnTo>
                    <a:lnTo>
                      <a:pt x="250" y="82"/>
                    </a:lnTo>
                    <a:lnTo>
                      <a:pt x="250" y="87"/>
                    </a:lnTo>
                    <a:lnTo>
                      <a:pt x="255" y="90"/>
                    </a:lnTo>
                    <a:lnTo>
                      <a:pt x="261" y="94"/>
                    </a:lnTo>
                    <a:lnTo>
                      <a:pt x="266" y="95"/>
                    </a:lnTo>
                    <a:lnTo>
                      <a:pt x="270" y="100"/>
                    </a:lnTo>
                    <a:lnTo>
                      <a:pt x="270" y="103"/>
                    </a:lnTo>
                    <a:lnTo>
                      <a:pt x="269" y="105"/>
                    </a:lnTo>
                    <a:lnTo>
                      <a:pt x="267" y="106"/>
                    </a:lnTo>
                    <a:lnTo>
                      <a:pt x="264" y="108"/>
                    </a:lnTo>
                    <a:lnTo>
                      <a:pt x="264" y="109"/>
                    </a:lnTo>
                    <a:lnTo>
                      <a:pt x="264" y="113"/>
                    </a:lnTo>
                    <a:lnTo>
                      <a:pt x="264" y="116"/>
                    </a:lnTo>
                    <a:lnTo>
                      <a:pt x="266" y="119"/>
                    </a:lnTo>
                    <a:lnTo>
                      <a:pt x="264" y="122"/>
                    </a:lnTo>
                    <a:lnTo>
                      <a:pt x="264" y="125"/>
                    </a:lnTo>
                    <a:lnTo>
                      <a:pt x="259" y="128"/>
                    </a:lnTo>
                    <a:lnTo>
                      <a:pt x="256" y="130"/>
                    </a:lnTo>
                    <a:lnTo>
                      <a:pt x="240" y="119"/>
                    </a:lnTo>
                    <a:lnTo>
                      <a:pt x="237" y="116"/>
                    </a:lnTo>
                    <a:lnTo>
                      <a:pt x="237" y="113"/>
                    </a:lnTo>
                    <a:lnTo>
                      <a:pt x="237" y="108"/>
                    </a:lnTo>
                    <a:lnTo>
                      <a:pt x="237" y="105"/>
                    </a:lnTo>
                    <a:lnTo>
                      <a:pt x="239" y="103"/>
                    </a:lnTo>
                    <a:lnTo>
                      <a:pt x="242" y="101"/>
                    </a:lnTo>
                    <a:lnTo>
                      <a:pt x="243" y="98"/>
                    </a:lnTo>
                    <a:lnTo>
                      <a:pt x="243" y="97"/>
                    </a:lnTo>
                    <a:lnTo>
                      <a:pt x="239" y="92"/>
                    </a:lnTo>
                    <a:lnTo>
                      <a:pt x="232" y="90"/>
                    </a:lnTo>
                    <a:lnTo>
                      <a:pt x="224" y="89"/>
                    </a:lnTo>
                    <a:lnTo>
                      <a:pt x="220" y="89"/>
                    </a:lnTo>
                    <a:lnTo>
                      <a:pt x="215" y="87"/>
                    </a:lnTo>
                    <a:lnTo>
                      <a:pt x="208" y="87"/>
                    </a:lnTo>
                    <a:lnTo>
                      <a:pt x="202" y="87"/>
                    </a:lnTo>
                    <a:lnTo>
                      <a:pt x="197" y="87"/>
                    </a:lnTo>
                    <a:lnTo>
                      <a:pt x="191" y="86"/>
                    </a:lnTo>
                    <a:lnTo>
                      <a:pt x="185" y="86"/>
                    </a:lnTo>
                    <a:lnTo>
                      <a:pt x="180" y="86"/>
                    </a:lnTo>
                    <a:lnTo>
                      <a:pt x="174" y="86"/>
                    </a:lnTo>
                    <a:lnTo>
                      <a:pt x="174" y="90"/>
                    </a:lnTo>
                    <a:lnTo>
                      <a:pt x="175" y="97"/>
                    </a:lnTo>
                    <a:lnTo>
                      <a:pt x="177" y="103"/>
                    </a:lnTo>
                    <a:lnTo>
                      <a:pt x="177" y="108"/>
                    </a:lnTo>
                    <a:lnTo>
                      <a:pt x="175" y="116"/>
                    </a:lnTo>
                    <a:lnTo>
                      <a:pt x="172" y="124"/>
                    </a:lnTo>
                    <a:lnTo>
                      <a:pt x="170" y="127"/>
                    </a:lnTo>
                    <a:lnTo>
                      <a:pt x="170" y="130"/>
                    </a:lnTo>
                    <a:lnTo>
                      <a:pt x="170" y="133"/>
                    </a:lnTo>
                    <a:lnTo>
                      <a:pt x="174" y="138"/>
                    </a:lnTo>
                    <a:lnTo>
                      <a:pt x="177" y="148"/>
                    </a:lnTo>
                    <a:lnTo>
                      <a:pt x="210" y="168"/>
                    </a:lnTo>
                    <a:lnTo>
                      <a:pt x="212" y="171"/>
                    </a:lnTo>
                    <a:lnTo>
                      <a:pt x="213" y="175"/>
                    </a:lnTo>
                    <a:lnTo>
                      <a:pt x="215" y="176"/>
                    </a:lnTo>
                    <a:lnTo>
                      <a:pt x="218" y="178"/>
                    </a:lnTo>
                    <a:lnTo>
                      <a:pt x="224" y="176"/>
                    </a:lnTo>
                    <a:lnTo>
                      <a:pt x="229" y="175"/>
                    </a:lnTo>
                    <a:lnTo>
                      <a:pt x="234" y="173"/>
                    </a:lnTo>
                    <a:lnTo>
                      <a:pt x="240" y="173"/>
                    </a:lnTo>
                    <a:lnTo>
                      <a:pt x="240" y="178"/>
                    </a:lnTo>
                    <a:lnTo>
                      <a:pt x="239" y="181"/>
                    </a:lnTo>
                    <a:lnTo>
                      <a:pt x="234" y="183"/>
                    </a:lnTo>
                    <a:lnTo>
                      <a:pt x="231" y="184"/>
                    </a:lnTo>
                    <a:lnTo>
                      <a:pt x="228" y="184"/>
                    </a:lnTo>
                    <a:lnTo>
                      <a:pt x="226" y="187"/>
                    </a:lnTo>
                    <a:lnTo>
                      <a:pt x="224" y="194"/>
                    </a:lnTo>
                    <a:lnTo>
                      <a:pt x="224" y="198"/>
                    </a:lnTo>
                    <a:lnTo>
                      <a:pt x="224" y="202"/>
                    </a:lnTo>
                    <a:lnTo>
                      <a:pt x="224" y="205"/>
                    </a:lnTo>
                    <a:lnTo>
                      <a:pt x="221" y="206"/>
                    </a:lnTo>
                    <a:lnTo>
                      <a:pt x="220" y="210"/>
                    </a:lnTo>
                    <a:lnTo>
                      <a:pt x="215" y="210"/>
                    </a:lnTo>
                    <a:lnTo>
                      <a:pt x="210" y="210"/>
                    </a:lnTo>
                    <a:lnTo>
                      <a:pt x="207" y="208"/>
                    </a:lnTo>
                    <a:lnTo>
                      <a:pt x="204" y="208"/>
                    </a:lnTo>
                    <a:lnTo>
                      <a:pt x="196" y="205"/>
                    </a:lnTo>
                    <a:lnTo>
                      <a:pt x="189" y="203"/>
                    </a:lnTo>
                    <a:lnTo>
                      <a:pt x="185" y="205"/>
                    </a:lnTo>
                    <a:lnTo>
                      <a:pt x="180" y="206"/>
                    </a:lnTo>
                    <a:lnTo>
                      <a:pt x="177" y="208"/>
                    </a:lnTo>
                    <a:lnTo>
                      <a:pt x="174" y="206"/>
                    </a:lnTo>
                    <a:lnTo>
                      <a:pt x="170" y="202"/>
                    </a:lnTo>
                    <a:lnTo>
                      <a:pt x="169" y="198"/>
                    </a:lnTo>
                    <a:lnTo>
                      <a:pt x="166" y="195"/>
                    </a:lnTo>
                    <a:lnTo>
                      <a:pt x="164" y="195"/>
                    </a:lnTo>
                    <a:lnTo>
                      <a:pt x="159" y="195"/>
                    </a:lnTo>
                    <a:lnTo>
                      <a:pt x="156" y="198"/>
                    </a:lnTo>
                    <a:lnTo>
                      <a:pt x="153" y="200"/>
                    </a:lnTo>
                    <a:lnTo>
                      <a:pt x="150" y="203"/>
                    </a:lnTo>
                    <a:lnTo>
                      <a:pt x="145" y="205"/>
                    </a:lnTo>
                    <a:lnTo>
                      <a:pt x="139" y="208"/>
                    </a:lnTo>
                    <a:lnTo>
                      <a:pt x="131" y="211"/>
                    </a:lnTo>
                    <a:lnTo>
                      <a:pt x="124" y="216"/>
                    </a:lnTo>
                    <a:lnTo>
                      <a:pt x="119" y="216"/>
                    </a:lnTo>
                    <a:lnTo>
                      <a:pt x="115" y="217"/>
                    </a:lnTo>
                    <a:lnTo>
                      <a:pt x="112" y="217"/>
                    </a:lnTo>
                    <a:lnTo>
                      <a:pt x="108" y="219"/>
                    </a:lnTo>
                    <a:lnTo>
                      <a:pt x="104" y="222"/>
                    </a:lnTo>
                    <a:lnTo>
                      <a:pt x="100" y="229"/>
                    </a:lnTo>
                    <a:lnTo>
                      <a:pt x="100" y="233"/>
                    </a:lnTo>
                    <a:lnTo>
                      <a:pt x="102" y="240"/>
                    </a:lnTo>
                    <a:lnTo>
                      <a:pt x="102" y="246"/>
                    </a:lnTo>
                    <a:lnTo>
                      <a:pt x="102" y="252"/>
                    </a:lnTo>
                    <a:lnTo>
                      <a:pt x="100" y="257"/>
                    </a:lnTo>
                    <a:lnTo>
                      <a:pt x="97" y="262"/>
                    </a:lnTo>
                    <a:lnTo>
                      <a:pt x="94" y="264"/>
                    </a:lnTo>
                    <a:lnTo>
                      <a:pt x="91" y="264"/>
                    </a:lnTo>
                    <a:lnTo>
                      <a:pt x="89" y="265"/>
                    </a:lnTo>
                    <a:lnTo>
                      <a:pt x="89" y="268"/>
                    </a:lnTo>
                    <a:lnTo>
                      <a:pt x="89" y="273"/>
                    </a:lnTo>
                    <a:lnTo>
                      <a:pt x="91" y="278"/>
                    </a:lnTo>
                    <a:lnTo>
                      <a:pt x="92" y="283"/>
                    </a:lnTo>
                    <a:lnTo>
                      <a:pt x="94" y="287"/>
                    </a:lnTo>
                    <a:lnTo>
                      <a:pt x="96" y="291"/>
                    </a:lnTo>
                    <a:lnTo>
                      <a:pt x="97" y="294"/>
                    </a:lnTo>
                    <a:lnTo>
                      <a:pt x="94" y="297"/>
                    </a:lnTo>
                    <a:lnTo>
                      <a:pt x="96" y="302"/>
                    </a:lnTo>
                    <a:lnTo>
                      <a:pt x="99" y="305"/>
                    </a:lnTo>
                    <a:lnTo>
                      <a:pt x="102" y="308"/>
                    </a:lnTo>
                    <a:lnTo>
                      <a:pt x="107" y="308"/>
                    </a:lnTo>
                    <a:lnTo>
                      <a:pt x="112" y="308"/>
                    </a:lnTo>
                    <a:lnTo>
                      <a:pt x="116" y="308"/>
                    </a:lnTo>
                    <a:lnTo>
                      <a:pt x="121" y="310"/>
                    </a:lnTo>
                    <a:lnTo>
                      <a:pt x="124" y="313"/>
                    </a:lnTo>
                    <a:lnTo>
                      <a:pt x="129" y="316"/>
                    </a:lnTo>
                    <a:lnTo>
                      <a:pt x="129" y="321"/>
                    </a:lnTo>
                    <a:lnTo>
                      <a:pt x="131" y="327"/>
                    </a:lnTo>
                    <a:lnTo>
                      <a:pt x="129" y="333"/>
                    </a:lnTo>
                    <a:lnTo>
                      <a:pt x="124" y="337"/>
                    </a:lnTo>
                    <a:lnTo>
                      <a:pt x="119" y="338"/>
                    </a:lnTo>
                    <a:lnTo>
                      <a:pt x="116" y="343"/>
                    </a:lnTo>
                    <a:lnTo>
                      <a:pt x="115" y="346"/>
                    </a:lnTo>
                    <a:lnTo>
                      <a:pt x="113" y="349"/>
                    </a:lnTo>
                    <a:lnTo>
                      <a:pt x="112" y="354"/>
                    </a:lnTo>
                    <a:lnTo>
                      <a:pt x="110" y="359"/>
                    </a:lnTo>
                    <a:lnTo>
                      <a:pt x="108" y="362"/>
                    </a:lnTo>
                    <a:lnTo>
                      <a:pt x="105" y="365"/>
                    </a:lnTo>
                    <a:lnTo>
                      <a:pt x="110" y="367"/>
                    </a:lnTo>
                    <a:lnTo>
                      <a:pt x="113" y="368"/>
                    </a:lnTo>
                    <a:lnTo>
                      <a:pt x="116" y="370"/>
                    </a:lnTo>
                    <a:lnTo>
                      <a:pt x="119" y="376"/>
                    </a:lnTo>
                    <a:lnTo>
                      <a:pt x="126" y="372"/>
                    </a:lnTo>
                    <a:lnTo>
                      <a:pt x="131" y="370"/>
                    </a:lnTo>
                    <a:lnTo>
                      <a:pt x="134" y="368"/>
                    </a:lnTo>
                    <a:lnTo>
                      <a:pt x="139" y="367"/>
                    </a:lnTo>
                    <a:lnTo>
                      <a:pt x="139" y="372"/>
                    </a:lnTo>
                    <a:lnTo>
                      <a:pt x="140" y="376"/>
                    </a:lnTo>
                    <a:lnTo>
                      <a:pt x="142" y="380"/>
                    </a:lnTo>
                    <a:lnTo>
                      <a:pt x="145" y="381"/>
                    </a:lnTo>
                    <a:lnTo>
                      <a:pt x="148" y="383"/>
                    </a:lnTo>
                    <a:lnTo>
                      <a:pt x="151" y="386"/>
                    </a:lnTo>
                    <a:lnTo>
                      <a:pt x="151" y="389"/>
                    </a:lnTo>
                    <a:lnTo>
                      <a:pt x="151" y="394"/>
                    </a:lnTo>
                    <a:lnTo>
                      <a:pt x="151" y="397"/>
                    </a:lnTo>
                    <a:lnTo>
                      <a:pt x="153" y="400"/>
                    </a:lnTo>
                    <a:lnTo>
                      <a:pt x="153" y="402"/>
                    </a:lnTo>
                    <a:lnTo>
                      <a:pt x="154" y="405"/>
                    </a:lnTo>
                    <a:lnTo>
                      <a:pt x="156" y="403"/>
                    </a:lnTo>
                    <a:lnTo>
                      <a:pt x="158" y="400"/>
                    </a:lnTo>
                    <a:lnTo>
                      <a:pt x="158" y="399"/>
                    </a:lnTo>
                    <a:lnTo>
                      <a:pt x="158" y="395"/>
                    </a:lnTo>
                    <a:lnTo>
                      <a:pt x="162" y="392"/>
                    </a:lnTo>
                    <a:lnTo>
                      <a:pt x="167" y="395"/>
                    </a:lnTo>
                    <a:lnTo>
                      <a:pt x="170" y="400"/>
                    </a:lnTo>
                    <a:lnTo>
                      <a:pt x="175" y="403"/>
                    </a:lnTo>
                    <a:lnTo>
                      <a:pt x="180" y="403"/>
                    </a:lnTo>
                    <a:lnTo>
                      <a:pt x="185" y="405"/>
                    </a:lnTo>
                    <a:lnTo>
                      <a:pt x="191" y="407"/>
                    </a:lnTo>
                    <a:lnTo>
                      <a:pt x="188" y="408"/>
                    </a:lnTo>
                    <a:lnTo>
                      <a:pt x="185" y="411"/>
                    </a:lnTo>
                    <a:lnTo>
                      <a:pt x="180" y="413"/>
                    </a:lnTo>
                    <a:lnTo>
                      <a:pt x="177" y="416"/>
                    </a:lnTo>
                    <a:lnTo>
                      <a:pt x="170" y="422"/>
                    </a:lnTo>
                    <a:lnTo>
                      <a:pt x="167" y="429"/>
                    </a:lnTo>
                    <a:lnTo>
                      <a:pt x="164" y="432"/>
                    </a:lnTo>
                    <a:lnTo>
                      <a:pt x="162" y="435"/>
                    </a:lnTo>
                    <a:lnTo>
                      <a:pt x="159" y="437"/>
                    </a:lnTo>
                    <a:lnTo>
                      <a:pt x="156" y="440"/>
                    </a:lnTo>
                    <a:lnTo>
                      <a:pt x="150" y="441"/>
                    </a:lnTo>
                    <a:lnTo>
                      <a:pt x="145" y="445"/>
                    </a:lnTo>
                    <a:lnTo>
                      <a:pt x="140" y="446"/>
                    </a:lnTo>
                    <a:lnTo>
                      <a:pt x="137" y="448"/>
                    </a:lnTo>
                    <a:lnTo>
                      <a:pt x="132" y="451"/>
                    </a:lnTo>
                    <a:lnTo>
                      <a:pt x="129" y="453"/>
                    </a:lnTo>
                    <a:lnTo>
                      <a:pt x="127" y="453"/>
                    </a:lnTo>
                    <a:lnTo>
                      <a:pt x="123" y="453"/>
                    </a:lnTo>
                    <a:lnTo>
                      <a:pt x="118" y="453"/>
                    </a:lnTo>
                    <a:lnTo>
                      <a:pt x="112" y="454"/>
                    </a:lnTo>
                    <a:lnTo>
                      <a:pt x="105" y="456"/>
                    </a:lnTo>
                    <a:lnTo>
                      <a:pt x="100" y="457"/>
                    </a:lnTo>
                    <a:lnTo>
                      <a:pt x="96" y="457"/>
                    </a:lnTo>
                    <a:lnTo>
                      <a:pt x="94" y="457"/>
                    </a:lnTo>
                    <a:lnTo>
                      <a:pt x="65" y="472"/>
                    </a:lnTo>
                    <a:lnTo>
                      <a:pt x="65" y="467"/>
                    </a:lnTo>
                    <a:lnTo>
                      <a:pt x="65" y="462"/>
                    </a:lnTo>
                    <a:lnTo>
                      <a:pt x="61" y="457"/>
                    </a:lnTo>
                    <a:lnTo>
                      <a:pt x="58" y="457"/>
                    </a:lnTo>
                    <a:lnTo>
                      <a:pt x="51" y="456"/>
                    </a:lnTo>
                    <a:lnTo>
                      <a:pt x="45" y="457"/>
                    </a:lnTo>
                    <a:lnTo>
                      <a:pt x="37" y="461"/>
                    </a:lnTo>
                    <a:lnTo>
                      <a:pt x="31" y="462"/>
                    </a:lnTo>
                    <a:lnTo>
                      <a:pt x="24" y="464"/>
                    </a:lnTo>
                    <a:lnTo>
                      <a:pt x="19" y="465"/>
                    </a:lnTo>
                    <a:lnTo>
                      <a:pt x="15" y="465"/>
                    </a:lnTo>
                    <a:lnTo>
                      <a:pt x="10" y="465"/>
                    </a:lnTo>
                    <a:lnTo>
                      <a:pt x="5" y="465"/>
                    </a:lnTo>
                    <a:lnTo>
                      <a:pt x="0" y="464"/>
                    </a:lnTo>
                    <a:lnTo>
                      <a:pt x="0" y="468"/>
                    </a:lnTo>
                    <a:lnTo>
                      <a:pt x="2" y="472"/>
                    </a:lnTo>
                    <a:lnTo>
                      <a:pt x="3" y="473"/>
                    </a:lnTo>
                    <a:lnTo>
                      <a:pt x="7" y="473"/>
                    </a:lnTo>
                    <a:lnTo>
                      <a:pt x="10" y="473"/>
                    </a:lnTo>
                    <a:lnTo>
                      <a:pt x="13" y="475"/>
                    </a:lnTo>
                    <a:lnTo>
                      <a:pt x="16" y="476"/>
                    </a:lnTo>
                    <a:lnTo>
                      <a:pt x="21" y="478"/>
                    </a:lnTo>
                    <a:lnTo>
                      <a:pt x="24" y="481"/>
                    </a:lnTo>
                    <a:lnTo>
                      <a:pt x="29" y="483"/>
                    </a:lnTo>
                    <a:lnTo>
                      <a:pt x="32" y="481"/>
                    </a:lnTo>
                    <a:lnTo>
                      <a:pt x="37" y="480"/>
                    </a:lnTo>
                    <a:lnTo>
                      <a:pt x="42" y="478"/>
                    </a:lnTo>
                    <a:lnTo>
                      <a:pt x="46" y="478"/>
                    </a:lnTo>
                    <a:lnTo>
                      <a:pt x="51" y="478"/>
                    </a:lnTo>
                    <a:lnTo>
                      <a:pt x="56" y="478"/>
                    </a:lnTo>
                    <a:lnTo>
                      <a:pt x="59" y="481"/>
                    </a:lnTo>
                    <a:lnTo>
                      <a:pt x="64" y="488"/>
                    </a:lnTo>
                    <a:lnTo>
                      <a:pt x="69" y="488"/>
                    </a:lnTo>
                    <a:lnTo>
                      <a:pt x="72" y="488"/>
                    </a:lnTo>
                    <a:lnTo>
                      <a:pt x="75" y="484"/>
                    </a:lnTo>
                    <a:lnTo>
                      <a:pt x="80" y="483"/>
                    </a:lnTo>
                    <a:lnTo>
                      <a:pt x="83" y="483"/>
                    </a:lnTo>
                    <a:lnTo>
                      <a:pt x="88" y="483"/>
                    </a:lnTo>
                    <a:lnTo>
                      <a:pt x="92" y="483"/>
                    </a:lnTo>
                    <a:lnTo>
                      <a:pt x="100" y="483"/>
                    </a:lnTo>
                    <a:lnTo>
                      <a:pt x="107" y="483"/>
                    </a:lnTo>
                    <a:lnTo>
                      <a:pt x="115" y="484"/>
                    </a:lnTo>
                    <a:lnTo>
                      <a:pt x="119" y="484"/>
                    </a:lnTo>
                    <a:lnTo>
                      <a:pt x="127" y="484"/>
                    </a:lnTo>
                    <a:lnTo>
                      <a:pt x="127" y="483"/>
                    </a:lnTo>
                    <a:lnTo>
                      <a:pt x="127" y="481"/>
                    </a:lnTo>
                    <a:lnTo>
                      <a:pt x="127" y="480"/>
                    </a:lnTo>
                    <a:lnTo>
                      <a:pt x="126" y="478"/>
                    </a:lnTo>
                    <a:lnTo>
                      <a:pt x="134" y="473"/>
                    </a:lnTo>
                    <a:lnTo>
                      <a:pt x="140" y="473"/>
                    </a:lnTo>
                    <a:lnTo>
                      <a:pt x="145" y="473"/>
                    </a:lnTo>
                    <a:lnTo>
                      <a:pt x="150" y="473"/>
                    </a:lnTo>
                    <a:lnTo>
                      <a:pt x="154" y="475"/>
                    </a:lnTo>
                    <a:lnTo>
                      <a:pt x="159" y="473"/>
                    </a:lnTo>
                    <a:lnTo>
                      <a:pt x="164" y="473"/>
                    </a:lnTo>
                    <a:lnTo>
                      <a:pt x="169" y="473"/>
                    </a:lnTo>
                    <a:lnTo>
                      <a:pt x="175" y="472"/>
                    </a:lnTo>
                    <a:lnTo>
                      <a:pt x="177" y="470"/>
                    </a:lnTo>
                    <a:lnTo>
                      <a:pt x="178" y="468"/>
                    </a:lnTo>
                    <a:lnTo>
                      <a:pt x="178" y="465"/>
                    </a:lnTo>
                    <a:lnTo>
                      <a:pt x="181" y="464"/>
                    </a:lnTo>
                    <a:lnTo>
                      <a:pt x="185" y="462"/>
                    </a:lnTo>
                    <a:lnTo>
                      <a:pt x="189" y="459"/>
                    </a:lnTo>
                    <a:lnTo>
                      <a:pt x="194" y="457"/>
                    </a:lnTo>
                    <a:lnTo>
                      <a:pt x="201" y="456"/>
                    </a:lnTo>
                    <a:lnTo>
                      <a:pt x="205" y="454"/>
                    </a:lnTo>
                    <a:lnTo>
                      <a:pt x="210" y="453"/>
                    </a:lnTo>
                    <a:lnTo>
                      <a:pt x="215" y="451"/>
                    </a:lnTo>
                    <a:lnTo>
                      <a:pt x="220" y="451"/>
                    </a:lnTo>
                    <a:lnTo>
                      <a:pt x="221" y="451"/>
                    </a:lnTo>
                    <a:lnTo>
                      <a:pt x="226" y="453"/>
                    </a:lnTo>
                    <a:lnTo>
                      <a:pt x="229" y="453"/>
                    </a:lnTo>
                    <a:lnTo>
                      <a:pt x="234" y="453"/>
                    </a:lnTo>
                    <a:lnTo>
                      <a:pt x="237" y="449"/>
                    </a:lnTo>
                    <a:lnTo>
                      <a:pt x="240" y="446"/>
                    </a:lnTo>
                    <a:lnTo>
                      <a:pt x="243" y="441"/>
                    </a:lnTo>
                    <a:lnTo>
                      <a:pt x="247" y="440"/>
                    </a:lnTo>
                    <a:lnTo>
                      <a:pt x="250" y="438"/>
                    </a:lnTo>
                    <a:lnTo>
                      <a:pt x="253" y="441"/>
                    </a:lnTo>
                    <a:lnTo>
                      <a:pt x="262" y="437"/>
                    </a:lnTo>
                    <a:lnTo>
                      <a:pt x="261" y="434"/>
                    </a:lnTo>
                    <a:lnTo>
                      <a:pt x="259" y="430"/>
                    </a:lnTo>
                    <a:lnTo>
                      <a:pt x="259" y="429"/>
                    </a:lnTo>
                    <a:lnTo>
                      <a:pt x="255" y="424"/>
                    </a:lnTo>
                    <a:lnTo>
                      <a:pt x="251" y="421"/>
                    </a:lnTo>
                    <a:lnTo>
                      <a:pt x="256" y="414"/>
                    </a:lnTo>
                    <a:lnTo>
                      <a:pt x="262" y="410"/>
                    </a:lnTo>
                    <a:lnTo>
                      <a:pt x="269" y="408"/>
                    </a:lnTo>
                    <a:lnTo>
                      <a:pt x="274" y="407"/>
                    </a:lnTo>
                    <a:lnTo>
                      <a:pt x="278" y="403"/>
                    </a:lnTo>
                    <a:lnTo>
                      <a:pt x="283" y="400"/>
                    </a:lnTo>
                    <a:lnTo>
                      <a:pt x="285" y="403"/>
                    </a:lnTo>
                    <a:lnTo>
                      <a:pt x="291" y="403"/>
                    </a:lnTo>
                    <a:lnTo>
                      <a:pt x="291" y="400"/>
                    </a:lnTo>
                    <a:lnTo>
                      <a:pt x="289" y="399"/>
                    </a:lnTo>
                    <a:lnTo>
                      <a:pt x="289" y="395"/>
                    </a:lnTo>
                    <a:lnTo>
                      <a:pt x="291" y="394"/>
                    </a:lnTo>
                    <a:lnTo>
                      <a:pt x="294" y="391"/>
                    </a:lnTo>
                    <a:lnTo>
                      <a:pt x="299" y="387"/>
                    </a:lnTo>
                    <a:lnTo>
                      <a:pt x="304" y="386"/>
                    </a:lnTo>
                    <a:lnTo>
                      <a:pt x="307" y="383"/>
                    </a:lnTo>
                    <a:lnTo>
                      <a:pt x="310" y="380"/>
                    </a:lnTo>
                    <a:lnTo>
                      <a:pt x="315" y="376"/>
                    </a:lnTo>
                    <a:lnTo>
                      <a:pt x="320" y="373"/>
                    </a:lnTo>
                    <a:lnTo>
                      <a:pt x="323" y="373"/>
                    </a:lnTo>
                    <a:lnTo>
                      <a:pt x="326" y="372"/>
                    </a:lnTo>
                    <a:lnTo>
                      <a:pt x="329" y="373"/>
                    </a:lnTo>
                    <a:lnTo>
                      <a:pt x="344" y="367"/>
                    </a:lnTo>
                    <a:lnTo>
                      <a:pt x="350" y="383"/>
                    </a:lnTo>
                    <a:lnTo>
                      <a:pt x="347" y="383"/>
                    </a:lnTo>
                    <a:lnTo>
                      <a:pt x="345" y="384"/>
                    </a:lnTo>
                    <a:lnTo>
                      <a:pt x="342" y="380"/>
                    </a:lnTo>
                    <a:lnTo>
                      <a:pt x="337" y="380"/>
                    </a:lnTo>
                    <a:lnTo>
                      <a:pt x="334" y="380"/>
                    </a:lnTo>
                    <a:lnTo>
                      <a:pt x="329" y="381"/>
                    </a:lnTo>
                    <a:lnTo>
                      <a:pt x="324" y="383"/>
                    </a:lnTo>
                    <a:lnTo>
                      <a:pt x="321" y="386"/>
                    </a:lnTo>
                    <a:lnTo>
                      <a:pt x="318" y="392"/>
                    </a:lnTo>
                    <a:lnTo>
                      <a:pt x="317" y="395"/>
                    </a:lnTo>
                    <a:lnTo>
                      <a:pt x="315" y="399"/>
                    </a:lnTo>
                    <a:lnTo>
                      <a:pt x="312" y="400"/>
                    </a:lnTo>
                    <a:lnTo>
                      <a:pt x="309" y="403"/>
                    </a:lnTo>
                    <a:lnTo>
                      <a:pt x="304" y="405"/>
                    </a:lnTo>
                    <a:lnTo>
                      <a:pt x="302" y="408"/>
                    </a:lnTo>
                    <a:lnTo>
                      <a:pt x="301" y="413"/>
                    </a:lnTo>
                    <a:lnTo>
                      <a:pt x="299" y="416"/>
                    </a:lnTo>
                    <a:lnTo>
                      <a:pt x="301" y="419"/>
                    </a:lnTo>
                    <a:lnTo>
                      <a:pt x="304" y="422"/>
                    </a:lnTo>
                    <a:lnTo>
                      <a:pt x="291" y="429"/>
                    </a:lnTo>
                    <a:lnTo>
                      <a:pt x="294" y="434"/>
                    </a:lnTo>
                    <a:lnTo>
                      <a:pt x="302" y="435"/>
                    </a:lnTo>
                    <a:lnTo>
                      <a:pt x="310" y="435"/>
                    </a:lnTo>
                    <a:lnTo>
                      <a:pt x="321" y="434"/>
                    </a:lnTo>
                    <a:lnTo>
                      <a:pt x="331" y="432"/>
                    </a:lnTo>
                    <a:lnTo>
                      <a:pt x="340" y="429"/>
                    </a:lnTo>
                    <a:lnTo>
                      <a:pt x="350" y="426"/>
                    </a:lnTo>
                    <a:lnTo>
                      <a:pt x="358" y="422"/>
                    </a:lnTo>
                    <a:lnTo>
                      <a:pt x="359" y="422"/>
                    </a:lnTo>
                    <a:lnTo>
                      <a:pt x="366" y="422"/>
                    </a:lnTo>
                    <a:lnTo>
                      <a:pt x="369" y="421"/>
                    </a:lnTo>
                    <a:lnTo>
                      <a:pt x="372" y="419"/>
                    </a:lnTo>
                    <a:lnTo>
                      <a:pt x="375" y="418"/>
                    </a:lnTo>
                    <a:lnTo>
                      <a:pt x="380" y="418"/>
                    </a:lnTo>
                    <a:lnTo>
                      <a:pt x="382" y="414"/>
                    </a:lnTo>
                    <a:lnTo>
                      <a:pt x="383" y="410"/>
                    </a:lnTo>
                    <a:lnTo>
                      <a:pt x="383" y="407"/>
                    </a:lnTo>
                    <a:lnTo>
                      <a:pt x="385" y="403"/>
                    </a:lnTo>
                    <a:lnTo>
                      <a:pt x="386" y="403"/>
                    </a:lnTo>
                    <a:lnTo>
                      <a:pt x="390" y="402"/>
                    </a:lnTo>
                    <a:lnTo>
                      <a:pt x="394" y="402"/>
                    </a:lnTo>
                    <a:lnTo>
                      <a:pt x="399" y="402"/>
                    </a:lnTo>
                    <a:lnTo>
                      <a:pt x="402" y="402"/>
                    </a:lnTo>
                    <a:lnTo>
                      <a:pt x="407" y="402"/>
                    </a:lnTo>
                    <a:lnTo>
                      <a:pt x="409" y="403"/>
                    </a:lnTo>
                    <a:lnTo>
                      <a:pt x="412" y="405"/>
                    </a:lnTo>
                    <a:lnTo>
                      <a:pt x="412" y="408"/>
                    </a:lnTo>
                    <a:lnTo>
                      <a:pt x="410" y="411"/>
                    </a:lnTo>
                    <a:lnTo>
                      <a:pt x="409" y="414"/>
                    </a:lnTo>
                    <a:lnTo>
                      <a:pt x="409" y="418"/>
                    </a:lnTo>
                    <a:lnTo>
                      <a:pt x="410" y="419"/>
                    </a:lnTo>
                    <a:lnTo>
                      <a:pt x="415" y="419"/>
                    </a:lnTo>
                    <a:lnTo>
                      <a:pt x="417" y="421"/>
                    </a:lnTo>
                    <a:lnTo>
                      <a:pt x="420" y="422"/>
                    </a:lnTo>
                    <a:lnTo>
                      <a:pt x="423" y="427"/>
                    </a:lnTo>
                    <a:lnTo>
                      <a:pt x="428" y="432"/>
                    </a:lnTo>
                    <a:lnTo>
                      <a:pt x="431" y="435"/>
                    </a:lnTo>
                    <a:lnTo>
                      <a:pt x="434" y="440"/>
                    </a:lnTo>
                    <a:lnTo>
                      <a:pt x="437" y="443"/>
                    </a:lnTo>
                    <a:lnTo>
                      <a:pt x="442" y="448"/>
                    </a:lnTo>
                    <a:lnTo>
                      <a:pt x="447" y="448"/>
                    </a:lnTo>
                    <a:lnTo>
                      <a:pt x="453" y="449"/>
                    </a:lnTo>
                    <a:lnTo>
                      <a:pt x="456" y="451"/>
                    </a:lnTo>
                    <a:lnTo>
                      <a:pt x="461" y="453"/>
                    </a:lnTo>
                    <a:lnTo>
                      <a:pt x="466" y="454"/>
                    </a:lnTo>
                    <a:lnTo>
                      <a:pt x="471" y="456"/>
                    </a:lnTo>
                    <a:lnTo>
                      <a:pt x="474" y="457"/>
                    </a:lnTo>
                    <a:lnTo>
                      <a:pt x="479" y="457"/>
                    </a:lnTo>
                    <a:lnTo>
                      <a:pt x="483" y="461"/>
                    </a:lnTo>
                    <a:lnTo>
                      <a:pt x="488" y="462"/>
                    </a:lnTo>
                    <a:lnTo>
                      <a:pt x="490" y="464"/>
                    </a:lnTo>
                    <a:lnTo>
                      <a:pt x="493" y="468"/>
                    </a:lnTo>
                    <a:lnTo>
                      <a:pt x="496" y="470"/>
                    </a:lnTo>
                    <a:lnTo>
                      <a:pt x="501" y="473"/>
                    </a:lnTo>
                    <a:lnTo>
                      <a:pt x="502" y="473"/>
                    </a:lnTo>
                    <a:lnTo>
                      <a:pt x="506" y="475"/>
                    </a:lnTo>
                    <a:lnTo>
                      <a:pt x="509" y="473"/>
                    </a:lnTo>
                    <a:lnTo>
                      <a:pt x="512" y="473"/>
                    </a:lnTo>
                    <a:lnTo>
                      <a:pt x="514" y="472"/>
                    </a:lnTo>
                    <a:lnTo>
                      <a:pt x="518" y="470"/>
                    </a:lnTo>
                    <a:lnTo>
                      <a:pt x="520" y="472"/>
                    </a:lnTo>
                    <a:lnTo>
                      <a:pt x="521" y="475"/>
                    </a:lnTo>
                    <a:lnTo>
                      <a:pt x="518" y="478"/>
                    </a:lnTo>
                    <a:lnTo>
                      <a:pt x="515" y="484"/>
                    </a:lnTo>
                    <a:lnTo>
                      <a:pt x="518" y="484"/>
                    </a:lnTo>
                    <a:lnTo>
                      <a:pt x="521" y="488"/>
                    </a:lnTo>
                    <a:lnTo>
                      <a:pt x="526" y="489"/>
                    </a:lnTo>
                    <a:lnTo>
                      <a:pt x="529" y="492"/>
                    </a:lnTo>
                    <a:lnTo>
                      <a:pt x="534" y="495"/>
                    </a:lnTo>
                    <a:lnTo>
                      <a:pt x="537" y="499"/>
                    </a:lnTo>
                    <a:lnTo>
                      <a:pt x="539" y="503"/>
                    </a:lnTo>
                    <a:lnTo>
                      <a:pt x="542" y="507"/>
                    </a:lnTo>
                    <a:lnTo>
                      <a:pt x="544" y="510"/>
                    </a:lnTo>
                    <a:lnTo>
                      <a:pt x="545" y="515"/>
                    </a:lnTo>
                    <a:lnTo>
                      <a:pt x="547" y="518"/>
                    </a:lnTo>
                    <a:lnTo>
                      <a:pt x="550" y="522"/>
                    </a:lnTo>
                    <a:lnTo>
                      <a:pt x="553" y="527"/>
                    </a:lnTo>
                    <a:lnTo>
                      <a:pt x="560" y="535"/>
                    </a:lnTo>
                    <a:lnTo>
                      <a:pt x="563" y="535"/>
                    </a:lnTo>
                    <a:lnTo>
                      <a:pt x="564" y="535"/>
                    </a:lnTo>
                    <a:lnTo>
                      <a:pt x="566" y="535"/>
                    </a:lnTo>
                    <a:lnTo>
                      <a:pt x="569" y="534"/>
                    </a:lnTo>
                    <a:lnTo>
                      <a:pt x="574" y="535"/>
                    </a:lnTo>
                    <a:lnTo>
                      <a:pt x="577" y="534"/>
                    </a:lnTo>
                    <a:lnTo>
                      <a:pt x="575" y="532"/>
                    </a:lnTo>
                    <a:lnTo>
                      <a:pt x="579" y="530"/>
                    </a:lnTo>
                    <a:lnTo>
                      <a:pt x="579" y="527"/>
                    </a:lnTo>
                    <a:lnTo>
                      <a:pt x="577" y="526"/>
                    </a:lnTo>
                    <a:lnTo>
                      <a:pt x="574" y="521"/>
                    </a:lnTo>
                    <a:lnTo>
                      <a:pt x="577" y="518"/>
                    </a:lnTo>
                    <a:lnTo>
                      <a:pt x="579" y="518"/>
                    </a:lnTo>
                    <a:lnTo>
                      <a:pt x="582" y="521"/>
                    </a:lnTo>
                    <a:lnTo>
                      <a:pt x="582" y="526"/>
                    </a:lnTo>
                    <a:lnTo>
                      <a:pt x="582" y="530"/>
                    </a:lnTo>
                    <a:lnTo>
                      <a:pt x="596" y="538"/>
                    </a:lnTo>
                    <a:lnTo>
                      <a:pt x="601" y="537"/>
                    </a:lnTo>
                    <a:lnTo>
                      <a:pt x="599" y="537"/>
                    </a:lnTo>
                    <a:lnTo>
                      <a:pt x="599" y="535"/>
                    </a:lnTo>
                    <a:lnTo>
                      <a:pt x="599" y="534"/>
                    </a:lnTo>
                    <a:lnTo>
                      <a:pt x="598" y="527"/>
                    </a:lnTo>
                    <a:lnTo>
                      <a:pt x="596" y="522"/>
                    </a:lnTo>
                    <a:lnTo>
                      <a:pt x="593" y="519"/>
                    </a:lnTo>
                    <a:lnTo>
                      <a:pt x="590" y="518"/>
                    </a:lnTo>
                    <a:lnTo>
                      <a:pt x="599" y="515"/>
                    </a:lnTo>
                    <a:lnTo>
                      <a:pt x="599" y="519"/>
                    </a:lnTo>
                    <a:lnTo>
                      <a:pt x="599" y="524"/>
                    </a:lnTo>
                    <a:lnTo>
                      <a:pt x="601" y="529"/>
                    </a:lnTo>
                    <a:lnTo>
                      <a:pt x="603" y="534"/>
                    </a:lnTo>
                    <a:lnTo>
                      <a:pt x="604" y="535"/>
                    </a:lnTo>
                    <a:lnTo>
                      <a:pt x="604" y="537"/>
                    </a:lnTo>
                    <a:lnTo>
                      <a:pt x="607" y="540"/>
                    </a:lnTo>
                    <a:lnTo>
                      <a:pt x="610" y="542"/>
                    </a:lnTo>
                    <a:lnTo>
                      <a:pt x="614" y="543"/>
                    </a:lnTo>
                    <a:lnTo>
                      <a:pt x="617" y="548"/>
                    </a:lnTo>
                    <a:lnTo>
                      <a:pt x="618" y="551"/>
                    </a:lnTo>
                    <a:lnTo>
                      <a:pt x="620" y="554"/>
                    </a:lnTo>
                    <a:lnTo>
                      <a:pt x="622" y="561"/>
                    </a:lnTo>
                    <a:lnTo>
                      <a:pt x="623" y="565"/>
                    </a:lnTo>
                    <a:lnTo>
                      <a:pt x="625" y="570"/>
                    </a:lnTo>
                    <a:lnTo>
                      <a:pt x="626" y="577"/>
                    </a:lnTo>
                    <a:lnTo>
                      <a:pt x="626" y="581"/>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itchFamily="34" charset="0"/>
                </a:endParaRPr>
              </a:p>
            </p:txBody>
          </p:sp>
        </p:grpSp>
        <p:sp>
          <p:nvSpPr>
            <p:cNvPr id="57" name="State: Alabama">
              <a:extLst>
                <a:ext uri="{FF2B5EF4-FFF2-40B4-BE49-F238E27FC236}">
                  <a16:creationId xmlns:a16="http://schemas.microsoft.com/office/drawing/2014/main" id="{1F9C88A8-C553-4045-A49D-4B6C6C95CD70}"/>
                </a:ext>
              </a:extLst>
            </p:cNvPr>
            <p:cNvSpPr>
              <a:spLocks/>
            </p:cNvSpPr>
            <p:nvPr/>
          </p:nvSpPr>
          <p:spPr bwMode="auto">
            <a:xfrm>
              <a:off x="5755438" y="4852706"/>
              <a:ext cx="405659" cy="697442"/>
            </a:xfrm>
            <a:custGeom>
              <a:avLst/>
              <a:gdLst>
                <a:gd name="T0" fmla="*/ 2147483647 w 326"/>
                <a:gd name="T1" fmla="*/ 2147483647 h 544"/>
                <a:gd name="T2" fmla="*/ 2147483647 w 326"/>
                <a:gd name="T3" fmla="*/ 2147483647 h 544"/>
                <a:gd name="T4" fmla="*/ 2147483647 w 326"/>
                <a:gd name="T5" fmla="*/ 2147483647 h 544"/>
                <a:gd name="T6" fmla="*/ 2147483647 w 326"/>
                <a:gd name="T7" fmla="*/ 2147483647 h 544"/>
                <a:gd name="T8" fmla="*/ 2147483647 w 326"/>
                <a:gd name="T9" fmla="*/ 2147483647 h 544"/>
                <a:gd name="T10" fmla="*/ 2147483647 w 326"/>
                <a:gd name="T11" fmla="*/ 2147483647 h 544"/>
                <a:gd name="T12" fmla="*/ 2147483647 w 326"/>
                <a:gd name="T13" fmla="*/ 2147483647 h 544"/>
                <a:gd name="T14" fmla="*/ 2147483647 w 326"/>
                <a:gd name="T15" fmla="*/ 2147483647 h 544"/>
                <a:gd name="T16" fmla="*/ 2147483647 w 326"/>
                <a:gd name="T17" fmla="*/ 2147483647 h 544"/>
                <a:gd name="T18" fmla="*/ 2147483647 w 326"/>
                <a:gd name="T19" fmla="*/ 2147483647 h 544"/>
                <a:gd name="T20" fmla="*/ 2147483647 w 326"/>
                <a:gd name="T21" fmla="*/ 2147483647 h 544"/>
                <a:gd name="T22" fmla="*/ 2147483647 w 326"/>
                <a:gd name="T23" fmla="*/ 2147483647 h 544"/>
                <a:gd name="T24" fmla="*/ 2147483647 w 326"/>
                <a:gd name="T25" fmla="*/ 2147483647 h 544"/>
                <a:gd name="T26" fmla="*/ 2147483647 w 326"/>
                <a:gd name="T27" fmla="*/ 2147483647 h 544"/>
                <a:gd name="T28" fmla="*/ 2147483647 w 326"/>
                <a:gd name="T29" fmla="*/ 2147483647 h 544"/>
                <a:gd name="T30" fmla="*/ 2147483647 w 326"/>
                <a:gd name="T31" fmla="*/ 2147483647 h 544"/>
                <a:gd name="T32" fmla="*/ 2147483647 w 326"/>
                <a:gd name="T33" fmla="*/ 2147483647 h 544"/>
                <a:gd name="T34" fmla="*/ 2147483647 w 326"/>
                <a:gd name="T35" fmla="*/ 2147483647 h 544"/>
                <a:gd name="T36" fmla="*/ 2147483647 w 326"/>
                <a:gd name="T37" fmla="*/ 2147483647 h 544"/>
                <a:gd name="T38" fmla="*/ 2147483647 w 326"/>
                <a:gd name="T39" fmla="*/ 2147483647 h 544"/>
                <a:gd name="T40" fmla="*/ 2147483647 w 326"/>
                <a:gd name="T41" fmla="*/ 2147483647 h 544"/>
                <a:gd name="T42" fmla="*/ 2147483647 w 326"/>
                <a:gd name="T43" fmla="*/ 2147483647 h 544"/>
                <a:gd name="T44" fmla="*/ 2147483647 w 326"/>
                <a:gd name="T45" fmla="*/ 2147483647 h 544"/>
                <a:gd name="T46" fmla="*/ 2147483647 w 326"/>
                <a:gd name="T47" fmla="*/ 2147483647 h 544"/>
                <a:gd name="T48" fmla="*/ 2147483647 w 326"/>
                <a:gd name="T49" fmla="*/ 2147483647 h 544"/>
                <a:gd name="T50" fmla="*/ 2147483647 w 326"/>
                <a:gd name="T51" fmla="*/ 2147483647 h 544"/>
                <a:gd name="T52" fmla="*/ 2147483647 w 326"/>
                <a:gd name="T53" fmla="*/ 2147483647 h 544"/>
                <a:gd name="T54" fmla="*/ 2147483647 w 326"/>
                <a:gd name="T55" fmla="*/ 2147483647 h 544"/>
                <a:gd name="T56" fmla="*/ 2147483647 w 326"/>
                <a:gd name="T57" fmla="*/ 2147483647 h 544"/>
                <a:gd name="T58" fmla="*/ 2147483647 w 326"/>
                <a:gd name="T59" fmla="*/ 2147483647 h 544"/>
                <a:gd name="T60" fmla="*/ 2147483647 w 326"/>
                <a:gd name="T61" fmla="*/ 2147483647 h 544"/>
                <a:gd name="T62" fmla="*/ 2147483647 w 326"/>
                <a:gd name="T63" fmla="*/ 2147483647 h 544"/>
                <a:gd name="T64" fmla="*/ 2147483647 w 326"/>
                <a:gd name="T65" fmla="*/ 2147483647 h 544"/>
                <a:gd name="T66" fmla="*/ 2147483647 w 326"/>
                <a:gd name="T67" fmla="*/ 2147483647 h 544"/>
                <a:gd name="T68" fmla="*/ 2147483647 w 326"/>
                <a:gd name="T69" fmla="*/ 2147483647 h 544"/>
                <a:gd name="T70" fmla="*/ 2147483647 w 326"/>
                <a:gd name="T71" fmla="*/ 2147483647 h 544"/>
                <a:gd name="T72" fmla="*/ 2147483647 w 326"/>
                <a:gd name="T73" fmla="*/ 2147483647 h 544"/>
                <a:gd name="T74" fmla="*/ 2147483647 w 326"/>
                <a:gd name="T75" fmla="*/ 2147483647 h 544"/>
                <a:gd name="T76" fmla="*/ 2147483647 w 326"/>
                <a:gd name="T77" fmla="*/ 2147483647 h 544"/>
                <a:gd name="T78" fmla="*/ 2147483647 w 326"/>
                <a:gd name="T79" fmla="*/ 2147483647 h 544"/>
                <a:gd name="T80" fmla="*/ 2147483647 w 326"/>
                <a:gd name="T81" fmla="*/ 2147483647 h 544"/>
                <a:gd name="T82" fmla="*/ 2147483647 w 326"/>
                <a:gd name="T83" fmla="*/ 2147483647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544"/>
                <a:gd name="T128" fmla="*/ 326 w 3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544">
                  <a:moveTo>
                    <a:pt x="13" y="37"/>
                  </a:moveTo>
                  <a:lnTo>
                    <a:pt x="8" y="31"/>
                  </a:lnTo>
                  <a:lnTo>
                    <a:pt x="5" y="29"/>
                  </a:lnTo>
                  <a:lnTo>
                    <a:pt x="2" y="24"/>
                  </a:lnTo>
                  <a:lnTo>
                    <a:pt x="0" y="21"/>
                  </a:lnTo>
                  <a:lnTo>
                    <a:pt x="29" y="19"/>
                  </a:lnTo>
                  <a:lnTo>
                    <a:pt x="227" y="0"/>
                  </a:lnTo>
                  <a:lnTo>
                    <a:pt x="235" y="18"/>
                  </a:lnTo>
                  <a:lnTo>
                    <a:pt x="237" y="31"/>
                  </a:lnTo>
                  <a:lnTo>
                    <a:pt x="241" y="45"/>
                  </a:lnTo>
                  <a:lnTo>
                    <a:pt x="248" y="59"/>
                  </a:lnTo>
                  <a:lnTo>
                    <a:pt x="253" y="80"/>
                  </a:lnTo>
                  <a:lnTo>
                    <a:pt x="257" y="97"/>
                  </a:lnTo>
                  <a:lnTo>
                    <a:pt x="262" y="118"/>
                  </a:lnTo>
                  <a:lnTo>
                    <a:pt x="269" y="137"/>
                  </a:lnTo>
                  <a:lnTo>
                    <a:pt x="276" y="158"/>
                  </a:lnTo>
                  <a:lnTo>
                    <a:pt x="280" y="181"/>
                  </a:lnTo>
                  <a:lnTo>
                    <a:pt x="286" y="205"/>
                  </a:lnTo>
                  <a:lnTo>
                    <a:pt x="291" y="215"/>
                  </a:lnTo>
                  <a:lnTo>
                    <a:pt x="294" y="226"/>
                  </a:lnTo>
                  <a:lnTo>
                    <a:pt x="296" y="235"/>
                  </a:lnTo>
                  <a:lnTo>
                    <a:pt x="299" y="245"/>
                  </a:lnTo>
                  <a:lnTo>
                    <a:pt x="302" y="255"/>
                  </a:lnTo>
                  <a:lnTo>
                    <a:pt x="305" y="262"/>
                  </a:lnTo>
                  <a:lnTo>
                    <a:pt x="313" y="270"/>
                  </a:lnTo>
                  <a:lnTo>
                    <a:pt x="315" y="275"/>
                  </a:lnTo>
                  <a:lnTo>
                    <a:pt x="318" y="280"/>
                  </a:lnTo>
                  <a:lnTo>
                    <a:pt x="315" y="283"/>
                  </a:lnTo>
                  <a:lnTo>
                    <a:pt x="315" y="286"/>
                  </a:lnTo>
                  <a:lnTo>
                    <a:pt x="315" y="289"/>
                  </a:lnTo>
                  <a:lnTo>
                    <a:pt x="321" y="291"/>
                  </a:lnTo>
                  <a:lnTo>
                    <a:pt x="324" y="294"/>
                  </a:lnTo>
                  <a:lnTo>
                    <a:pt x="326" y="297"/>
                  </a:lnTo>
                  <a:lnTo>
                    <a:pt x="323" y="301"/>
                  </a:lnTo>
                  <a:lnTo>
                    <a:pt x="318" y="304"/>
                  </a:lnTo>
                  <a:lnTo>
                    <a:pt x="313" y="309"/>
                  </a:lnTo>
                  <a:lnTo>
                    <a:pt x="311" y="313"/>
                  </a:lnTo>
                  <a:lnTo>
                    <a:pt x="308" y="318"/>
                  </a:lnTo>
                  <a:lnTo>
                    <a:pt x="308" y="328"/>
                  </a:lnTo>
                  <a:lnTo>
                    <a:pt x="310" y="334"/>
                  </a:lnTo>
                  <a:lnTo>
                    <a:pt x="311" y="340"/>
                  </a:lnTo>
                  <a:lnTo>
                    <a:pt x="313" y="347"/>
                  </a:lnTo>
                  <a:lnTo>
                    <a:pt x="316" y="351"/>
                  </a:lnTo>
                  <a:lnTo>
                    <a:pt x="316" y="418"/>
                  </a:lnTo>
                  <a:lnTo>
                    <a:pt x="319" y="423"/>
                  </a:lnTo>
                  <a:lnTo>
                    <a:pt x="323" y="429"/>
                  </a:lnTo>
                  <a:lnTo>
                    <a:pt x="324" y="432"/>
                  </a:lnTo>
                  <a:lnTo>
                    <a:pt x="326" y="439"/>
                  </a:lnTo>
                  <a:lnTo>
                    <a:pt x="89" y="459"/>
                  </a:lnTo>
                  <a:lnTo>
                    <a:pt x="86" y="461"/>
                  </a:lnTo>
                  <a:lnTo>
                    <a:pt x="86" y="469"/>
                  </a:lnTo>
                  <a:lnTo>
                    <a:pt x="86" y="474"/>
                  </a:lnTo>
                  <a:lnTo>
                    <a:pt x="92" y="480"/>
                  </a:lnTo>
                  <a:lnTo>
                    <a:pt x="99" y="485"/>
                  </a:lnTo>
                  <a:lnTo>
                    <a:pt x="103" y="491"/>
                  </a:lnTo>
                  <a:lnTo>
                    <a:pt x="108" y="496"/>
                  </a:lnTo>
                  <a:lnTo>
                    <a:pt x="108" y="502"/>
                  </a:lnTo>
                  <a:lnTo>
                    <a:pt x="108" y="510"/>
                  </a:lnTo>
                  <a:lnTo>
                    <a:pt x="108" y="520"/>
                  </a:lnTo>
                  <a:lnTo>
                    <a:pt x="106" y="528"/>
                  </a:lnTo>
                  <a:lnTo>
                    <a:pt x="100" y="529"/>
                  </a:lnTo>
                  <a:lnTo>
                    <a:pt x="94" y="533"/>
                  </a:lnTo>
                  <a:lnTo>
                    <a:pt x="84" y="536"/>
                  </a:lnTo>
                  <a:lnTo>
                    <a:pt x="78" y="539"/>
                  </a:lnTo>
                  <a:lnTo>
                    <a:pt x="70" y="539"/>
                  </a:lnTo>
                  <a:lnTo>
                    <a:pt x="62" y="544"/>
                  </a:lnTo>
                  <a:lnTo>
                    <a:pt x="57" y="544"/>
                  </a:lnTo>
                  <a:lnTo>
                    <a:pt x="57" y="536"/>
                  </a:lnTo>
                  <a:lnTo>
                    <a:pt x="59" y="529"/>
                  </a:lnTo>
                  <a:lnTo>
                    <a:pt x="60" y="523"/>
                  </a:lnTo>
                  <a:lnTo>
                    <a:pt x="59" y="518"/>
                  </a:lnTo>
                  <a:lnTo>
                    <a:pt x="56" y="510"/>
                  </a:lnTo>
                  <a:lnTo>
                    <a:pt x="54" y="502"/>
                  </a:lnTo>
                  <a:lnTo>
                    <a:pt x="52" y="496"/>
                  </a:lnTo>
                  <a:lnTo>
                    <a:pt x="49" y="486"/>
                  </a:lnTo>
                  <a:lnTo>
                    <a:pt x="48" y="494"/>
                  </a:lnTo>
                  <a:lnTo>
                    <a:pt x="46" y="499"/>
                  </a:lnTo>
                  <a:lnTo>
                    <a:pt x="44" y="506"/>
                  </a:lnTo>
                  <a:lnTo>
                    <a:pt x="41" y="510"/>
                  </a:lnTo>
                  <a:lnTo>
                    <a:pt x="40" y="526"/>
                  </a:lnTo>
                  <a:lnTo>
                    <a:pt x="37" y="531"/>
                  </a:lnTo>
                  <a:lnTo>
                    <a:pt x="32" y="533"/>
                  </a:lnTo>
                  <a:lnTo>
                    <a:pt x="29" y="536"/>
                  </a:lnTo>
                  <a:lnTo>
                    <a:pt x="17" y="533"/>
                  </a:lnTo>
                  <a:lnTo>
                    <a:pt x="13" y="37"/>
                  </a:lnTo>
                  <a:close/>
                </a:path>
              </a:pathLst>
            </a:custGeom>
            <a:solidFill>
              <a:schemeClr val="accent6">
                <a:lumMod val="90000"/>
              </a:schemeClr>
            </a:solidFill>
            <a:ln w="0" algn="ctr">
              <a:solidFill>
                <a:srgbClr val="808080"/>
              </a:solidFill>
              <a:round/>
              <a:headEnd/>
              <a:tailEnd/>
            </a:ln>
          </p:spPr>
          <p:txBody>
            <a:bodyPr lIns="101882" tIns="50941" rIns="101882" bIns="50941"/>
            <a:lstStyle/>
            <a:p>
              <a:pPr defTabSz="914422">
                <a:defRPr/>
              </a:pPr>
              <a:endParaRPr lang="en-US" sz="700">
                <a:solidFill>
                  <a:srgbClr val="000000"/>
                </a:solidFill>
                <a:latin typeface="Calibri"/>
                <a:ea typeface="ＭＳ Ｐゴシック" pitchFamily="34" charset="-128"/>
                <a:cs typeface="Arial" panose="020B0604020202020204" pitchFamily="34" charset="0"/>
              </a:endParaRPr>
            </a:p>
          </p:txBody>
        </p:sp>
        <p:grpSp>
          <p:nvGrpSpPr>
            <p:cNvPr id="93" name="Labels, Lines &amp; D.C.">
              <a:extLst>
                <a:ext uri="{FF2B5EF4-FFF2-40B4-BE49-F238E27FC236}">
                  <a16:creationId xmlns:a16="http://schemas.microsoft.com/office/drawing/2014/main" id="{AB63C73D-F36B-4E4F-972B-FCAC825C8AB8}"/>
                </a:ext>
              </a:extLst>
            </p:cNvPr>
            <p:cNvGrpSpPr/>
            <p:nvPr/>
          </p:nvGrpSpPr>
          <p:grpSpPr>
            <a:xfrm>
              <a:off x="2708152" y="3018617"/>
              <a:ext cx="4833696" cy="2986728"/>
              <a:chOff x="2271464" y="2416540"/>
              <a:chExt cx="5799408" cy="3583439"/>
            </a:xfrm>
          </p:grpSpPr>
          <p:sp>
            <p:nvSpPr>
              <p:cNvPr id="94" name="Label: Wyoming">
                <a:extLst>
                  <a:ext uri="{FF2B5EF4-FFF2-40B4-BE49-F238E27FC236}">
                    <a16:creationId xmlns:a16="http://schemas.microsoft.com/office/drawing/2014/main" id="{2DC599BF-2C03-46C7-82E3-97290F5F19F3}"/>
                  </a:ext>
                </a:extLst>
              </p:cNvPr>
              <p:cNvSpPr txBox="1">
                <a:spLocks noChangeArrowheads="1"/>
              </p:cNvSpPr>
              <p:nvPr/>
            </p:nvSpPr>
            <p:spPr bwMode="auto">
              <a:xfrm>
                <a:off x="3471212" y="3117645"/>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95" name="Label: Wisconsin">
                <a:extLst>
                  <a:ext uri="{FF2B5EF4-FFF2-40B4-BE49-F238E27FC236}">
                    <a16:creationId xmlns:a16="http://schemas.microsoft.com/office/drawing/2014/main" id="{7AE85B4B-C598-4CA7-ADB3-4DFFFDF7F973}"/>
                  </a:ext>
                </a:extLst>
              </p:cNvPr>
              <p:cNvSpPr txBox="1">
                <a:spLocks noChangeArrowheads="1"/>
              </p:cNvSpPr>
              <p:nvPr/>
            </p:nvSpPr>
            <p:spPr bwMode="auto">
              <a:xfrm>
                <a:off x="5556992" y="2846283"/>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02" name="Label: South Dakota">
                <a:extLst>
                  <a:ext uri="{FF2B5EF4-FFF2-40B4-BE49-F238E27FC236}">
                    <a16:creationId xmlns:a16="http://schemas.microsoft.com/office/drawing/2014/main" id="{70821AB9-5D8A-4849-AAFE-90E217A7FAD0}"/>
                  </a:ext>
                </a:extLst>
              </p:cNvPr>
              <p:cNvSpPr txBox="1">
                <a:spLocks noChangeArrowheads="1"/>
              </p:cNvSpPr>
              <p:nvPr/>
            </p:nvSpPr>
            <p:spPr bwMode="auto">
              <a:xfrm>
                <a:off x="4352698" y="2917599"/>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03" name="Line: Rhode Island">
                <a:extLst>
                  <a:ext uri="{FF2B5EF4-FFF2-40B4-BE49-F238E27FC236}">
                    <a16:creationId xmlns:a16="http://schemas.microsoft.com/office/drawing/2014/main" id="{582B698D-C508-408B-8841-EEAF0F79B1C0}"/>
                  </a:ext>
                </a:extLst>
              </p:cNvPr>
              <p:cNvSpPr>
                <a:spLocks noChangeShapeType="1"/>
              </p:cNvSpPr>
              <p:nvPr/>
            </p:nvSpPr>
            <p:spPr bwMode="auto">
              <a:xfrm>
                <a:off x="7847258" y="3160742"/>
                <a:ext cx="223614" cy="49959"/>
              </a:xfrm>
              <a:prstGeom prst="line">
                <a:avLst/>
              </a:prstGeom>
              <a:noFill/>
              <a:ln w="6350">
                <a:solidFill>
                  <a:schemeClr val="tx1"/>
                </a:solidFill>
                <a:round/>
                <a:headEnd/>
                <a:tailEnd/>
              </a:ln>
            </p:spPr>
            <p:txBody>
              <a:bodyPr lIns="101882" tIns="50941" rIns="101882" bIns="50941"/>
              <a:lstStyle/>
              <a:p>
                <a:pPr defTabSz="914422">
                  <a:defRPr/>
                </a:pPr>
                <a:endParaRPr lang="en-US" sz="900" dirty="0">
                  <a:solidFill>
                    <a:srgbClr val="000000"/>
                  </a:solidFill>
                  <a:latin typeface="Calibri"/>
                  <a:ea typeface="ＭＳ Ｐゴシック" pitchFamily="34" charset="-128"/>
                  <a:cs typeface="Arial" panose="020B0604020202020204" pitchFamily="34" charset="0"/>
                </a:endParaRPr>
              </a:p>
            </p:txBody>
          </p:sp>
          <p:sp>
            <p:nvSpPr>
              <p:cNvPr id="105" name="Label: Pennsylvania">
                <a:extLst>
                  <a:ext uri="{FF2B5EF4-FFF2-40B4-BE49-F238E27FC236}">
                    <a16:creationId xmlns:a16="http://schemas.microsoft.com/office/drawing/2014/main" id="{52967FFF-6B7E-4CF1-9F8F-E707F2F7B2E8}"/>
                  </a:ext>
                </a:extLst>
              </p:cNvPr>
              <p:cNvSpPr txBox="1">
                <a:spLocks noChangeArrowheads="1"/>
              </p:cNvSpPr>
              <p:nvPr/>
            </p:nvSpPr>
            <p:spPr bwMode="auto">
              <a:xfrm>
                <a:off x="7165766" y="3324579"/>
                <a:ext cx="30772"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r>
                  <a:rPr lang="en-US" sz="900">
                    <a:latin typeface="Calibri"/>
                  </a:rPr>
                  <a:t> </a:t>
                </a:r>
              </a:p>
            </p:txBody>
          </p:sp>
          <p:sp>
            <p:nvSpPr>
              <p:cNvPr id="107" name="Label: Oklahoma">
                <a:extLst>
                  <a:ext uri="{FF2B5EF4-FFF2-40B4-BE49-F238E27FC236}">
                    <a16:creationId xmlns:a16="http://schemas.microsoft.com/office/drawing/2014/main" id="{B7D64B4A-C22D-45DC-8B2E-D577BDCB2EB9}"/>
                  </a:ext>
                </a:extLst>
              </p:cNvPr>
              <p:cNvSpPr txBox="1">
                <a:spLocks noChangeArrowheads="1"/>
              </p:cNvSpPr>
              <p:nvPr/>
            </p:nvSpPr>
            <p:spPr bwMode="auto">
              <a:xfrm>
                <a:off x="4663238" y="4482580"/>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08" name="Label: North Dakota">
                <a:extLst>
                  <a:ext uri="{FF2B5EF4-FFF2-40B4-BE49-F238E27FC236}">
                    <a16:creationId xmlns:a16="http://schemas.microsoft.com/office/drawing/2014/main" id="{4A7077FB-56C0-4754-8AC3-219BD600ABB4}"/>
                  </a:ext>
                </a:extLst>
              </p:cNvPr>
              <p:cNvSpPr txBox="1">
                <a:spLocks noChangeArrowheads="1"/>
              </p:cNvSpPr>
              <p:nvPr/>
            </p:nvSpPr>
            <p:spPr bwMode="auto">
              <a:xfrm>
                <a:off x="4367661" y="2416540"/>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09" name="Label: North Carolina">
                <a:extLst>
                  <a:ext uri="{FF2B5EF4-FFF2-40B4-BE49-F238E27FC236}">
                    <a16:creationId xmlns:a16="http://schemas.microsoft.com/office/drawing/2014/main" id="{7E34BEFF-7A55-4754-B87D-2D678E4A67EC}"/>
                  </a:ext>
                </a:extLst>
              </p:cNvPr>
              <p:cNvSpPr txBox="1">
                <a:spLocks noChangeArrowheads="1"/>
              </p:cNvSpPr>
              <p:nvPr/>
            </p:nvSpPr>
            <p:spPr bwMode="auto">
              <a:xfrm>
                <a:off x="7111675" y="4269124"/>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12" name="Line: New Jersey">
                <a:extLst>
                  <a:ext uri="{FF2B5EF4-FFF2-40B4-BE49-F238E27FC236}">
                    <a16:creationId xmlns:a16="http://schemas.microsoft.com/office/drawing/2014/main" id="{9B71ECD4-B108-4F7B-B6D4-3327AB887BFD}"/>
                  </a:ext>
                </a:extLst>
              </p:cNvPr>
              <p:cNvSpPr>
                <a:spLocks noChangeShapeType="1"/>
              </p:cNvSpPr>
              <p:nvPr/>
            </p:nvSpPr>
            <p:spPr bwMode="auto">
              <a:xfrm flipV="1">
                <a:off x="7483041" y="3709030"/>
                <a:ext cx="285080" cy="8088"/>
              </a:xfrm>
              <a:prstGeom prst="line">
                <a:avLst/>
              </a:prstGeom>
              <a:noFill/>
              <a:ln w="6350">
                <a:solidFill>
                  <a:schemeClr val="tx1"/>
                </a:solidFill>
                <a:round/>
                <a:headEnd/>
                <a:tailEnd/>
              </a:ln>
            </p:spPr>
            <p:txBody>
              <a:bodyPr lIns="101882" tIns="50941" rIns="101882" bIns="50941"/>
              <a:lstStyle/>
              <a:p>
                <a:pPr defTabSz="914422">
                  <a:defRPr/>
                </a:pPr>
                <a:endParaRPr lang="en-US" sz="900">
                  <a:solidFill>
                    <a:srgbClr val="000000"/>
                  </a:solidFill>
                  <a:latin typeface="Calibri"/>
                  <a:ea typeface="ＭＳ Ｐゴシック" pitchFamily="34" charset="-128"/>
                  <a:cs typeface="Arial" panose="020B0604020202020204" pitchFamily="34" charset="0"/>
                </a:endParaRPr>
              </a:p>
            </p:txBody>
          </p:sp>
          <p:sp>
            <p:nvSpPr>
              <p:cNvPr id="114" name="Line: New Hampshire">
                <a:extLst>
                  <a:ext uri="{FF2B5EF4-FFF2-40B4-BE49-F238E27FC236}">
                    <a16:creationId xmlns:a16="http://schemas.microsoft.com/office/drawing/2014/main" id="{6021028E-CE30-4133-8444-84DFB3325B95}"/>
                  </a:ext>
                </a:extLst>
              </p:cNvPr>
              <p:cNvSpPr>
                <a:spLocks noChangeShapeType="1"/>
              </p:cNvSpPr>
              <p:nvPr/>
            </p:nvSpPr>
            <p:spPr bwMode="auto">
              <a:xfrm flipV="1">
                <a:off x="7739003" y="2814286"/>
                <a:ext cx="278488" cy="47500"/>
              </a:xfrm>
              <a:prstGeom prst="line">
                <a:avLst/>
              </a:prstGeom>
              <a:noFill/>
              <a:ln w="6350">
                <a:solidFill>
                  <a:schemeClr val="tx1"/>
                </a:solidFill>
                <a:round/>
                <a:headEnd/>
                <a:tailEnd/>
              </a:ln>
            </p:spPr>
            <p:txBody>
              <a:bodyPr lIns="101882" tIns="50941" rIns="101882" bIns="50941"/>
              <a:lstStyle/>
              <a:p>
                <a:pPr defTabSz="914422">
                  <a:defRPr/>
                </a:pPr>
                <a:endParaRPr lang="en-US" sz="900">
                  <a:solidFill>
                    <a:srgbClr val="000000"/>
                  </a:solidFill>
                  <a:latin typeface="Calibri"/>
                  <a:ea typeface="ＭＳ Ｐゴシック" pitchFamily="34" charset="-128"/>
                  <a:cs typeface="Arial" panose="020B0604020202020204" pitchFamily="34" charset="0"/>
                </a:endParaRPr>
              </a:p>
            </p:txBody>
          </p:sp>
          <p:sp>
            <p:nvSpPr>
              <p:cNvPr id="116" name="Label: Nevada">
                <a:extLst>
                  <a:ext uri="{FF2B5EF4-FFF2-40B4-BE49-F238E27FC236}">
                    <a16:creationId xmlns:a16="http://schemas.microsoft.com/office/drawing/2014/main" id="{23E9ABE4-0E70-47D5-9AA9-0D528DA8891A}"/>
                  </a:ext>
                </a:extLst>
              </p:cNvPr>
              <p:cNvSpPr txBox="1">
                <a:spLocks noChangeArrowheads="1"/>
              </p:cNvSpPr>
              <p:nvPr/>
            </p:nvSpPr>
            <p:spPr bwMode="auto">
              <a:xfrm>
                <a:off x="2271464" y="3442560"/>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17" name="Label: Nebraska">
                <a:extLst>
                  <a:ext uri="{FF2B5EF4-FFF2-40B4-BE49-F238E27FC236}">
                    <a16:creationId xmlns:a16="http://schemas.microsoft.com/office/drawing/2014/main" id="{ACCCA824-27C8-4878-B389-0E54167CC0D1}"/>
                  </a:ext>
                </a:extLst>
              </p:cNvPr>
              <p:cNvSpPr txBox="1">
                <a:spLocks noChangeArrowheads="1"/>
              </p:cNvSpPr>
              <p:nvPr/>
            </p:nvSpPr>
            <p:spPr bwMode="auto">
              <a:xfrm>
                <a:off x="4411590" y="3429859"/>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19" name="Label: Missouri">
                <a:extLst>
                  <a:ext uri="{FF2B5EF4-FFF2-40B4-BE49-F238E27FC236}">
                    <a16:creationId xmlns:a16="http://schemas.microsoft.com/office/drawing/2014/main" id="{39C54DFF-221B-4310-9C54-22618F5C683F}"/>
                  </a:ext>
                </a:extLst>
              </p:cNvPr>
              <p:cNvSpPr txBox="1">
                <a:spLocks noChangeArrowheads="1"/>
              </p:cNvSpPr>
              <p:nvPr/>
            </p:nvSpPr>
            <p:spPr bwMode="auto">
              <a:xfrm>
                <a:off x="5285308" y="3997415"/>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20" name="Label: Mississippi">
                <a:extLst>
                  <a:ext uri="{FF2B5EF4-FFF2-40B4-BE49-F238E27FC236}">
                    <a16:creationId xmlns:a16="http://schemas.microsoft.com/office/drawing/2014/main" id="{141DAB2F-53B5-4BBB-BE77-BF6CFEEDD43F}"/>
                  </a:ext>
                </a:extLst>
              </p:cNvPr>
              <p:cNvSpPr txBox="1">
                <a:spLocks noChangeArrowheads="1"/>
              </p:cNvSpPr>
              <p:nvPr/>
            </p:nvSpPr>
            <p:spPr bwMode="auto">
              <a:xfrm>
                <a:off x="5950754" y="5833810"/>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21" name="Label: Minnesota">
                <a:extLst>
                  <a:ext uri="{FF2B5EF4-FFF2-40B4-BE49-F238E27FC236}">
                    <a16:creationId xmlns:a16="http://schemas.microsoft.com/office/drawing/2014/main" id="{88944DE1-F020-4D09-B189-4C368A7A231C}"/>
                  </a:ext>
                </a:extLst>
              </p:cNvPr>
              <p:cNvSpPr txBox="1">
                <a:spLocks noChangeArrowheads="1"/>
              </p:cNvSpPr>
              <p:nvPr/>
            </p:nvSpPr>
            <p:spPr bwMode="auto">
              <a:xfrm>
                <a:off x="5078405" y="2417917"/>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22" name="Label: Michigan">
                <a:extLst>
                  <a:ext uri="{FF2B5EF4-FFF2-40B4-BE49-F238E27FC236}">
                    <a16:creationId xmlns:a16="http://schemas.microsoft.com/office/drawing/2014/main" id="{5255CDD7-E64A-4FA4-8386-BD1A5FBD73E3}"/>
                  </a:ext>
                </a:extLst>
              </p:cNvPr>
              <p:cNvSpPr>
                <a:spLocks noChangeArrowheads="1"/>
              </p:cNvSpPr>
              <p:nvPr/>
            </p:nvSpPr>
            <p:spPr bwMode="auto">
              <a:xfrm>
                <a:off x="6301331" y="3134048"/>
                <a:ext cx="78" cy="166169"/>
              </a:xfrm>
              <a:prstGeom prst="rect">
                <a:avLst/>
              </a:prstGeom>
              <a:noFill/>
              <a:ln>
                <a:noFill/>
              </a:ln>
            </p:spPr>
            <p:txBody>
              <a:bodyPr wrap="none" lIns="0" tIns="0" rIns="0" bIns="0" anchor="ctr" anchorCtr="1">
                <a:spAutoFit/>
              </a:bodyPr>
              <a:lstStyle/>
              <a:p>
                <a:pPr algn="ctr" defTabSz="914422">
                  <a:spcBef>
                    <a:spcPct val="50000"/>
                  </a:spcBef>
                </a:pPr>
                <a:endParaRPr lang="en-US" sz="900" b="1">
                  <a:solidFill>
                    <a:srgbClr val="000000"/>
                  </a:solidFill>
                  <a:latin typeface="Calibri"/>
                  <a:ea typeface="ＭＳ Ｐゴシック" pitchFamily="34" charset="-128"/>
                  <a:cs typeface="Arial" panose="020B0604020202020204" pitchFamily="34" charset="0"/>
                </a:endParaRPr>
              </a:p>
            </p:txBody>
          </p:sp>
          <p:sp>
            <p:nvSpPr>
              <p:cNvPr id="125" name="Label: Louisiana">
                <a:extLst>
                  <a:ext uri="{FF2B5EF4-FFF2-40B4-BE49-F238E27FC236}">
                    <a16:creationId xmlns:a16="http://schemas.microsoft.com/office/drawing/2014/main" id="{1A8A1E27-E4CB-4C29-8245-8CAC71C73A62}"/>
                  </a:ext>
                </a:extLst>
              </p:cNvPr>
              <p:cNvSpPr txBox="1">
                <a:spLocks noChangeArrowheads="1"/>
              </p:cNvSpPr>
              <p:nvPr/>
            </p:nvSpPr>
            <p:spPr bwMode="auto">
              <a:xfrm>
                <a:off x="5400570" y="5676027"/>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27" name="Label: Kansas">
                <a:extLst>
                  <a:ext uri="{FF2B5EF4-FFF2-40B4-BE49-F238E27FC236}">
                    <a16:creationId xmlns:a16="http://schemas.microsoft.com/office/drawing/2014/main" id="{130847B9-952D-4375-B459-23A1E16F44C8}"/>
                  </a:ext>
                </a:extLst>
              </p:cNvPr>
              <p:cNvSpPr txBox="1">
                <a:spLocks noChangeArrowheads="1"/>
              </p:cNvSpPr>
              <p:nvPr/>
            </p:nvSpPr>
            <p:spPr bwMode="auto">
              <a:xfrm>
                <a:off x="4569584" y="3959395"/>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28" name="Label: Indiana">
                <a:extLst>
                  <a:ext uri="{FF2B5EF4-FFF2-40B4-BE49-F238E27FC236}">
                    <a16:creationId xmlns:a16="http://schemas.microsoft.com/office/drawing/2014/main" id="{F920BCF3-B80D-4846-A1F5-29EE6288F2CD}"/>
                  </a:ext>
                </a:extLst>
              </p:cNvPr>
              <p:cNvSpPr txBox="1">
                <a:spLocks noChangeArrowheads="1"/>
              </p:cNvSpPr>
              <p:nvPr/>
            </p:nvSpPr>
            <p:spPr bwMode="auto">
              <a:xfrm>
                <a:off x="6116994" y="3645009"/>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29" name="Label: Illinois">
                <a:extLst>
                  <a:ext uri="{FF2B5EF4-FFF2-40B4-BE49-F238E27FC236}">
                    <a16:creationId xmlns:a16="http://schemas.microsoft.com/office/drawing/2014/main" id="{D871C524-F524-4497-8D48-634ECACE87B5}"/>
                  </a:ext>
                </a:extLst>
              </p:cNvPr>
              <p:cNvSpPr txBox="1">
                <a:spLocks noChangeArrowheads="1"/>
              </p:cNvSpPr>
              <p:nvPr/>
            </p:nvSpPr>
            <p:spPr bwMode="auto">
              <a:xfrm>
                <a:off x="5659059" y="3715355"/>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30" name="Label: Iowa">
                <a:extLst>
                  <a:ext uri="{FF2B5EF4-FFF2-40B4-BE49-F238E27FC236}">
                    <a16:creationId xmlns:a16="http://schemas.microsoft.com/office/drawing/2014/main" id="{22F2273D-B92F-4149-A6B6-BE87C5843F7C}"/>
                  </a:ext>
                </a:extLst>
              </p:cNvPr>
              <p:cNvSpPr txBox="1">
                <a:spLocks noChangeArrowheads="1"/>
              </p:cNvSpPr>
              <p:nvPr/>
            </p:nvSpPr>
            <p:spPr bwMode="auto">
              <a:xfrm>
                <a:off x="5158688" y="3368725"/>
                <a:ext cx="30772"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r>
                  <a:rPr lang="en-US" sz="900">
                    <a:latin typeface="Calibri"/>
                  </a:rPr>
                  <a:t> </a:t>
                </a:r>
              </a:p>
            </p:txBody>
          </p:sp>
          <p:sp>
            <p:nvSpPr>
              <p:cNvPr id="131" name="Label: Idaho">
                <a:extLst>
                  <a:ext uri="{FF2B5EF4-FFF2-40B4-BE49-F238E27FC236}">
                    <a16:creationId xmlns:a16="http://schemas.microsoft.com/office/drawing/2014/main" id="{6A1F206B-B8A3-4C21-A6A8-810BE59A38C3}"/>
                  </a:ext>
                </a:extLst>
              </p:cNvPr>
              <p:cNvSpPr txBox="1">
                <a:spLocks noChangeArrowheads="1"/>
              </p:cNvSpPr>
              <p:nvPr/>
            </p:nvSpPr>
            <p:spPr bwMode="auto">
              <a:xfrm>
                <a:off x="2757701" y="2851890"/>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32" name="Label: Hawaii">
                <a:extLst>
                  <a:ext uri="{FF2B5EF4-FFF2-40B4-BE49-F238E27FC236}">
                    <a16:creationId xmlns:a16="http://schemas.microsoft.com/office/drawing/2014/main" id="{02FE1639-2729-4493-8946-0F4ECF38D2A5}"/>
                  </a:ext>
                </a:extLst>
              </p:cNvPr>
              <p:cNvSpPr txBox="1">
                <a:spLocks noChangeArrowheads="1"/>
              </p:cNvSpPr>
              <p:nvPr/>
            </p:nvSpPr>
            <p:spPr bwMode="auto">
              <a:xfrm>
                <a:off x="3337659" y="5688363"/>
                <a:ext cx="30772"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r>
                  <a:rPr lang="en-US" sz="900">
                    <a:latin typeface="Calibri"/>
                  </a:rPr>
                  <a:t> </a:t>
                </a:r>
              </a:p>
            </p:txBody>
          </p:sp>
          <p:sp>
            <p:nvSpPr>
              <p:cNvPr id="133" name="Label: Colorado">
                <a:extLst>
                  <a:ext uri="{FF2B5EF4-FFF2-40B4-BE49-F238E27FC236}">
                    <a16:creationId xmlns:a16="http://schemas.microsoft.com/office/drawing/2014/main" id="{4040F071-CFC8-4E95-90E7-96F01F0A2987}"/>
                  </a:ext>
                </a:extLst>
              </p:cNvPr>
              <p:cNvSpPr txBox="1">
                <a:spLocks noChangeArrowheads="1"/>
              </p:cNvSpPr>
              <p:nvPr/>
            </p:nvSpPr>
            <p:spPr bwMode="auto">
              <a:xfrm>
                <a:off x="3654534" y="3818075"/>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sp>
            <p:nvSpPr>
              <p:cNvPr id="136" name="Label: Alabama">
                <a:extLst>
                  <a:ext uri="{FF2B5EF4-FFF2-40B4-BE49-F238E27FC236}">
                    <a16:creationId xmlns:a16="http://schemas.microsoft.com/office/drawing/2014/main" id="{F17E958F-D962-4E9E-ACA6-01F8E41A1835}"/>
                  </a:ext>
                </a:extLst>
              </p:cNvPr>
              <p:cNvSpPr txBox="1">
                <a:spLocks noChangeArrowheads="1"/>
              </p:cNvSpPr>
              <p:nvPr/>
            </p:nvSpPr>
            <p:spPr bwMode="auto">
              <a:xfrm>
                <a:off x="6239449" y="5576452"/>
                <a:ext cx="78" cy="166169"/>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endParaRPr lang="en-US" sz="900">
                  <a:latin typeface="Calibri"/>
                </a:endParaRPr>
              </a:p>
            </p:txBody>
          </p:sp>
        </p:grpSp>
        <p:sp>
          <p:nvSpPr>
            <p:cNvPr id="150" name="Line: New Jersey">
              <a:extLst>
                <a:ext uri="{FF2B5EF4-FFF2-40B4-BE49-F238E27FC236}">
                  <a16:creationId xmlns:a16="http://schemas.microsoft.com/office/drawing/2014/main" id="{3229A10E-0D49-43CD-AB79-3A5DCAFB1DE7}"/>
                </a:ext>
              </a:extLst>
            </p:cNvPr>
            <p:cNvSpPr>
              <a:spLocks noChangeShapeType="1"/>
            </p:cNvSpPr>
            <p:nvPr/>
          </p:nvSpPr>
          <p:spPr bwMode="auto">
            <a:xfrm>
              <a:off x="6920098" y="4136900"/>
              <a:ext cx="386019" cy="70853"/>
            </a:xfrm>
            <a:prstGeom prst="line">
              <a:avLst/>
            </a:prstGeom>
            <a:noFill/>
            <a:ln w="6350">
              <a:solidFill>
                <a:schemeClr val="tx1"/>
              </a:solidFill>
              <a:round/>
              <a:headEnd/>
              <a:tailEnd/>
            </a:ln>
          </p:spPr>
          <p:txBody>
            <a:bodyPr lIns="101882" tIns="50941" rIns="101882" bIns="50941"/>
            <a:lstStyle/>
            <a:p>
              <a:pPr defTabSz="914422">
                <a:defRPr/>
              </a:pPr>
              <a:endParaRPr lang="en-US" sz="900">
                <a:solidFill>
                  <a:srgbClr val="000000"/>
                </a:solidFill>
                <a:latin typeface="Calibri"/>
                <a:ea typeface="ＭＳ Ｐゴシック" pitchFamily="34" charset="-128"/>
                <a:cs typeface="Arial" panose="020B0604020202020204" pitchFamily="34" charset="0"/>
              </a:endParaRPr>
            </a:p>
          </p:txBody>
        </p:sp>
        <p:sp>
          <p:nvSpPr>
            <p:cNvPr id="154" name="Line: New Jersey">
              <a:extLst>
                <a:ext uri="{FF2B5EF4-FFF2-40B4-BE49-F238E27FC236}">
                  <a16:creationId xmlns:a16="http://schemas.microsoft.com/office/drawing/2014/main" id="{BFA9DE09-0E39-4737-AAF8-72C86CA4A55A}"/>
                </a:ext>
              </a:extLst>
            </p:cNvPr>
            <p:cNvSpPr>
              <a:spLocks noChangeShapeType="1"/>
            </p:cNvSpPr>
            <p:nvPr/>
          </p:nvSpPr>
          <p:spPr bwMode="auto">
            <a:xfrm>
              <a:off x="7282910" y="3673084"/>
              <a:ext cx="165274" cy="114960"/>
            </a:xfrm>
            <a:prstGeom prst="line">
              <a:avLst/>
            </a:prstGeom>
            <a:noFill/>
            <a:ln w="6350">
              <a:solidFill>
                <a:schemeClr val="tx1"/>
              </a:solidFill>
              <a:round/>
              <a:headEnd/>
              <a:tailEnd/>
            </a:ln>
          </p:spPr>
          <p:txBody>
            <a:bodyPr lIns="101882" tIns="50941" rIns="101882" bIns="50941"/>
            <a:lstStyle/>
            <a:p>
              <a:pPr defTabSz="914422">
                <a:defRPr/>
              </a:pPr>
              <a:endParaRPr lang="en-US" sz="900">
                <a:solidFill>
                  <a:srgbClr val="000000"/>
                </a:solidFill>
                <a:latin typeface="Calibri"/>
                <a:ea typeface="ＭＳ Ｐゴシック" pitchFamily="34" charset="-128"/>
                <a:cs typeface="Arial" panose="020B0604020202020204" pitchFamily="34" charset="0"/>
              </a:endParaRPr>
            </a:p>
          </p:txBody>
        </p:sp>
        <p:sp>
          <p:nvSpPr>
            <p:cNvPr id="155" name="Line: New Jersey">
              <a:extLst>
                <a:ext uri="{FF2B5EF4-FFF2-40B4-BE49-F238E27FC236}">
                  <a16:creationId xmlns:a16="http://schemas.microsoft.com/office/drawing/2014/main" id="{8F8F6030-6013-4264-9A43-A454290C3349}"/>
                </a:ext>
              </a:extLst>
            </p:cNvPr>
            <p:cNvSpPr>
              <a:spLocks noChangeShapeType="1"/>
            </p:cNvSpPr>
            <p:nvPr/>
          </p:nvSpPr>
          <p:spPr bwMode="auto">
            <a:xfrm>
              <a:off x="7058567" y="4227962"/>
              <a:ext cx="205229" cy="123923"/>
            </a:xfrm>
            <a:prstGeom prst="line">
              <a:avLst/>
            </a:prstGeom>
            <a:noFill/>
            <a:ln w="6350">
              <a:solidFill>
                <a:schemeClr val="tx1"/>
              </a:solidFill>
              <a:round/>
              <a:headEnd/>
              <a:tailEnd/>
            </a:ln>
          </p:spPr>
          <p:txBody>
            <a:bodyPr lIns="101882" tIns="50941" rIns="101882" bIns="50941"/>
            <a:lstStyle/>
            <a:p>
              <a:pPr defTabSz="914422">
                <a:defRPr/>
              </a:pPr>
              <a:endParaRPr lang="en-US" sz="900">
                <a:solidFill>
                  <a:srgbClr val="000000"/>
                </a:solidFill>
                <a:latin typeface="Calibri"/>
                <a:ea typeface="ＭＳ Ｐゴシック" pitchFamily="34" charset="-128"/>
                <a:cs typeface="Arial" panose="020B0604020202020204" pitchFamily="34" charset="0"/>
              </a:endParaRPr>
            </a:p>
          </p:txBody>
        </p:sp>
      </p:grpSp>
      <p:sp>
        <p:nvSpPr>
          <p:cNvPr id="97" name="Title 1">
            <a:extLst>
              <a:ext uri="{FF2B5EF4-FFF2-40B4-BE49-F238E27FC236}">
                <a16:creationId xmlns:a16="http://schemas.microsoft.com/office/drawing/2014/main" id="{83EA9620-CE31-B106-63E7-B857463E915A}"/>
              </a:ext>
            </a:extLst>
          </p:cNvPr>
          <p:cNvSpPr txBox="1">
            <a:spLocks/>
          </p:cNvSpPr>
          <p:nvPr/>
        </p:nvSpPr>
        <p:spPr bwMode="auto">
          <a:xfrm>
            <a:off x="453135" y="235755"/>
            <a:ext cx="12366049" cy="5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ctr" anchorCtr="0" compatLnSpc="1">
            <a:prstTxWarp prst="textNoShape">
              <a:avLst/>
            </a:prstTxWarp>
            <a:normAutofit/>
          </a:bodyPr>
          <a:lstStyle>
            <a:lvl1pPr algn="l" defTabSz="1400041" rtl="0" eaLnBrk="1" fontAlgn="base" hangingPunct="1">
              <a:spcBef>
                <a:spcPct val="0"/>
              </a:spcBef>
              <a:spcAft>
                <a:spcPct val="0"/>
              </a:spcAft>
              <a:defRPr sz="3200">
                <a:solidFill>
                  <a:schemeClr val="tx1"/>
                </a:solidFill>
                <a:latin typeface="+mj-lt"/>
                <a:ea typeface="+mj-ea"/>
                <a:cs typeface="+mj-cs"/>
              </a:defRPr>
            </a:lvl1pPr>
            <a:lvl2pPr algn="l" defTabSz="1400041" rtl="0" eaLnBrk="1" fontAlgn="base" hangingPunct="1">
              <a:spcBef>
                <a:spcPct val="0"/>
              </a:spcBef>
              <a:spcAft>
                <a:spcPct val="0"/>
              </a:spcAft>
              <a:defRPr sz="3022">
                <a:solidFill>
                  <a:schemeClr val="tx1"/>
                </a:solidFill>
                <a:latin typeface="Georgia" pitchFamily="18" charset="0"/>
              </a:defRPr>
            </a:lvl2pPr>
            <a:lvl3pPr algn="l" defTabSz="1400041" rtl="0" eaLnBrk="1" fontAlgn="base" hangingPunct="1">
              <a:spcBef>
                <a:spcPct val="0"/>
              </a:spcBef>
              <a:spcAft>
                <a:spcPct val="0"/>
              </a:spcAft>
              <a:defRPr sz="3022">
                <a:solidFill>
                  <a:schemeClr val="tx1"/>
                </a:solidFill>
                <a:latin typeface="Georgia" pitchFamily="18" charset="0"/>
              </a:defRPr>
            </a:lvl3pPr>
            <a:lvl4pPr algn="l" defTabSz="1400041" rtl="0" eaLnBrk="1" fontAlgn="base" hangingPunct="1">
              <a:spcBef>
                <a:spcPct val="0"/>
              </a:spcBef>
              <a:spcAft>
                <a:spcPct val="0"/>
              </a:spcAft>
              <a:defRPr sz="3022">
                <a:solidFill>
                  <a:schemeClr val="tx1"/>
                </a:solidFill>
                <a:latin typeface="Georgia" pitchFamily="18" charset="0"/>
              </a:defRPr>
            </a:lvl4pPr>
            <a:lvl5pPr algn="l" defTabSz="1400041" rtl="0" eaLnBrk="1" fontAlgn="base" hangingPunct="1">
              <a:spcBef>
                <a:spcPct val="0"/>
              </a:spcBef>
              <a:spcAft>
                <a:spcPct val="0"/>
              </a:spcAft>
              <a:defRPr sz="3022">
                <a:solidFill>
                  <a:schemeClr val="tx1"/>
                </a:solidFill>
                <a:latin typeface="Georgia" pitchFamily="18" charset="0"/>
              </a:defRPr>
            </a:lvl5pPr>
            <a:lvl6pPr marL="628056" algn="l" defTabSz="1400041" rtl="0" eaLnBrk="1" fontAlgn="base" hangingPunct="1">
              <a:spcBef>
                <a:spcPct val="0"/>
              </a:spcBef>
              <a:spcAft>
                <a:spcPct val="0"/>
              </a:spcAft>
              <a:defRPr sz="3022">
                <a:solidFill>
                  <a:schemeClr val="tx1"/>
                </a:solidFill>
                <a:latin typeface="Georgia" pitchFamily="18" charset="0"/>
              </a:defRPr>
            </a:lvl6pPr>
            <a:lvl7pPr marL="1256111" algn="l" defTabSz="1400041" rtl="0" eaLnBrk="1" fontAlgn="base" hangingPunct="1">
              <a:spcBef>
                <a:spcPct val="0"/>
              </a:spcBef>
              <a:spcAft>
                <a:spcPct val="0"/>
              </a:spcAft>
              <a:defRPr sz="3022">
                <a:solidFill>
                  <a:schemeClr val="tx1"/>
                </a:solidFill>
                <a:latin typeface="Georgia" pitchFamily="18" charset="0"/>
              </a:defRPr>
            </a:lvl7pPr>
            <a:lvl8pPr marL="1884167" algn="l" defTabSz="1400041" rtl="0" eaLnBrk="1" fontAlgn="base" hangingPunct="1">
              <a:spcBef>
                <a:spcPct val="0"/>
              </a:spcBef>
              <a:spcAft>
                <a:spcPct val="0"/>
              </a:spcAft>
              <a:defRPr sz="3022">
                <a:solidFill>
                  <a:schemeClr val="tx1"/>
                </a:solidFill>
                <a:latin typeface="Georgia" pitchFamily="18" charset="0"/>
              </a:defRPr>
            </a:lvl8pPr>
            <a:lvl9pPr marL="2512223" algn="l" defTabSz="1400041" rtl="0" eaLnBrk="1" fontAlgn="base" hangingPunct="1">
              <a:spcBef>
                <a:spcPct val="0"/>
              </a:spcBef>
              <a:spcAft>
                <a:spcPct val="0"/>
              </a:spcAft>
              <a:defRPr sz="3022">
                <a:solidFill>
                  <a:schemeClr val="tx1"/>
                </a:solidFill>
                <a:latin typeface="Georgia" pitchFamily="18" charset="0"/>
              </a:defRPr>
            </a:lvl9pPr>
          </a:lstStyle>
          <a:p>
            <a:r>
              <a:rPr lang="en-US" sz="2600" b="1" dirty="0">
                <a:latin typeface="+mn-lt"/>
              </a:rPr>
              <a:t>Many states have also submitted reentry demonstration requests</a:t>
            </a:r>
          </a:p>
        </p:txBody>
      </p:sp>
      <p:sp>
        <p:nvSpPr>
          <p:cNvPr id="2" name="Text Placeholder 51">
            <a:extLst>
              <a:ext uri="{FF2B5EF4-FFF2-40B4-BE49-F238E27FC236}">
                <a16:creationId xmlns:a16="http://schemas.microsoft.com/office/drawing/2014/main" id="{680161A9-64CF-CC33-84CD-237FF3F612E7}"/>
              </a:ext>
            </a:extLst>
          </p:cNvPr>
          <p:cNvSpPr>
            <a:spLocks noGrp="1"/>
          </p:cNvSpPr>
          <p:nvPr>
            <p:ph type="body" sz="quarter" idx="11"/>
          </p:nvPr>
        </p:nvSpPr>
        <p:spPr>
          <a:xfrm>
            <a:off x="217405" y="1102960"/>
            <a:ext cx="13367873" cy="565923"/>
          </a:xfrm>
        </p:spPr>
        <p:txBody>
          <a:bodyPr>
            <a:noAutofit/>
          </a:bodyPr>
          <a:lstStyle/>
          <a:p>
            <a:r>
              <a:rPr lang="en-US" sz="2000" dirty="0"/>
              <a:t>23 states and D.C. have submitted Reentry Demonstration requests. To date, 11 states have received CMS approval. </a:t>
            </a:r>
          </a:p>
        </p:txBody>
      </p:sp>
      <p:sp>
        <p:nvSpPr>
          <p:cNvPr id="158" name="Footer Placeholder 5">
            <a:extLst>
              <a:ext uri="{FF2B5EF4-FFF2-40B4-BE49-F238E27FC236}">
                <a16:creationId xmlns:a16="http://schemas.microsoft.com/office/drawing/2014/main" id="{107C9BC5-40C7-8E40-CE69-BF446BFBBA1C}"/>
              </a:ext>
            </a:extLst>
          </p:cNvPr>
          <p:cNvSpPr>
            <a:spLocks noGrp="1"/>
          </p:cNvSpPr>
          <p:nvPr>
            <p:ph type="ftr" sz="quarter" idx="14"/>
          </p:nvPr>
        </p:nvSpPr>
        <p:spPr>
          <a:xfrm>
            <a:off x="453136" y="7274718"/>
            <a:ext cx="11561064" cy="228600"/>
          </a:xfrm>
        </p:spPr>
        <p:txBody>
          <a:bodyPr/>
          <a:lstStyle/>
          <a:p>
            <a:r>
              <a:rPr lang="en-US" sz="1200" dirty="0"/>
              <a:t>1115 Demonstrations to Provide Housing Services and Pre-Release Services </a:t>
            </a:r>
            <a:r>
              <a:rPr lang="en-US" altLang="en-US" dirty="0"/>
              <a:t>| Manatt, Phelps &amp; Phillips, LLP</a:t>
            </a:r>
          </a:p>
        </p:txBody>
      </p:sp>
      <p:sp>
        <p:nvSpPr>
          <p:cNvPr id="159" name="Text Placeholder 4">
            <a:extLst>
              <a:ext uri="{FF2B5EF4-FFF2-40B4-BE49-F238E27FC236}">
                <a16:creationId xmlns:a16="http://schemas.microsoft.com/office/drawing/2014/main" id="{41D0B4D0-0F97-4F50-40EC-3304ECB19C4A}"/>
              </a:ext>
            </a:extLst>
          </p:cNvPr>
          <p:cNvSpPr txBox="1">
            <a:spLocks/>
          </p:cNvSpPr>
          <p:nvPr/>
        </p:nvSpPr>
        <p:spPr bwMode="gray">
          <a:xfrm>
            <a:off x="217405" y="7466687"/>
            <a:ext cx="12032526" cy="29149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1854" tIns="54864" rIns="101854" bIns="50927" numCol="1" anchor="b" anchorCtr="0" compatLnSpc="1">
            <a:prstTxWarp prst="textNoShape">
              <a:avLst/>
            </a:prstTxWarp>
            <a:spAutoFit/>
          </a:bodyPr>
          <a:lstStyle>
            <a:lvl1pPr marL="0" indent="0" algn="l" defTabSz="1400041" rtl="0" eaLnBrk="1" fontAlgn="base" hangingPunct="1">
              <a:spcBef>
                <a:spcPts val="300"/>
              </a:spcBef>
              <a:spcAft>
                <a:spcPts val="0"/>
              </a:spcAft>
              <a:buClr>
                <a:srgbClr val="000000"/>
              </a:buClr>
              <a:buFont typeface="Wingdings" pitchFamily="2" charset="2"/>
              <a:buNone/>
              <a:defRPr sz="1200" i="0">
                <a:solidFill>
                  <a:schemeClr val="tx1"/>
                </a:solidFill>
                <a:latin typeface="+mn-lt"/>
                <a:ea typeface="+mn-ea"/>
                <a:cs typeface="+mn-cs"/>
              </a:defRPr>
            </a:lvl1pPr>
            <a:lvl2pPr marL="685800" indent="-254000" algn="l" defTabSz="1400041" rtl="0" eaLnBrk="1" fontAlgn="base" hangingPunct="1">
              <a:spcBef>
                <a:spcPts val="1200"/>
              </a:spcBef>
              <a:spcAft>
                <a:spcPts val="0"/>
              </a:spcAft>
              <a:buClr>
                <a:srgbClr val="000000"/>
              </a:buClr>
              <a:buFont typeface="Courier New" panose="02070309020205020404" pitchFamily="49" charset="0"/>
              <a:buChar char="o"/>
              <a:defRPr sz="2600">
                <a:solidFill>
                  <a:schemeClr val="tx1"/>
                </a:solidFill>
                <a:latin typeface="+mn-lt"/>
              </a:defRPr>
            </a:lvl2pPr>
            <a:lvl3pPr marL="1143000" indent="-257175" algn="l" defTabSz="1400041" rtl="0" eaLnBrk="1" fontAlgn="base" hangingPunct="1">
              <a:spcBef>
                <a:spcPts val="600"/>
              </a:spcBef>
              <a:spcAft>
                <a:spcPts val="0"/>
              </a:spcAft>
              <a:buClr>
                <a:srgbClr val="000000"/>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rgbClr val="000000"/>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r>
              <a:rPr lang="en-US" kern="0" dirty="0">
                <a:solidFill>
                  <a:srgbClr val="000000"/>
                </a:solidFill>
                <a:latin typeface="Calibri"/>
              </a:rPr>
              <a:t>Sources: </a:t>
            </a:r>
            <a:r>
              <a:rPr lang="en-US" dirty="0">
                <a:hlinkClick r:id="rId3"/>
              </a:rPr>
              <a:t>Medicaid Waiver Tracker: Approved and Pending Section 1115 Waivers by State | KFF</a:t>
            </a:r>
            <a:r>
              <a:rPr lang="en-US" dirty="0"/>
              <a:t>; </a:t>
            </a:r>
            <a:r>
              <a:rPr lang="en-US" dirty="0">
                <a:hlinkClick r:id="rId4"/>
              </a:rPr>
              <a:t>Section 1115 Waiver Tracker Key Themes Maps | KFF</a:t>
            </a:r>
            <a:endParaRPr lang="en-US" kern="0" dirty="0"/>
          </a:p>
        </p:txBody>
      </p:sp>
      <p:sp>
        <p:nvSpPr>
          <p:cNvPr id="5" name="Label: WY">
            <a:extLst>
              <a:ext uri="{FF2B5EF4-FFF2-40B4-BE49-F238E27FC236}">
                <a16:creationId xmlns:a16="http://schemas.microsoft.com/office/drawing/2014/main" id="{EDE577E3-21E2-78D4-4DE3-807471CEA584}"/>
              </a:ext>
            </a:extLst>
          </p:cNvPr>
          <p:cNvSpPr txBox="1">
            <a:spLocks noChangeArrowheads="1"/>
          </p:cNvSpPr>
          <p:nvPr/>
        </p:nvSpPr>
        <p:spPr bwMode="auto">
          <a:xfrm>
            <a:off x="5308271" y="3342010"/>
            <a:ext cx="205426"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WY</a:t>
            </a:r>
          </a:p>
        </p:txBody>
      </p:sp>
      <p:sp>
        <p:nvSpPr>
          <p:cNvPr id="7" name="Label: WI">
            <a:extLst>
              <a:ext uri="{FF2B5EF4-FFF2-40B4-BE49-F238E27FC236}">
                <a16:creationId xmlns:a16="http://schemas.microsoft.com/office/drawing/2014/main" id="{ED90C745-B6D1-184B-A8DB-6679FC6E7350}"/>
              </a:ext>
            </a:extLst>
          </p:cNvPr>
          <p:cNvSpPr txBox="1">
            <a:spLocks noChangeArrowheads="1"/>
          </p:cNvSpPr>
          <p:nvPr/>
        </p:nvSpPr>
        <p:spPr bwMode="auto">
          <a:xfrm>
            <a:off x="7788254" y="3097953"/>
            <a:ext cx="167928"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WI</a:t>
            </a:r>
          </a:p>
        </p:txBody>
      </p:sp>
      <p:sp>
        <p:nvSpPr>
          <p:cNvPr id="96" name="Label: WV">
            <a:extLst>
              <a:ext uri="{FF2B5EF4-FFF2-40B4-BE49-F238E27FC236}">
                <a16:creationId xmlns:a16="http://schemas.microsoft.com/office/drawing/2014/main" id="{DEC908DC-A6EC-79CF-DF49-06B815969A7B}"/>
              </a:ext>
            </a:extLst>
          </p:cNvPr>
          <p:cNvSpPr txBox="1">
            <a:spLocks noChangeArrowheads="1"/>
          </p:cNvSpPr>
          <p:nvPr/>
        </p:nvSpPr>
        <p:spPr bwMode="auto">
          <a:xfrm>
            <a:off x="9116992" y="4212921"/>
            <a:ext cx="215209"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defTabSz="914422">
              <a:defRPr/>
            </a:pPr>
            <a:r>
              <a:rPr lang="en-US" sz="1100">
                <a:latin typeface="Calibri"/>
              </a:rPr>
              <a:t>WV</a:t>
            </a:r>
          </a:p>
        </p:txBody>
      </p:sp>
      <p:sp>
        <p:nvSpPr>
          <p:cNvPr id="98" name="Label: D.C.">
            <a:extLst>
              <a:ext uri="{FF2B5EF4-FFF2-40B4-BE49-F238E27FC236}">
                <a16:creationId xmlns:a16="http://schemas.microsoft.com/office/drawing/2014/main" id="{449F00D3-1921-6260-FBE5-3717BA425D51}"/>
              </a:ext>
            </a:extLst>
          </p:cNvPr>
          <p:cNvSpPr txBox="1">
            <a:spLocks noChangeArrowheads="1"/>
          </p:cNvSpPr>
          <p:nvPr/>
        </p:nvSpPr>
        <p:spPr bwMode="auto">
          <a:xfrm>
            <a:off x="10370874" y="4020306"/>
            <a:ext cx="244555" cy="158622"/>
          </a:xfrm>
          <a:prstGeom prst="rect">
            <a:avLst/>
          </a:prstGeom>
          <a:noFill/>
          <a:ln>
            <a:noFill/>
          </a:ln>
        </p:spPr>
        <p:txBody>
          <a:bodyPr wrap="none"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22" eaLnBrk="1" hangingPunct="1">
              <a:spcBef>
                <a:spcPct val="50000"/>
              </a:spcBef>
              <a:defRPr/>
            </a:pPr>
            <a:r>
              <a:rPr lang="en-US" sz="1100" b="1" dirty="0">
                <a:solidFill>
                  <a:srgbClr val="000000"/>
                </a:solidFill>
                <a:latin typeface="Calibri"/>
                <a:ea typeface="ＭＳ Ｐゴシック" pitchFamily="34" charset="-128"/>
                <a:cs typeface="Arial" panose="020B0604020202020204" pitchFamily="34" charset="0"/>
              </a:rPr>
              <a:t>D.C.</a:t>
            </a:r>
          </a:p>
        </p:txBody>
      </p:sp>
      <p:sp>
        <p:nvSpPr>
          <p:cNvPr id="100" name="Label: WA">
            <a:extLst>
              <a:ext uri="{FF2B5EF4-FFF2-40B4-BE49-F238E27FC236}">
                <a16:creationId xmlns:a16="http://schemas.microsoft.com/office/drawing/2014/main" id="{B0C400E8-B9FF-13D7-C68F-A62E84A1044C}"/>
              </a:ext>
            </a:extLst>
          </p:cNvPr>
          <p:cNvSpPr txBox="1">
            <a:spLocks noChangeArrowheads="1"/>
          </p:cNvSpPr>
          <p:nvPr/>
        </p:nvSpPr>
        <p:spPr bwMode="auto">
          <a:xfrm>
            <a:off x="3807609" y="2093270"/>
            <a:ext cx="213200"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WA</a:t>
            </a:r>
          </a:p>
        </p:txBody>
      </p:sp>
      <p:sp>
        <p:nvSpPr>
          <p:cNvPr id="101" name="Label: VA">
            <a:extLst>
              <a:ext uri="{FF2B5EF4-FFF2-40B4-BE49-F238E27FC236}">
                <a16:creationId xmlns:a16="http://schemas.microsoft.com/office/drawing/2014/main" id="{4EB38964-D88E-F99C-67D3-F22905E645AE}"/>
              </a:ext>
            </a:extLst>
          </p:cNvPr>
          <p:cNvSpPr txBox="1">
            <a:spLocks noChangeArrowheads="1"/>
          </p:cNvSpPr>
          <p:nvPr/>
        </p:nvSpPr>
        <p:spPr bwMode="auto">
          <a:xfrm>
            <a:off x="9580826" y="4247947"/>
            <a:ext cx="171189" cy="158622"/>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defTabSz="914422">
              <a:defRPr/>
            </a:pPr>
            <a:r>
              <a:rPr lang="en-US" sz="1100">
                <a:latin typeface="Calibri"/>
              </a:rPr>
              <a:t>VA</a:t>
            </a:r>
          </a:p>
        </p:txBody>
      </p:sp>
      <p:sp>
        <p:nvSpPr>
          <p:cNvPr id="104" name="Label: VT">
            <a:extLst>
              <a:ext uri="{FF2B5EF4-FFF2-40B4-BE49-F238E27FC236}">
                <a16:creationId xmlns:a16="http://schemas.microsoft.com/office/drawing/2014/main" id="{B69865CA-C22C-FBD9-AC90-849750B9ABC5}"/>
              </a:ext>
            </a:extLst>
          </p:cNvPr>
          <p:cNvSpPr txBox="1">
            <a:spLocks noChangeArrowheads="1"/>
          </p:cNvSpPr>
          <p:nvPr/>
        </p:nvSpPr>
        <p:spPr bwMode="auto">
          <a:xfrm>
            <a:off x="10078756" y="2755428"/>
            <a:ext cx="153888"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VT</a:t>
            </a:r>
          </a:p>
        </p:txBody>
      </p:sp>
      <p:sp>
        <p:nvSpPr>
          <p:cNvPr id="106" name="Label: UT">
            <a:extLst>
              <a:ext uri="{FF2B5EF4-FFF2-40B4-BE49-F238E27FC236}">
                <a16:creationId xmlns:a16="http://schemas.microsoft.com/office/drawing/2014/main" id="{E765D685-AD5F-07D2-6488-88773A002FF3}"/>
              </a:ext>
            </a:extLst>
          </p:cNvPr>
          <p:cNvSpPr txBox="1">
            <a:spLocks noChangeArrowheads="1"/>
          </p:cNvSpPr>
          <p:nvPr/>
        </p:nvSpPr>
        <p:spPr bwMode="auto">
          <a:xfrm>
            <a:off x="4664184" y="3959242"/>
            <a:ext cx="161903"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UT</a:t>
            </a:r>
          </a:p>
        </p:txBody>
      </p:sp>
      <p:sp>
        <p:nvSpPr>
          <p:cNvPr id="110" name="Label: TX">
            <a:extLst>
              <a:ext uri="{FF2B5EF4-FFF2-40B4-BE49-F238E27FC236}">
                <a16:creationId xmlns:a16="http://schemas.microsoft.com/office/drawing/2014/main" id="{82FA3385-62F4-3A14-A847-72DE52830A3D}"/>
              </a:ext>
            </a:extLst>
          </p:cNvPr>
          <p:cNvSpPr txBox="1">
            <a:spLocks noChangeArrowheads="1"/>
          </p:cNvSpPr>
          <p:nvPr/>
        </p:nvSpPr>
        <p:spPr bwMode="auto">
          <a:xfrm>
            <a:off x="6434346" y="5687739"/>
            <a:ext cx="149994"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TX</a:t>
            </a:r>
          </a:p>
        </p:txBody>
      </p:sp>
      <p:sp>
        <p:nvSpPr>
          <p:cNvPr id="111" name="Label: TN">
            <a:extLst>
              <a:ext uri="{FF2B5EF4-FFF2-40B4-BE49-F238E27FC236}">
                <a16:creationId xmlns:a16="http://schemas.microsoft.com/office/drawing/2014/main" id="{09A8657B-D777-AB63-6777-47109958F651}"/>
              </a:ext>
            </a:extLst>
          </p:cNvPr>
          <p:cNvSpPr txBox="1">
            <a:spLocks noChangeArrowheads="1"/>
          </p:cNvSpPr>
          <p:nvPr/>
        </p:nvSpPr>
        <p:spPr bwMode="auto">
          <a:xfrm>
            <a:off x="8414666" y="4780476"/>
            <a:ext cx="166297"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TN</a:t>
            </a:r>
          </a:p>
        </p:txBody>
      </p:sp>
      <p:sp>
        <p:nvSpPr>
          <p:cNvPr id="113" name="Label: SD">
            <a:extLst>
              <a:ext uri="{FF2B5EF4-FFF2-40B4-BE49-F238E27FC236}">
                <a16:creationId xmlns:a16="http://schemas.microsoft.com/office/drawing/2014/main" id="{90E3E047-50F1-468B-E4FB-33FB566FE278}"/>
              </a:ext>
            </a:extLst>
          </p:cNvPr>
          <p:cNvSpPr txBox="1">
            <a:spLocks noChangeArrowheads="1"/>
          </p:cNvSpPr>
          <p:nvPr/>
        </p:nvSpPr>
        <p:spPr bwMode="auto">
          <a:xfrm>
            <a:off x="6366556" y="3135791"/>
            <a:ext cx="158145"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SD</a:t>
            </a:r>
          </a:p>
        </p:txBody>
      </p:sp>
      <p:sp>
        <p:nvSpPr>
          <p:cNvPr id="115" name="Label: SC">
            <a:extLst>
              <a:ext uri="{FF2B5EF4-FFF2-40B4-BE49-F238E27FC236}">
                <a16:creationId xmlns:a16="http://schemas.microsoft.com/office/drawing/2014/main" id="{49FB2E4B-F44D-66A8-0464-2B9B8F6B92ED}"/>
              </a:ext>
            </a:extLst>
          </p:cNvPr>
          <p:cNvSpPr txBox="1">
            <a:spLocks noChangeArrowheads="1"/>
          </p:cNvSpPr>
          <p:nvPr/>
        </p:nvSpPr>
        <p:spPr bwMode="auto">
          <a:xfrm>
            <a:off x="9402240" y="5041676"/>
            <a:ext cx="145103"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SC</a:t>
            </a:r>
          </a:p>
        </p:txBody>
      </p:sp>
      <p:sp>
        <p:nvSpPr>
          <p:cNvPr id="118" name="Label: RI">
            <a:extLst>
              <a:ext uri="{FF2B5EF4-FFF2-40B4-BE49-F238E27FC236}">
                <a16:creationId xmlns:a16="http://schemas.microsoft.com/office/drawing/2014/main" id="{36E2FBA2-D04E-F0DD-ADA4-B6BABF092AD7}"/>
              </a:ext>
            </a:extLst>
          </p:cNvPr>
          <p:cNvSpPr txBox="1">
            <a:spLocks noChangeArrowheads="1"/>
          </p:cNvSpPr>
          <p:nvPr/>
        </p:nvSpPr>
        <p:spPr bwMode="auto">
          <a:xfrm>
            <a:off x="10702795" y="3287979"/>
            <a:ext cx="119018" cy="158622"/>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RI</a:t>
            </a:r>
          </a:p>
        </p:txBody>
      </p:sp>
      <p:sp>
        <p:nvSpPr>
          <p:cNvPr id="124" name="Label: PA">
            <a:extLst>
              <a:ext uri="{FF2B5EF4-FFF2-40B4-BE49-F238E27FC236}">
                <a16:creationId xmlns:a16="http://schemas.microsoft.com/office/drawing/2014/main" id="{EAC661CE-FF7B-2A22-1707-6A0426D7F03D}"/>
              </a:ext>
            </a:extLst>
          </p:cNvPr>
          <p:cNvSpPr txBox="1">
            <a:spLocks noChangeArrowheads="1"/>
          </p:cNvSpPr>
          <p:nvPr/>
        </p:nvSpPr>
        <p:spPr bwMode="auto">
          <a:xfrm>
            <a:off x="9574943" y="3599487"/>
            <a:ext cx="163037"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PA</a:t>
            </a:r>
          </a:p>
        </p:txBody>
      </p:sp>
      <p:sp>
        <p:nvSpPr>
          <p:cNvPr id="126" name="Label: OR">
            <a:extLst>
              <a:ext uri="{FF2B5EF4-FFF2-40B4-BE49-F238E27FC236}">
                <a16:creationId xmlns:a16="http://schemas.microsoft.com/office/drawing/2014/main" id="{D1EE53F7-8DF9-276C-BA3D-BB1E1A8E704C}"/>
              </a:ext>
            </a:extLst>
          </p:cNvPr>
          <p:cNvSpPr txBox="1">
            <a:spLocks noChangeArrowheads="1"/>
          </p:cNvSpPr>
          <p:nvPr/>
        </p:nvSpPr>
        <p:spPr bwMode="auto">
          <a:xfrm>
            <a:off x="3653387" y="2714767"/>
            <a:ext cx="176330"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OR</a:t>
            </a:r>
          </a:p>
        </p:txBody>
      </p:sp>
      <p:sp>
        <p:nvSpPr>
          <p:cNvPr id="134" name="Label: OK">
            <a:extLst>
              <a:ext uri="{FF2B5EF4-FFF2-40B4-BE49-F238E27FC236}">
                <a16:creationId xmlns:a16="http://schemas.microsoft.com/office/drawing/2014/main" id="{DD9DC37C-B62D-A1CB-47E2-9C1EADE0F1A8}"/>
              </a:ext>
            </a:extLst>
          </p:cNvPr>
          <p:cNvSpPr txBox="1">
            <a:spLocks noChangeArrowheads="1"/>
          </p:cNvSpPr>
          <p:nvPr/>
        </p:nvSpPr>
        <p:spPr bwMode="auto">
          <a:xfrm>
            <a:off x="6722083" y="4897156"/>
            <a:ext cx="176080"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OK</a:t>
            </a:r>
          </a:p>
        </p:txBody>
      </p:sp>
      <p:sp>
        <p:nvSpPr>
          <p:cNvPr id="135" name="Label: OH">
            <a:extLst>
              <a:ext uri="{FF2B5EF4-FFF2-40B4-BE49-F238E27FC236}">
                <a16:creationId xmlns:a16="http://schemas.microsoft.com/office/drawing/2014/main" id="{FAFE82E6-1974-92D6-C41D-9A8EAAFA1F8C}"/>
              </a:ext>
            </a:extLst>
          </p:cNvPr>
          <p:cNvSpPr txBox="1">
            <a:spLocks noChangeArrowheads="1"/>
          </p:cNvSpPr>
          <p:nvPr/>
        </p:nvSpPr>
        <p:spPr bwMode="auto">
          <a:xfrm>
            <a:off x="8857621" y="3879772"/>
            <a:ext cx="189122"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OH</a:t>
            </a:r>
          </a:p>
        </p:txBody>
      </p:sp>
      <p:sp>
        <p:nvSpPr>
          <p:cNvPr id="141" name="Label: ND">
            <a:extLst>
              <a:ext uri="{FF2B5EF4-FFF2-40B4-BE49-F238E27FC236}">
                <a16:creationId xmlns:a16="http://schemas.microsoft.com/office/drawing/2014/main" id="{DB7270B2-DE46-3CF6-8413-331912F9BB02}"/>
              </a:ext>
            </a:extLst>
          </p:cNvPr>
          <p:cNvSpPr txBox="1">
            <a:spLocks noChangeArrowheads="1"/>
          </p:cNvSpPr>
          <p:nvPr/>
        </p:nvSpPr>
        <p:spPr bwMode="auto">
          <a:xfrm>
            <a:off x="6371073" y="2562194"/>
            <a:ext cx="184232"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ND</a:t>
            </a:r>
          </a:p>
        </p:txBody>
      </p:sp>
      <p:sp>
        <p:nvSpPr>
          <p:cNvPr id="142" name="Label: NC">
            <a:extLst>
              <a:ext uri="{FF2B5EF4-FFF2-40B4-BE49-F238E27FC236}">
                <a16:creationId xmlns:a16="http://schemas.microsoft.com/office/drawing/2014/main" id="{F1D07552-D378-097E-4D71-1CADFC245063}"/>
              </a:ext>
            </a:extLst>
          </p:cNvPr>
          <p:cNvSpPr txBox="1">
            <a:spLocks noChangeArrowheads="1"/>
          </p:cNvSpPr>
          <p:nvPr/>
        </p:nvSpPr>
        <p:spPr bwMode="auto">
          <a:xfrm>
            <a:off x="9598371" y="4653956"/>
            <a:ext cx="171189"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NC</a:t>
            </a:r>
          </a:p>
        </p:txBody>
      </p:sp>
      <p:sp>
        <p:nvSpPr>
          <p:cNvPr id="143" name="Label: NY">
            <a:extLst>
              <a:ext uri="{FF2B5EF4-FFF2-40B4-BE49-F238E27FC236}">
                <a16:creationId xmlns:a16="http://schemas.microsoft.com/office/drawing/2014/main" id="{BE92080C-53C8-84FB-7268-31E9E90147CC}"/>
              </a:ext>
            </a:extLst>
          </p:cNvPr>
          <p:cNvSpPr txBox="1">
            <a:spLocks noChangeArrowheads="1"/>
          </p:cNvSpPr>
          <p:nvPr/>
        </p:nvSpPr>
        <p:spPr bwMode="auto">
          <a:xfrm>
            <a:off x="9865147" y="3143365"/>
            <a:ext cx="166712" cy="169277"/>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defTabSz="914422">
              <a:defRPr/>
            </a:pPr>
            <a:r>
              <a:rPr lang="en-US" sz="1100" dirty="0">
                <a:solidFill>
                  <a:schemeClr val="tx1"/>
                </a:solidFill>
                <a:latin typeface="Calibri"/>
              </a:rPr>
              <a:t>NY</a:t>
            </a:r>
          </a:p>
        </p:txBody>
      </p:sp>
      <p:sp>
        <p:nvSpPr>
          <p:cNvPr id="146" name="Label: NM">
            <a:extLst>
              <a:ext uri="{FF2B5EF4-FFF2-40B4-BE49-F238E27FC236}">
                <a16:creationId xmlns:a16="http://schemas.microsoft.com/office/drawing/2014/main" id="{95E4424E-4230-1D68-2BC6-48B9A1EAB298}"/>
              </a:ext>
            </a:extLst>
          </p:cNvPr>
          <p:cNvSpPr txBox="1">
            <a:spLocks noChangeArrowheads="1"/>
          </p:cNvSpPr>
          <p:nvPr/>
        </p:nvSpPr>
        <p:spPr bwMode="auto">
          <a:xfrm>
            <a:off x="5330509" y="4968717"/>
            <a:ext cx="216406"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NM</a:t>
            </a:r>
          </a:p>
        </p:txBody>
      </p:sp>
      <p:sp>
        <p:nvSpPr>
          <p:cNvPr id="147" name="Label: NJ">
            <a:extLst>
              <a:ext uri="{FF2B5EF4-FFF2-40B4-BE49-F238E27FC236}">
                <a16:creationId xmlns:a16="http://schemas.microsoft.com/office/drawing/2014/main" id="{413BC81A-EF2B-FE07-81B9-F2B2518D4194}"/>
              </a:ext>
            </a:extLst>
          </p:cNvPr>
          <p:cNvSpPr txBox="1">
            <a:spLocks noChangeArrowheads="1"/>
          </p:cNvSpPr>
          <p:nvPr/>
        </p:nvSpPr>
        <p:spPr bwMode="auto">
          <a:xfrm>
            <a:off x="10018911" y="3586127"/>
            <a:ext cx="139461" cy="169277"/>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tx1"/>
                </a:solidFill>
                <a:latin typeface="Calibri"/>
              </a:rPr>
              <a:t>NJ</a:t>
            </a:r>
          </a:p>
        </p:txBody>
      </p:sp>
      <p:sp>
        <p:nvSpPr>
          <p:cNvPr id="148" name="Label: NH">
            <a:extLst>
              <a:ext uri="{FF2B5EF4-FFF2-40B4-BE49-F238E27FC236}">
                <a16:creationId xmlns:a16="http://schemas.microsoft.com/office/drawing/2014/main" id="{6FE8836D-EC46-B114-7D7C-9A18AD2F147B}"/>
              </a:ext>
            </a:extLst>
          </p:cNvPr>
          <p:cNvSpPr txBox="1">
            <a:spLocks noChangeArrowheads="1"/>
          </p:cNvSpPr>
          <p:nvPr/>
        </p:nvSpPr>
        <p:spPr bwMode="auto">
          <a:xfrm>
            <a:off x="10653625" y="2796808"/>
            <a:ext cx="185862" cy="158622"/>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NH</a:t>
            </a:r>
          </a:p>
        </p:txBody>
      </p:sp>
      <p:sp>
        <p:nvSpPr>
          <p:cNvPr id="149" name="Label: NV">
            <a:extLst>
              <a:ext uri="{FF2B5EF4-FFF2-40B4-BE49-F238E27FC236}">
                <a16:creationId xmlns:a16="http://schemas.microsoft.com/office/drawing/2014/main" id="{264E47B5-A2C4-7EC9-81D7-2BAA125E899E}"/>
              </a:ext>
            </a:extLst>
          </p:cNvPr>
          <p:cNvSpPr txBox="1">
            <a:spLocks noChangeArrowheads="1"/>
          </p:cNvSpPr>
          <p:nvPr/>
        </p:nvSpPr>
        <p:spPr bwMode="auto">
          <a:xfrm>
            <a:off x="3913115" y="3766463"/>
            <a:ext cx="179341"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NV</a:t>
            </a:r>
          </a:p>
        </p:txBody>
      </p:sp>
      <p:sp>
        <p:nvSpPr>
          <p:cNvPr id="151" name="Label: NE">
            <a:extLst>
              <a:ext uri="{FF2B5EF4-FFF2-40B4-BE49-F238E27FC236}">
                <a16:creationId xmlns:a16="http://schemas.microsoft.com/office/drawing/2014/main" id="{67CCF9C6-5527-6504-DDD4-77BA0B743451}"/>
              </a:ext>
            </a:extLst>
          </p:cNvPr>
          <p:cNvSpPr txBox="1">
            <a:spLocks noChangeArrowheads="1"/>
          </p:cNvSpPr>
          <p:nvPr/>
        </p:nvSpPr>
        <p:spPr bwMode="auto">
          <a:xfrm>
            <a:off x="6432415" y="3697733"/>
            <a:ext cx="164668"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NE</a:t>
            </a:r>
          </a:p>
        </p:txBody>
      </p:sp>
      <p:sp>
        <p:nvSpPr>
          <p:cNvPr id="152" name="Label: MT">
            <a:extLst>
              <a:ext uri="{FF2B5EF4-FFF2-40B4-BE49-F238E27FC236}">
                <a16:creationId xmlns:a16="http://schemas.microsoft.com/office/drawing/2014/main" id="{53381702-B47A-37F4-2494-CDF5FDCD7863}"/>
              </a:ext>
            </a:extLst>
          </p:cNvPr>
          <p:cNvSpPr txBox="1">
            <a:spLocks noChangeArrowheads="1"/>
          </p:cNvSpPr>
          <p:nvPr/>
        </p:nvSpPr>
        <p:spPr bwMode="auto">
          <a:xfrm>
            <a:off x="5235261" y="2507452"/>
            <a:ext cx="193963"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MT</a:t>
            </a:r>
          </a:p>
        </p:txBody>
      </p:sp>
      <p:sp>
        <p:nvSpPr>
          <p:cNvPr id="153" name="Label: MO">
            <a:extLst>
              <a:ext uri="{FF2B5EF4-FFF2-40B4-BE49-F238E27FC236}">
                <a16:creationId xmlns:a16="http://schemas.microsoft.com/office/drawing/2014/main" id="{477E9CBB-37BE-7C4F-4C63-BF74F77DF046}"/>
              </a:ext>
            </a:extLst>
          </p:cNvPr>
          <p:cNvSpPr txBox="1">
            <a:spLocks noChangeArrowheads="1"/>
          </p:cNvSpPr>
          <p:nvPr/>
        </p:nvSpPr>
        <p:spPr bwMode="auto">
          <a:xfrm>
            <a:off x="7443499" y="4355235"/>
            <a:ext cx="223361" cy="158622"/>
          </a:xfrm>
          <a:prstGeom prst="rect">
            <a:avLst/>
          </a:prstGeom>
          <a:solidFill>
            <a:schemeClr val="bg1">
              <a:lumMod val="85000"/>
              <a:alpha val="60000"/>
            </a:schemeClr>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MO</a:t>
            </a:r>
          </a:p>
        </p:txBody>
      </p:sp>
      <p:sp>
        <p:nvSpPr>
          <p:cNvPr id="156" name="Label: MS">
            <a:extLst>
              <a:ext uri="{FF2B5EF4-FFF2-40B4-BE49-F238E27FC236}">
                <a16:creationId xmlns:a16="http://schemas.microsoft.com/office/drawing/2014/main" id="{28782F48-090A-0DBB-BAA1-F224A8AD3160}"/>
              </a:ext>
            </a:extLst>
          </p:cNvPr>
          <p:cNvSpPr txBox="1">
            <a:spLocks noChangeArrowheads="1"/>
          </p:cNvSpPr>
          <p:nvPr/>
        </p:nvSpPr>
        <p:spPr bwMode="auto">
          <a:xfrm>
            <a:off x="7929250" y="5425391"/>
            <a:ext cx="194015"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MS</a:t>
            </a:r>
          </a:p>
        </p:txBody>
      </p:sp>
      <p:sp>
        <p:nvSpPr>
          <p:cNvPr id="157" name="Label: MN">
            <a:extLst>
              <a:ext uri="{FF2B5EF4-FFF2-40B4-BE49-F238E27FC236}">
                <a16:creationId xmlns:a16="http://schemas.microsoft.com/office/drawing/2014/main" id="{0E2A18B3-1858-7A46-356A-9988905C388A}"/>
              </a:ext>
            </a:extLst>
          </p:cNvPr>
          <p:cNvSpPr txBox="1">
            <a:spLocks noChangeArrowheads="1"/>
          </p:cNvSpPr>
          <p:nvPr/>
        </p:nvSpPr>
        <p:spPr bwMode="auto">
          <a:xfrm>
            <a:off x="7108225" y="2901082"/>
            <a:ext cx="220100"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MN</a:t>
            </a:r>
          </a:p>
        </p:txBody>
      </p:sp>
      <p:sp>
        <p:nvSpPr>
          <p:cNvPr id="160" name="Label: MI">
            <a:extLst>
              <a:ext uri="{FF2B5EF4-FFF2-40B4-BE49-F238E27FC236}">
                <a16:creationId xmlns:a16="http://schemas.microsoft.com/office/drawing/2014/main" id="{E594D3A2-B16D-7253-2BB5-C4D44AA838E3}"/>
              </a:ext>
            </a:extLst>
          </p:cNvPr>
          <p:cNvSpPr>
            <a:spLocks noChangeArrowheads="1"/>
          </p:cNvSpPr>
          <p:nvPr/>
        </p:nvSpPr>
        <p:spPr bwMode="auto">
          <a:xfrm>
            <a:off x="8534476" y="3369687"/>
            <a:ext cx="163037" cy="158622"/>
          </a:xfrm>
          <a:prstGeom prst="rect">
            <a:avLst/>
          </a:prstGeom>
          <a:noFill/>
          <a:ln>
            <a:noFill/>
          </a:ln>
        </p:spPr>
        <p:txBody>
          <a:bodyPr wrap="none" lIns="0" tIns="0" rIns="0" bIns="0" anchor="ctr" anchorCtr="1">
            <a:spAutoFit/>
          </a:bodyPr>
          <a:lstStyle/>
          <a:p>
            <a:pPr algn="ctr" defTabSz="914422" eaLnBrk="1" hangingPunct="1">
              <a:spcBef>
                <a:spcPct val="50000"/>
              </a:spcBef>
              <a:defRPr/>
            </a:pPr>
            <a:r>
              <a:rPr lang="en-US" sz="1100" b="1">
                <a:solidFill>
                  <a:srgbClr val="000000"/>
                </a:solidFill>
                <a:latin typeface="Calibri"/>
                <a:ea typeface="ＭＳ Ｐゴシック" pitchFamily="34" charset="-128"/>
                <a:cs typeface="Arial" panose="020B0604020202020204" pitchFamily="34" charset="0"/>
              </a:rPr>
              <a:t>MI</a:t>
            </a:r>
          </a:p>
        </p:txBody>
      </p:sp>
      <p:sp>
        <p:nvSpPr>
          <p:cNvPr id="161" name="Label: MA">
            <a:extLst>
              <a:ext uri="{FF2B5EF4-FFF2-40B4-BE49-F238E27FC236}">
                <a16:creationId xmlns:a16="http://schemas.microsoft.com/office/drawing/2014/main" id="{EB9C9FA8-183A-9F60-B13D-C501B1D6977D}"/>
              </a:ext>
            </a:extLst>
          </p:cNvPr>
          <p:cNvSpPr txBox="1">
            <a:spLocks noChangeArrowheads="1"/>
          </p:cNvSpPr>
          <p:nvPr/>
        </p:nvSpPr>
        <p:spPr bwMode="auto">
          <a:xfrm>
            <a:off x="10270605" y="3046250"/>
            <a:ext cx="208390" cy="169277"/>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MA</a:t>
            </a:r>
          </a:p>
        </p:txBody>
      </p:sp>
      <p:sp>
        <p:nvSpPr>
          <p:cNvPr id="162" name="Label: MD">
            <a:extLst>
              <a:ext uri="{FF2B5EF4-FFF2-40B4-BE49-F238E27FC236}">
                <a16:creationId xmlns:a16="http://schemas.microsoft.com/office/drawing/2014/main" id="{B5B1329C-0544-249F-2C47-0C7D9691FA62}"/>
              </a:ext>
            </a:extLst>
          </p:cNvPr>
          <p:cNvSpPr txBox="1">
            <a:spLocks noChangeArrowheads="1"/>
          </p:cNvSpPr>
          <p:nvPr/>
        </p:nvSpPr>
        <p:spPr bwMode="auto">
          <a:xfrm>
            <a:off x="10329245" y="4226518"/>
            <a:ext cx="215209" cy="158622"/>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MD</a:t>
            </a:r>
          </a:p>
        </p:txBody>
      </p:sp>
      <p:sp>
        <p:nvSpPr>
          <p:cNvPr id="163" name="Label: ME">
            <a:extLst>
              <a:ext uri="{FF2B5EF4-FFF2-40B4-BE49-F238E27FC236}">
                <a16:creationId xmlns:a16="http://schemas.microsoft.com/office/drawing/2014/main" id="{D13169FD-806D-EF8B-3C43-CA9A911E3EE8}"/>
              </a:ext>
            </a:extLst>
          </p:cNvPr>
          <p:cNvSpPr txBox="1">
            <a:spLocks noChangeArrowheads="1"/>
          </p:cNvSpPr>
          <p:nvPr/>
        </p:nvSpPr>
        <p:spPr bwMode="auto">
          <a:xfrm>
            <a:off x="10503939" y="2460727"/>
            <a:ext cx="195645"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ME</a:t>
            </a:r>
          </a:p>
        </p:txBody>
      </p:sp>
      <p:sp>
        <p:nvSpPr>
          <p:cNvPr id="164" name="Label: LA">
            <a:extLst>
              <a:ext uri="{FF2B5EF4-FFF2-40B4-BE49-F238E27FC236}">
                <a16:creationId xmlns:a16="http://schemas.microsoft.com/office/drawing/2014/main" id="{359CBBE3-14AD-70AD-EDDB-0D1BFD370C7A}"/>
              </a:ext>
            </a:extLst>
          </p:cNvPr>
          <p:cNvSpPr txBox="1">
            <a:spLocks noChangeArrowheads="1"/>
          </p:cNvSpPr>
          <p:nvPr/>
        </p:nvSpPr>
        <p:spPr bwMode="auto">
          <a:xfrm>
            <a:off x="7493797" y="5773997"/>
            <a:ext cx="146733"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LA</a:t>
            </a:r>
          </a:p>
        </p:txBody>
      </p:sp>
      <p:sp>
        <p:nvSpPr>
          <p:cNvPr id="165" name="Label: KY">
            <a:extLst>
              <a:ext uri="{FF2B5EF4-FFF2-40B4-BE49-F238E27FC236}">
                <a16:creationId xmlns:a16="http://schemas.microsoft.com/office/drawing/2014/main" id="{BD4AD3E7-84DC-C9F1-72C5-A385FDB1A079}"/>
              </a:ext>
            </a:extLst>
          </p:cNvPr>
          <p:cNvSpPr txBox="1">
            <a:spLocks noChangeArrowheads="1"/>
          </p:cNvSpPr>
          <p:nvPr/>
        </p:nvSpPr>
        <p:spPr bwMode="auto">
          <a:xfrm>
            <a:off x="8638774" y="4409213"/>
            <a:ext cx="150682"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KY</a:t>
            </a:r>
          </a:p>
        </p:txBody>
      </p:sp>
      <p:sp>
        <p:nvSpPr>
          <p:cNvPr id="166" name="Label: KS">
            <a:extLst>
              <a:ext uri="{FF2B5EF4-FFF2-40B4-BE49-F238E27FC236}">
                <a16:creationId xmlns:a16="http://schemas.microsoft.com/office/drawing/2014/main" id="{91CD398F-BABA-1967-7B1C-C2B7F3B527D0}"/>
              </a:ext>
            </a:extLst>
          </p:cNvPr>
          <p:cNvSpPr txBox="1">
            <a:spLocks noChangeArrowheads="1"/>
          </p:cNvSpPr>
          <p:nvPr/>
        </p:nvSpPr>
        <p:spPr bwMode="auto">
          <a:xfrm>
            <a:off x="6626828" y="4301062"/>
            <a:ext cx="146733"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KS</a:t>
            </a:r>
          </a:p>
        </p:txBody>
      </p:sp>
      <p:sp>
        <p:nvSpPr>
          <p:cNvPr id="167" name="Label: IN">
            <a:extLst>
              <a:ext uri="{FF2B5EF4-FFF2-40B4-BE49-F238E27FC236}">
                <a16:creationId xmlns:a16="http://schemas.microsoft.com/office/drawing/2014/main" id="{C73EEE34-C858-034E-8E28-0BDE4A4CD7E4}"/>
              </a:ext>
            </a:extLst>
          </p:cNvPr>
          <p:cNvSpPr txBox="1">
            <a:spLocks noChangeArrowheads="1"/>
          </p:cNvSpPr>
          <p:nvPr/>
        </p:nvSpPr>
        <p:spPr bwMode="auto">
          <a:xfrm>
            <a:off x="8390513" y="3959325"/>
            <a:ext cx="132060"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IN</a:t>
            </a:r>
          </a:p>
        </p:txBody>
      </p:sp>
      <p:sp>
        <p:nvSpPr>
          <p:cNvPr id="168" name="Label: IL">
            <a:extLst>
              <a:ext uri="{FF2B5EF4-FFF2-40B4-BE49-F238E27FC236}">
                <a16:creationId xmlns:a16="http://schemas.microsoft.com/office/drawing/2014/main" id="{3800D300-C65B-3091-C680-9140C37E529E}"/>
              </a:ext>
            </a:extLst>
          </p:cNvPr>
          <p:cNvSpPr txBox="1">
            <a:spLocks noChangeArrowheads="1"/>
          </p:cNvSpPr>
          <p:nvPr/>
        </p:nvSpPr>
        <p:spPr bwMode="auto">
          <a:xfrm>
            <a:off x="7953232" y="4014979"/>
            <a:ext cx="96180"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IL</a:t>
            </a:r>
          </a:p>
        </p:txBody>
      </p:sp>
      <p:sp>
        <p:nvSpPr>
          <p:cNvPr id="169" name="Label: IA">
            <a:extLst>
              <a:ext uri="{FF2B5EF4-FFF2-40B4-BE49-F238E27FC236}">
                <a16:creationId xmlns:a16="http://schemas.microsoft.com/office/drawing/2014/main" id="{417E309B-720D-0AD2-C7A6-9CFE239F1BCC}"/>
              </a:ext>
            </a:extLst>
          </p:cNvPr>
          <p:cNvSpPr txBox="1">
            <a:spLocks noChangeArrowheads="1"/>
          </p:cNvSpPr>
          <p:nvPr/>
        </p:nvSpPr>
        <p:spPr bwMode="auto">
          <a:xfrm>
            <a:off x="7325352" y="3628081"/>
            <a:ext cx="123908"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IA</a:t>
            </a:r>
          </a:p>
        </p:txBody>
      </p:sp>
      <p:sp>
        <p:nvSpPr>
          <p:cNvPr id="170" name="Label: ID">
            <a:extLst>
              <a:ext uri="{FF2B5EF4-FFF2-40B4-BE49-F238E27FC236}">
                <a16:creationId xmlns:a16="http://schemas.microsoft.com/office/drawing/2014/main" id="{1A292F63-CD26-A558-DA9A-1E8FEB17893B}"/>
              </a:ext>
            </a:extLst>
          </p:cNvPr>
          <p:cNvSpPr txBox="1">
            <a:spLocks noChangeArrowheads="1"/>
          </p:cNvSpPr>
          <p:nvPr/>
        </p:nvSpPr>
        <p:spPr bwMode="auto">
          <a:xfrm>
            <a:off x="4509918" y="3039219"/>
            <a:ext cx="127169"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ID</a:t>
            </a:r>
          </a:p>
        </p:txBody>
      </p:sp>
      <p:sp>
        <p:nvSpPr>
          <p:cNvPr id="171" name="Label: HI">
            <a:extLst>
              <a:ext uri="{FF2B5EF4-FFF2-40B4-BE49-F238E27FC236}">
                <a16:creationId xmlns:a16="http://schemas.microsoft.com/office/drawing/2014/main" id="{DD3110BD-F2F3-BB68-D9C4-F34CDD97DEBD}"/>
              </a:ext>
            </a:extLst>
          </p:cNvPr>
          <p:cNvSpPr txBox="1">
            <a:spLocks noChangeArrowheads="1"/>
          </p:cNvSpPr>
          <p:nvPr/>
        </p:nvSpPr>
        <p:spPr bwMode="auto">
          <a:xfrm>
            <a:off x="4850073" y="6597786"/>
            <a:ext cx="128800"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HI</a:t>
            </a:r>
          </a:p>
        </p:txBody>
      </p:sp>
      <p:sp>
        <p:nvSpPr>
          <p:cNvPr id="172" name="Label: GA">
            <a:extLst>
              <a:ext uri="{FF2B5EF4-FFF2-40B4-BE49-F238E27FC236}">
                <a16:creationId xmlns:a16="http://schemas.microsoft.com/office/drawing/2014/main" id="{5CE92D05-05E9-80D7-06A3-0E2BCFE7D37B}"/>
              </a:ext>
            </a:extLst>
          </p:cNvPr>
          <p:cNvSpPr txBox="1">
            <a:spLocks noChangeArrowheads="1"/>
          </p:cNvSpPr>
          <p:nvPr/>
        </p:nvSpPr>
        <p:spPr bwMode="auto">
          <a:xfrm>
            <a:off x="8968644" y="5417597"/>
            <a:ext cx="177710"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GA</a:t>
            </a:r>
          </a:p>
        </p:txBody>
      </p:sp>
      <p:sp>
        <p:nvSpPr>
          <p:cNvPr id="173" name="Label: FL">
            <a:extLst>
              <a:ext uri="{FF2B5EF4-FFF2-40B4-BE49-F238E27FC236}">
                <a16:creationId xmlns:a16="http://schemas.microsoft.com/office/drawing/2014/main" id="{BCBE9D0D-9063-C2C7-0F9C-9D40C3D8D904}"/>
              </a:ext>
            </a:extLst>
          </p:cNvPr>
          <p:cNvSpPr txBox="1">
            <a:spLocks noChangeArrowheads="1"/>
          </p:cNvSpPr>
          <p:nvPr/>
        </p:nvSpPr>
        <p:spPr bwMode="auto">
          <a:xfrm>
            <a:off x="9344591" y="6103320"/>
            <a:ext cx="125538" cy="158622"/>
          </a:xfrm>
          <a:prstGeom prst="rect">
            <a:avLst/>
          </a:prstGeom>
          <a:solidFill>
            <a:schemeClr val="bg1">
              <a:lumMod val="85000"/>
            </a:schemeClr>
          </a:solid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FL</a:t>
            </a:r>
          </a:p>
        </p:txBody>
      </p:sp>
      <p:sp>
        <p:nvSpPr>
          <p:cNvPr id="174" name="Label: DE">
            <a:extLst>
              <a:ext uri="{FF2B5EF4-FFF2-40B4-BE49-F238E27FC236}">
                <a16:creationId xmlns:a16="http://schemas.microsoft.com/office/drawing/2014/main" id="{C5E8B9F7-3C65-BE00-C607-A1B1BA437F8A}"/>
              </a:ext>
            </a:extLst>
          </p:cNvPr>
          <p:cNvSpPr txBox="1">
            <a:spLocks noChangeArrowheads="1"/>
          </p:cNvSpPr>
          <p:nvPr/>
        </p:nvSpPr>
        <p:spPr bwMode="auto">
          <a:xfrm>
            <a:off x="10361536" y="3845539"/>
            <a:ext cx="159776" cy="158622"/>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DE</a:t>
            </a:r>
          </a:p>
        </p:txBody>
      </p:sp>
      <p:sp>
        <p:nvSpPr>
          <p:cNvPr id="175" name="Label: CT">
            <a:extLst>
              <a:ext uri="{FF2B5EF4-FFF2-40B4-BE49-F238E27FC236}">
                <a16:creationId xmlns:a16="http://schemas.microsoft.com/office/drawing/2014/main" id="{4BC6AB5F-879A-97D2-21C2-68B291CEB479}"/>
              </a:ext>
            </a:extLst>
          </p:cNvPr>
          <p:cNvSpPr txBox="1">
            <a:spLocks noChangeArrowheads="1"/>
          </p:cNvSpPr>
          <p:nvPr/>
        </p:nvSpPr>
        <p:spPr bwMode="auto">
          <a:xfrm>
            <a:off x="10562054" y="3453615"/>
            <a:ext cx="148364" cy="158622"/>
          </a:xfrm>
          <a:prstGeom prst="rect">
            <a:avLst/>
          </a:prstGeom>
          <a:noFill/>
          <a:ln>
            <a:noFill/>
          </a:ln>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CT</a:t>
            </a:r>
          </a:p>
        </p:txBody>
      </p:sp>
      <p:sp>
        <p:nvSpPr>
          <p:cNvPr id="176" name="Label: CO">
            <a:extLst>
              <a:ext uri="{FF2B5EF4-FFF2-40B4-BE49-F238E27FC236}">
                <a16:creationId xmlns:a16="http://schemas.microsoft.com/office/drawing/2014/main" id="{68C7CF38-87C3-FF73-39F2-46BC1FB309C7}"/>
              </a:ext>
            </a:extLst>
          </p:cNvPr>
          <p:cNvSpPr txBox="1">
            <a:spLocks noChangeArrowheads="1"/>
          </p:cNvSpPr>
          <p:nvPr/>
        </p:nvSpPr>
        <p:spPr bwMode="auto">
          <a:xfrm>
            <a:off x="5538936" y="4140049"/>
            <a:ext cx="174449"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a:latin typeface="Calibri"/>
              </a:rPr>
              <a:t>CO</a:t>
            </a:r>
          </a:p>
        </p:txBody>
      </p:sp>
      <p:sp>
        <p:nvSpPr>
          <p:cNvPr id="177" name="Label: CA">
            <a:extLst>
              <a:ext uri="{FF2B5EF4-FFF2-40B4-BE49-F238E27FC236}">
                <a16:creationId xmlns:a16="http://schemas.microsoft.com/office/drawing/2014/main" id="{FD4AC475-9263-991B-E3D5-1D494B138A90}"/>
              </a:ext>
            </a:extLst>
          </p:cNvPr>
          <p:cNvSpPr txBox="1">
            <a:spLocks noChangeArrowheads="1"/>
          </p:cNvSpPr>
          <p:nvPr/>
        </p:nvSpPr>
        <p:spPr bwMode="auto">
          <a:xfrm>
            <a:off x="3359167" y="4118991"/>
            <a:ext cx="160300"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bg1"/>
                </a:solidFill>
                <a:latin typeface="Calibri"/>
              </a:rPr>
              <a:t>CA</a:t>
            </a:r>
          </a:p>
        </p:txBody>
      </p:sp>
      <p:sp>
        <p:nvSpPr>
          <p:cNvPr id="178" name="Label: AR">
            <a:extLst>
              <a:ext uri="{FF2B5EF4-FFF2-40B4-BE49-F238E27FC236}">
                <a16:creationId xmlns:a16="http://schemas.microsoft.com/office/drawing/2014/main" id="{AAD4DD07-85FE-FB8E-FCD9-7860641337DF}"/>
              </a:ext>
            </a:extLst>
          </p:cNvPr>
          <p:cNvSpPr txBox="1">
            <a:spLocks noChangeArrowheads="1"/>
          </p:cNvSpPr>
          <p:nvPr/>
        </p:nvSpPr>
        <p:spPr bwMode="auto">
          <a:xfrm>
            <a:off x="7470632" y="5034736"/>
            <a:ext cx="165109"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tx1"/>
                </a:solidFill>
                <a:latin typeface="Calibri"/>
              </a:rPr>
              <a:t>AR</a:t>
            </a:r>
          </a:p>
        </p:txBody>
      </p:sp>
      <p:sp>
        <p:nvSpPr>
          <p:cNvPr id="179" name="Label: AZ">
            <a:extLst>
              <a:ext uri="{FF2B5EF4-FFF2-40B4-BE49-F238E27FC236}">
                <a16:creationId xmlns:a16="http://schemas.microsoft.com/office/drawing/2014/main" id="{327CFA6A-7F40-7182-4720-633B1FFED95D}"/>
              </a:ext>
            </a:extLst>
          </p:cNvPr>
          <p:cNvSpPr txBox="1">
            <a:spLocks noChangeArrowheads="1"/>
          </p:cNvSpPr>
          <p:nvPr/>
        </p:nvSpPr>
        <p:spPr bwMode="auto">
          <a:xfrm>
            <a:off x="4515725" y="4877361"/>
            <a:ext cx="152285" cy="169277"/>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solidFill>
                  <a:schemeClr val="tx1"/>
                </a:solidFill>
                <a:latin typeface="Calibri"/>
              </a:rPr>
              <a:t>AZ</a:t>
            </a:r>
          </a:p>
        </p:txBody>
      </p:sp>
      <p:sp>
        <p:nvSpPr>
          <p:cNvPr id="180" name="Label: AK">
            <a:extLst>
              <a:ext uri="{FF2B5EF4-FFF2-40B4-BE49-F238E27FC236}">
                <a16:creationId xmlns:a16="http://schemas.microsoft.com/office/drawing/2014/main" id="{BA481829-135B-FDC5-4AB8-B67866327EF9}"/>
              </a:ext>
            </a:extLst>
          </p:cNvPr>
          <p:cNvSpPr txBox="1">
            <a:spLocks noChangeArrowheads="1"/>
          </p:cNvSpPr>
          <p:nvPr/>
        </p:nvSpPr>
        <p:spPr bwMode="auto">
          <a:xfrm>
            <a:off x="3623563" y="5849981"/>
            <a:ext cx="164668"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4422">
              <a:defRPr/>
            </a:pPr>
            <a:r>
              <a:rPr lang="en-US" sz="1100" dirty="0">
                <a:latin typeface="Calibri"/>
              </a:rPr>
              <a:t>AK</a:t>
            </a:r>
          </a:p>
        </p:txBody>
      </p:sp>
      <p:sp>
        <p:nvSpPr>
          <p:cNvPr id="181" name="Label: AL">
            <a:extLst>
              <a:ext uri="{FF2B5EF4-FFF2-40B4-BE49-F238E27FC236}">
                <a16:creationId xmlns:a16="http://schemas.microsoft.com/office/drawing/2014/main" id="{8294E63E-A7FE-DFEF-C1FF-02127F48F574}"/>
              </a:ext>
            </a:extLst>
          </p:cNvPr>
          <p:cNvSpPr txBox="1">
            <a:spLocks noChangeArrowheads="1"/>
          </p:cNvSpPr>
          <p:nvPr/>
        </p:nvSpPr>
        <p:spPr bwMode="auto">
          <a:xfrm>
            <a:off x="8412997" y="5399948"/>
            <a:ext cx="146733" cy="158622"/>
          </a:xfrm>
          <a:prstGeom prst="rect">
            <a:avLst/>
          </a:prstGeom>
          <a:noFill/>
          <a:ln>
            <a:noFill/>
          </a:ln>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defTabSz="914422">
              <a:defRPr/>
            </a:pPr>
            <a:r>
              <a:rPr lang="en-US" sz="1100">
                <a:latin typeface="Calibri"/>
              </a:rPr>
              <a:t>AL</a:t>
            </a:r>
          </a:p>
        </p:txBody>
      </p:sp>
      <p:sp>
        <p:nvSpPr>
          <p:cNvPr id="182" name="Circle: D.C.">
            <a:extLst>
              <a:ext uri="{FF2B5EF4-FFF2-40B4-BE49-F238E27FC236}">
                <a16:creationId xmlns:a16="http://schemas.microsoft.com/office/drawing/2014/main" id="{B7072D31-7242-AE90-B238-5E39558CA856}"/>
              </a:ext>
            </a:extLst>
          </p:cNvPr>
          <p:cNvSpPr>
            <a:spLocks noChangeArrowheads="1"/>
          </p:cNvSpPr>
          <p:nvPr/>
        </p:nvSpPr>
        <p:spPr bwMode="auto">
          <a:xfrm>
            <a:off x="9737755" y="3999817"/>
            <a:ext cx="84112" cy="8412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lumMod val="90000"/>
            </a:schemeClr>
          </a:solidFill>
          <a:ln w="0" algn="ctr">
            <a:solidFill>
              <a:schemeClr val="tx1"/>
            </a:solidFill>
            <a:round/>
            <a:headEnd/>
            <a:tailEnd/>
          </a:ln>
        </p:spPr>
        <p:txBody>
          <a:bodyPr lIns="101882" tIns="50941" rIns="101882" bIns="50941"/>
          <a:lstStyle/>
          <a:p>
            <a:pPr defTabSz="914422">
              <a:defRPr/>
            </a:pPr>
            <a:endParaRPr lang="en-US" sz="1100">
              <a:solidFill>
                <a:srgbClr val="000000"/>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956902574"/>
      </p:ext>
    </p:extLst>
  </p:cSld>
  <p:clrMapOvr>
    <a:masterClrMapping/>
  </p:clrMapOvr>
</p:sld>
</file>

<file path=ppt/theme/theme1.xml><?xml version="1.0" encoding="utf-8"?>
<a:theme xmlns:a="http://schemas.openxmlformats.org/drawingml/2006/main" name="Manatt PPT Templat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spPr>
      <a:bodyPr lIns="182880" tIns="182880" rIns="182880" bIns="182880" rtlCol="0" anchor="ctr" anchorCtr="0">
        <a:noAutofit/>
      </a:bodyPr>
      <a:lstStyle>
        <a:defPPr algn="ctr" eaLnBrk="1" hangingPunct="1">
          <a:lnSpc>
            <a:spcPts val="2600"/>
          </a:lnSpc>
          <a:defRPr sz="2400" b="1" dirty="0">
            <a:solidFill>
              <a:schemeClr val="bg1"/>
            </a:solidFill>
            <a:latin typeface="+mn-lt"/>
          </a:defRPr>
        </a:defPPr>
      </a:lstStyle>
    </a:spDef>
    <a:lnDef>
      <a:spPr bwMode="auto">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l">
          <a:defRPr sz="2400" dirty="0">
            <a:latin typeface="+mn-lt"/>
          </a:defRPr>
        </a:defPPr>
      </a:lstStyle>
    </a:tx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4">
        <a:dk1>
          <a:srgbClr val="000000"/>
        </a:dk1>
        <a:lt1>
          <a:srgbClr val="FFFFFF"/>
        </a:lt1>
        <a:dk2>
          <a:srgbClr val="F0AB00"/>
        </a:dk2>
        <a:lt2>
          <a:srgbClr val="004157"/>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5">
        <a:dk1>
          <a:srgbClr val="000000"/>
        </a:dk1>
        <a:lt1>
          <a:srgbClr val="FFFFFF"/>
        </a:lt1>
        <a:dk2>
          <a:srgbClr val="F0AB00"/>
        </a:dk2>
        <a:lt2>
          <a:srgbClr val="0099A5"/>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Manatt PPT Template.pptx" id="{A7BF98C6-E23D-4605-ABFE-9C63E9BC4D22}" vid="{AEA8C052-2487-48C8-A346-DA392BD41A36}"/>
    </a:ext>
  </a:extLst>
</a:theme>
</file>

<file path=ppt/theme/theme2.xml><?xml version="1.0" encoding="utf-8"?>
<a:theme xmlns:a="http://schemas.openxmlformats.org/drawingml/2006/main" name="Office Them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375c51-9a08-4149-b188-0c3f77dea821">
      <UserInfo>
        <DisplayName>Houston-Floyd, Lori</DisplayName>
        <AccountId>13</AccountId>
        <AccountType/>
      </UserInfo>
      <UserInfo>
        <DisplayName>Singh, Alexandra</DisplayName>
        <AccountId>11</AccountId>
        <AccountType/>
      </UserInfo>
    </SharedWithUsers>
    <lcf76f155ced4ddcb4097134ff3c332f xmlns="5b1102f2-c939-4646-8072-7652eff13c87">
      <Terms xmlns="http://schemas.microsoft.com/office/infopath/2007/PartnerControls"/>
    </lcf76f155ced4ddcb4097134ff3c332f>
    <TaxCatchAll xmlns="26375c51-9a08-4149-b188-0c3f77dea8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3E00A13F900646ACA2887C321A68C7" ma:contentTypeVersion="16" ma:contentTypeDescription="Create a new document." ma:contentTypeScope="" ma:versionID="58fa780b348e5c737e48bddc519b8d0c">
  <xsd:schema xmlns:xsd="http://www.w3.org/2001/XMLSchema" xmlns:xs="http://www.w3.org/2001/XMLSchema" xmlns:p="http://schemas.microsoft.com/office/2006/metadata/properties" xmlns:ns2="5b1102f2-c939-4646-8072-7652eff13c87" xmlns:ns3="26375c51-9a08-4149-b188-0c3f77dea821" targetNamespace="http://schemas.microsoft.com/office/2006/metadata/properties" ma:root="true" ma:fieldsID="129400385ac2d2a62187cc3d3bcc163b" ns2:_="" ns3:_="">
    <xsd:import namespace="5b1102f2-c939-4646-8072-7652eff13c87"/>
    <xsd:import namespace="26375c51-9a08-4149-b188-0c3f77dea8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1102f2-c939-4646-8072-7652eff13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6d909d-daac-449e-88e4-08024c4f9c5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75c51-9a08-4149-b188-0c3f77dea8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d3b135b-4e09-449e-9fb6-fcc4a27aec12}" ma:internalName="TaxCatchAll" ma:showField="CatchAllData" ma:web="26375c51-9a08-4149-b188-0c3f77dea8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D1747C-532C-4041-AE7B-51D295ECA591}">
  <ds:schemaRefs>
    <ds:schemaRef ds:uri="26375c51-9a08-4149-b188-0c3f77dea821"/>
    <ds:schemaRef ds:uri="5b1102f2-c939-4646-8072-7652eff13c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4C0A29-C972-43F5-B7BB-B31C20EA83CA}">
  <ds:schemaRefs>
    <ds:schemaRef ds:uri="26375c51-9a08-4149-b188-0c3f77dea821"/>
    <ds:schemaRef ds:uri="5b1102f2-c939-4646-8072-7652eff13c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7FE1FC-7178-4FCE-B433-AF2D0BCFDE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Manatt PPT Template</Template>
  <TotalTime>0</TotalTime>
  <Words>1672</Words>
  <Application>Microsoft Office PowerPoint</Application>
  <PresentationFormat>Custom</PresentationFormat>
  <Paragraphs>218</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Calibri</vt:lpstr>
      <vt:lpstr>Courier New</vt:lpstr>
      <vt:lpstr>Georgia</vt:lpstr>
      <vt:lpstr>Wingdings</vt:lpstr>
      <vt:lpstr>Wingdings 2</vt:lpstr>
      <vt:lpstr>Manatt PPT Template</vt:lpstr>
      <vt:lpstr>PowerPoint Presentation</vt:lpstr>
      <vt:lpstr>Housing instability and incarceration result in poor health outcomes</vt:lpstr>
      <vt:lpstr>New federal guidance allows States to pursue 1115 demonstrations to address housing needs and provide reentry services to incarcerated individuals</vt:lpstr>
      <vt:lpstr>Medicaid’s role in addressing housing and reentry needs is focused on health</vt:lpstr>
      <vt:lpstr>States can cover a range of housing and housing-related services in Medicaid</vt:lpstr>
      <vt:lpstr>States also have flexibility to design the scope of reentry services in Medicaid</vt:lpstr>
      <vt:lpstr>States are taking different approaches to covering housing supports in Medicaid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Arnold Ventures: State Integration Assessment</dc:title>
  <dc:creator>Singh, Alexandra</dc:creator>
  <cp:lastModifiedBy>Reyneri, Dori Glanz</cp:lastModifiedBy>
  <cp:revision>2</cp:revision>
  <cp:lastPrinted>2020-07-14T22:40:15Z</cp:lastPrinted>
  <dcterms:created xsi:type="dcterms:W3CDTF">2023-09-15T18:44:14Z</dcterms:created>
  <dcterms:modified xsi:type="dcterms:W3CDTF">2024-08-23T17:19:34Z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0x0101004C3E00A13F900646ACA2887C321A68C7</vt:lpwstr>
  </property>
  <property fmtid="{D5CDD505-2E9C-101B-9397-08002B2CF9AE}" pid="3" name="MediaServiceImageTags">
    <vt:lpwstr/>
  </property>
</Properties>
</file>