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0" r:id="rId3"/>
  </p:sldMasterIdLst>
  <p:notesMasterIdLst>
    <p:notesMasterId r:id="rId24"/>
  </p:notesMasterIdLst>
  <p:sldIdLst>
    <p:sldId id="294" r:id="rId4"/>
    <p:sldId id="437" r:id="rId5"/>
    <p:sldId id="343" r:id="rId6"/>
    <p:sldId id="795" r:id="rId7"/>
    <p:sldId id="799" r:id="rId8"/>
    <p:sldId id="800" r:id="rId9"/>
    <p:sldId id="801" r:id="rId10"/>
    <p:sldId id="793" r:id="rId11"/>
    <p:sldId id="779" r:id="rId12"/>
    <p:sldId id="788" r:id="rId13"/>
    <p:sldId id="760" r:id="rId14"/>
    <p:sldId id="805" r:id="rId15"/>
    <p:sldId id="763" r:id="rId16"/>
    <p:sldId id="790" r:id="rId17"/>
    <p:sldId id="789" r:id="rId18"/>
    <p:sldId id="794" r:id="rId19"/>
    <p:sldId id="783" r:id="rId20"/>
    <p:sldId id="784" r:id="rId21"/>
    <p:sldId id="785"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705" autoAdjust="0"/>
  </p:normalViewPr>
  <p:slideViewPr>
    <p:cSldViewPr snapToGrid="0">
      <p:cViewPr varScale="1">
        <p:scale>
          <a:sx n="58" d="100"/>
          <a:sy n="58" d="100"/>
        </p:scale>
        <p:origin x="98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29E79-81EF-474A-AF39-723C29438655}"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E95F9-0AAF-4B9F-B7CF-8547D6244679}" type="slidenum">
              <a:rPr lang="en-US" smtClean="0"/>
              <a:t>‹#›</a:t>
            </a:fld>
            <a:endParaRPr lang="en-US"/>
          </a:p>
        </p:txBody>
      </p:sp>
    </p:spTree>
    <p:extLst>
      <p:ext uri="{BB962C8B-B14F-4D97-AF65-F5344CB8AC3E}">
        <p14:creationId xmlns:p14="http://schemas.microsoft.com/office/powerpoint/2010/main" val="264812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ehavioralhealthworkforce.org/wp-content/uploads/2017/01/FA3P4_Billing-Restrictions_Full-Repor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E95F9-0AAF-4B9F-B7CF-8547D6244679}" type="slidenum">
              <a:rPr lang="en-US" smtClean="0"/>
              <a:t>2</a:t>
            </a:fld>
            <a:endParaRPr lang="en-US"/>
          </a:p>
        </p:txBody>
      </p:sp>
    </p:spTree>
    <p:extLst>
      <p:ext uri="{BB962C8B-B14F-4D97-AF65-F5344CB8AC3E}">
        <p14:creationId xmlns:p14="http://schemas.microsoft.com/office/powerpoint/2010/main" val="98922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rPr>
              <a:t>Notes</a:t>
            </a:r>
            <a:r>
              <a:rPr lang="en-US" sz="1200" b="0" dirty="0">
                <a:effectLst/>
              </a:rPr>
              <a:t>: </a:t>
            </a:r>
            <a:r>
              <a:rPr lang="en-US" sz="1200" b="0" baseline="30000" dirty="0">
                <a:effectLst/>
              </a:rPr>
              <a:t> </a:t>
            </a:r>
            <a:r>
              <a:rPr lang="en-US" sz="1200" b="0" dirty="0">
                <a:effectLst/>
              </a:rPr>
              <a:t>Prescribers with 11+ behavioral health medications (psychotropics and/or medications for opioid use disorder). Due to data limitations, psychiatric NPs and PAs are reported with other NPs and PAs.  </a:t>
            </a:r>
            <a:r>
              <a:rPr lang="en-US" sz="1200" b="0" kern="1200" dirty="0">
                <a:solidFill>
                  <a:schemeClr val="dk1"/>
                </a:solidFill>
                <a:effectLst/>
                <a:latin typeface="+mn-lt"/>
                <a:ea typeface="+mn-ea"/>
                <a:cs typeface="+mn-cs"/>
              </a:rPr>
              <a:t>Includes fully licensed, active practitioners as of January 1, 2022. Does not include 24,019 psychologists and 80,217 counselors and therapists who had a practice address in a different state than they were licensed or could not be geocoded. Counts are deduplicated within state, but not across state.  Due to data limitations, excludes peer support providers, community health workers and substance use counselors.</a:t>
            </a:r>
            <a:r>
              <a:rPr lang="en-US" sz="1050" b="0" dirty="0">
                <a:effectLst/>
              </a:rPr>
              <a:t> </a:t>
            </a:r>
            <a:endParaRPr lang="en-US" sz="1050" b="0" dirty="0">
              <a:effectLst/>
              <a:latin typeface="Avenir Next LT Pro Light"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D6C70-6BCF-4076-BE32-77B3B03914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01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E95F9-0AAF-4B9F-B7CF-8547D6244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75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E95F9-0AAF-4B9F-B7CF-8547D6244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11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a:solidFill>
                  <a:schemeClr val="tx1"/>
                </a:solidFill>
                <a:effectLst/>
                <a:latin typeface="+mn-lt"/>
                <a:ea typeface="+mn-ea"/>
                <a:cs typeface="+mn-cs"/>
                <a:hlinkClick r:id="rId3"/>
              </a:rPr>
              <a:t>http://www.behavioralhealthworkforce.org/wp-content/uploads/2017/01/FA3P4_Billing-Restrictions_Full-Report.pdf</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4E95F9-0AAF-4B9F-B7CF-8547D6244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19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A59F7-DEE6-46ED-806B-BF03CD8A0E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03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Table 3. States with the Highest, Mid-Range, and Lowest Peer Support Penetration (N-MHSS 2020) </a:t>
            </a:r>
            <a:endParaRPr lang="en-US" sz="12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54E95F9-0AAF-4B9F-B7CF-8547D6244679}" type="slidenum">
              <a:rPr lang="en-US" smtClean="0"/>
              <a:t>15</a:t>
            </a:fld>
            <a:endParaRPr lang="en-US"/>
          </a:p>
        </p:txBody>
      </p:sp>
    </p:spTree>
    <p:extLst>
      <p:ext uri="{BB962C8B-B14F-4D97-AF65-F5344CB8AC3E}">
        <p14:creationId xmlns:p14="http://schemas.microsoft.com/office/powerpoint/2010/main" val="346949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E95F9-0AAF-4B9F-B7CF-8547D6244679}" type="slidenum">
              <a:rPr lang="en-US" smtClean="0"/>
              <a:t>16</a:t>
            </a:fld>
            <a:endParaRPr lang="en-US"/>
          </a:p>
        </p:txBody>
      </p:sp>
    </p:spTree>
    <p:extLst>
      <p:ext uri="{BB962C8B-B14F-4D97-AF65-F5344CB8AC3E}">
        <p14:creationId xmlns:p14="http://schemas.microsoft.com/office/powerpoint/2010/main" val="214810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5663-1D73-456A-BEA2-063177A12C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B343F1-8A2D-40E6-AE22-756C2641B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C76071-FA57-41A5-B1BE-D7A6BBFF77FD}"/>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5" name="Footer Placeholder 4">
            <a:extLst>
              <a:ext uri="{FF2B5EF4-FFF2-40B4-BE49-F238E27FC236}">
                <a16:creationId xmlns:a16="http://schemas.microsoft.com/office/drawing/2014/main" id="{D9175934-40A7-4EB5-8E28-436EBB97C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415A4-04E8-4E69-BBC6-6D5473A22FBD}"/>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159856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2477-12C4-484E-B1DA-E052579164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4F0BB9-5D69-4794-8543-1BE8CF24AC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F9198-435F-4C6D-804F-9BA9A927B237}"/>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5" name="Footer Placeholder 4">
            <a:extLst>
              <a:ext uri="{FF2B5EF4-FFF2-40B4-BE49-F238E27FC236}">
                <a16:creationId xmlns:a16="http://schemas.microsoft.com/office/drawing/2014/main" id="{CE28EBA1-4676-4EAC-BF3F-C89EF0E62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D9386-5422-47EF-BB95-6951C86CAB06}"/>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423923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7EA39-FE77-4956-916D-87EDD8929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9760D-AD83-450D-9F44-27A976C0EB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BB30A-6E18-4CB1-AAAB-646D647BA988}"/>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5" name="Footer Placeholder 4">
            <a:extLst>
              <a:ext uri="{FF2B5EF4-FFF2-40B4-BE49-F238E27FC236}">
                <a16:creationId xmlns:a16="http://schemas.microsoft.com/office/drawing/2014/main" id="{63FD1351-908E-4B31-BE6D-3AD258214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A0968-DC5D-4462-B6F0-C84AC257F752}"/>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87331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water, boat, man, playing&#10;&#10;Description automatically generated">
            <a:extLst>
              <a:ext uri="{FF2B5EF4-FFF2-40B4-BE49-F238E27FC236}">
                <a16:creationId xmlns:a16="http://schemas.microsoft.com/office/drawing/2014/main" id="{992AC79E-CC2D-D44B-BD3B-E5373503F0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555" r="1" b="1"/>
          <a:stretch/>
        </p:blipFill>
        <p:spPr>
          <a:xfrm>
            <a:off x="-388863" y="-2170"/>
            <a:ext cx="12191980" cy="6857990"/>
          </a:xfrm>
          <a:prstGeom prst="rect">
            <a:avLst/>
          </a:prstGeom>
        </p:spPr>
      </p:pic>
      <p:sp>
        <p:nvSpPr>
          <p:cNvPr id="2" name="Title 1">
            <a:extLst>
              <a:ext uri="{FF2B5EF4-FFF2-40B4-BE49-F238E27FC236}">
                <a16:creationId xmlns:a16="http://schemas.microsoft.com/office/drawing/2014/main" id="{383A256B-27D6-4560-8BD6-D8B9B2758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5A0D0-F763-46A5-9EB2-7EDC00FF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875DCA-7A86-4242-BF62-9C2E48C58171}"/>
              </a:ext>
            </a:extLst>
          </p:cNvPr>
          <p:cNvSpPr>
            <a:spLocks noGrp="1"/>
          </p:cNvSpPr>
          <p:nvPr>
            <p:ph type="dt" sz="half" idx="10"/>
          </p:nvPr>
        </p:nvSpPr>
        <p:spPr>
          <a:xfrm>
            <a:off x="8878614" y="6351761"/>
            <a:ext cx="2743200" cy="365125"/>
          </a:xfrm>
        </p:spPr>
        <p:txBody>
          <a:bodyPr/>
          <a:lstStyle/>
          <a:p>
            <a:fld id="{3C811CBF-03F2-4FE4-A830-CAC2916B3AFF}" type="datetimeFigureOut">
              <a:rPr lang="en-US" smtClean="0"/>
              <a:t>8/29/2024</a:t>
            </a:fld>
            <a:endParaRPr lang="en-US"/>
          </a:p>
        </p:txBody>
      </p:sp>
      <p:pic>
        <p:nvPicPr>
          <p:cNvPr id="9" name="Picture 8" descr="A close up of a sign&#10;&#10;Description automatically generated">
            <a:extLst>
              <a:ext uri="{FF2B5EF4-FFF2-40B4-BE49-F238E27FC236}">
                <a16:creationId xmlns:a16="http://schemas.microsoft.com/office/drawing/2014/main" id="{B2A3C0D1-D160-E941-A564-2C41D32CE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06246"/>
            <a:ext cx="2632709" cy="1115229"/>
          </a:xfrm>
          <a:prstGeom prst="rect">
            <a:avLst/>
          </a:prstGeom>
        </p:spPr>
      </p:pic>
      <p:sp>
        <p:nvSpPr>
          <p:cNvPr id="10" name="Footer Placeholder 9">
            <a:extLst>
              <a:ext uri="{FF2B5EF4-FFF2-40B4-BE49-F238E27FC236}">
                <a16:creationId xmlns:a16="http://schemas.microsoft.com/office/drawing/2014/main" id="{F2E2763C-610D-FF44-B5D2-BF2EE120A70A}"/>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8231AFBA-6F1A-E64D-B1A7-C37CA0D9DE8E}"/>
              </a:ext>
            </a:extLst>
          </p:cNvPr>
          <p:cNvSpPr>
            <a:spLocks noGrp="1"/>
          </p:cNvSpPr>
          <p:nvPr>
            <p:ph type="sldNum" sz="quarter" idx="12"/>
          </p:nvPr>
        </p:nvSpPr>
        <p:spPr/>
        <p:txBody>
          <a:bodyPr/>
          <a:lstStyle/>
          <a:p>
            <a:fld id="{6A1F827F-4488-4BBE-A601-36D3BEA7849D}" type="slidenum">
              <a:rPr lang="en-US" smtClean="0"/>
              <a:t>‹#›</a:t>
            </a:fld>
            <a:endParaRPr lang="en-US"/>
          </a:p>
        </p:txBody>
      </p:sp>
    </p:spTree>
    <p:extLst>
      <p:ext uri="{BB962C8B-B14F-4D97-AF65-F5344CB8AC3E}">
        <p14:creationId xmlns:p14="http://schemas.microsoft.com/office/powerpoint/2010/main" val="425680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1AAAF5-9B88-4E22-AD1A-01B80AF1A235}"/>
              </a:ext>
            </a:extLst>
          </p:cNvPr>
          <p:cNvSpPr>
            <a:spLocks noGrp="1"/>
          </p:cNvSpPr>
          <p:nvPr>
            <p:ph idx="1"/>
          </p:nvPr>
        </p:nvSpPr>
        <p:spPr>
          <a:xfrm>
            <a:off x="3226676" y="430924"/>
            <a:ext cx="8127124" cy="5746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AD9641-3C96-4648-A049-4F46E17434C4}"/>
              </a:ext>
            </a:extLst>
          </p:cNvPr>
          <p:cNvSpPr>
            <a:spLocks noGrp="1"/>
          </p:cNvSpPr>
          <p:nvPr>
            <p:ph type="dt" sz="half" idx="10"/>
          </p:nvPr>
        </p:nvSpPr>
        <p:spPr>
          <a:xfrm>
            <a:off x="3226676" y="6356350"/>
            <a:ext cx="2743200" cy="365125"/>
          </a:xfrm>
        </p:spPr>
        <p:txBody>
          <a:bodyPr/>
          <a:lstStyle/>
          <a:p>
            <a:fld id="{3C811CBF-03F2-4FE4-A830-CAC2916B3AFF}" type="datetimeFigureOut">
              <a:rPr lang="en-US" smtClean="0"/>
              <a:t>8/29/2024</a:t>
            </a:fld>
            <a:endParaRPr lang="en-US"/>
          </a:p>
        </p:txBody>
      </p:sp>
      <p:sp>
        <p:nvSpPr>
          <p:cNvPr id="6" name="Slide Number Placeholder 5">
            <a:extLst>
              <a:ext uri="{FF2B5EF4-FFF2-40B4-BE49-F238E27FC236}">
                <a16:creationId xmlns:a16="http://schemas.microsoft.com/office/drawing/2014/main" id="{CD1AFEFE-714D-4970-A08B-538CE9D5796D}"/>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8" name="Rectangle 7">
            <a:extLst>
              <a:ext uri="{FF2B5EF4-FFF2-40B4-BE49-F238E27FC236}">
                <a16:creationId xmlns:a16="http://schemas.microsoft.com/office/drawing/2014/main" id="{3A7BB4C1-ACCC-994E-B898-581621AE66C7}"/>
              </a:ext>
            </a:extLst>
          </p:cNvPr>
          <p:cNvSpPr/>
          <p:nvPr userDrawn="1"/>
        </p:nvSpPr>
        <p:spPr>
          <a:xfrm>
            <a:off x="1" y="0"/>
            <a:ext cx="2007476"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568DC3B5-B82E-4C4B-BE2F-1D111378B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10" name="Title 1">
            <a:extLst>
              <a:ext uri="{FF2B5EF4-FFF2-40B4-BE49-F238E27FC236}">
                <a16:creationId xmlns:a16="http://schemas.microsoft.com/office/drawing/2014/main" id="{6B7E826B-8CB7-9F40-BF5A-3BA9B0A1CBBC}"/>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11" name="Title 1">
            <a:extLst>
              <a:ext uri="{FF2B5EF4-FFF2-40B4-BE49-F238E27FC236}">
                <a16:creationId xmlns:a16="http://schemas.microsoft.com/office/drawing/2014/main" id="{9BB7CF89-D59B-5D4F-B775-CA9D7B9E25DA}"/>
              </a:ext>
            </a:extLst>
          </p:cNvPr>
          <p:cNvSpPr>
            <a:spLocks noGrp="1"/>
          </p:cNvSpPr>
          <p:nvPr>
            <p:ph type="title"/>
          </p:nvPr>
        </p:nvSpPr>
        <p:spPr>
          <a:xfrm>
            <a:off x="552436" y="2115013"/>
            <a:ext cx="2596055" cy="1492469"/>
          </a:xfrm>
        </p:spPr>
        <p:txBody>
          <a:bodyPr>
            <a:no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4792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F03FB-CEA3-487E-989B-2BB835278FB3}"/>
              </a:ext>
            </a:extLst>
          </p:cNvPr>
          <p:cNvSpPr>
            <a:spLocks noGrp="1"/>
          </p:cNvSpPr>
          <p:nvPr>
            <p:ph type="body" idx="1"/>
          </p:nvPr>
        </p:nvSpPr>
        <p:spPr>
          <a:xfrm>
            <a:off x="2013554" y="4589463"/>
            <a:ext cx="933389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D3C44-B0BE-4A4E-B0A3-7E63DB096032}"/>
              </a:ext>
            </a:extLst>
          </p:cNvPr>
          <p:cNvSpPr>
            <a:spLocks noGrp="1"/>
          </p:cNvSpPr>
          <p:nvPr>
            <p:ph type="dt" sz="half" idx="10"/>
          </p:nvPr>
        </p:nvSpPr>
        <p:spPr>
          <a:xfrm>
            <a:off x="2203346" y="6356350"/>
            <a:ext cx="2743200" cy="365125"/>
          </a:xfrm>
        </p:spPr>
        <p:txBody>
          <a:bodyPr/>
          <a:lstStyle/>
          <a:p>
            <a:fld id="{3C811CBF-03F2-4FE4-A830-CAC2916B3AFF}" type="datetimeFigureOut">
              <a:rPr lang="en-US" smtClean="0"/>
              <a:t>8/29/2024</a:t>
            </a:fld>
            <a:endParaRPr lang="en-US"/>
          </a:p>
        </p:txBody>
      </p:sp>
      <p:sp>
        <p:nvSpPr>
          <p:cNvPr id="6" name="Slide Number Placeholder 5">
            <a:extLst>
              <a:ext uri="{FF2B5EF4-FFF2-40B4-BE49-F238E27FC236}">
                <a16:creationId xmlns:a16="http://schemas.microsoft.com/office/drawing/2014/main" id="{E576E065-14D0-4123-90A6-CF3037ABE9F5}"/>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7" name="Rectangle 6">
            <a:extLst>
              <a:ext uri="{FF2B5EF4-FFF2-40B4-BE49-F238E27FC236}">
                <a16:creationId xmlns:a16="http://schemas.microsoft.com/office/drawing/2014/main" id="{2CB0530E-8A17-FF47-B768-BD579A04287E}"/>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DCA12897-7B20-9D49-95AE-C339978B1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9" name="Title 1">
            <a:extLst>
              <a:ext uri="{FF2B5EF4-FFF2-40B4-BE49-F238E27FC236}">
                <a16:creationId xmlns:a16="http://schemas.microsoft.com/office/drawing/2014/main" id="{A7CC4827-88E7-994B-A6C2-5210C486B2B4}"/>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392DE4E2-ADC4-41FA-A9AA-6738B12FBE97}"/>
              </a:ext>
            </a:extLst>
          </p:cNvPr>
          <p:cNvSpPr>
            <a:spLocks noGrp="1"/>
          </p:cNvSpPr>
          <p:nvPr>
            <p:ph type="title"/>
          </p:nvPr>
        </p:nvSpPr>
        <p:spPr>
          <a:xfrm>
            <a:off x="317953" y="738261"/>
            <a:ext cx="2752354" cy="3136947"/>
          </a:xfrm>
        </p:spPr>
        <p:txBody>
          <a:bodyPr anchor="b">
            <a:normAutofit/>
          </a:bodyPr>
          <a:lstStyle>
            <a:lvl1pPr algn="ct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22740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BDA53-035F-4F83-B133-06F205EE0B3A}"/>
              </a:ext>
            </a:extLst>
          </p:cNvPr>
          <p:cNvSpPr>
            <a:spLocks noGrp="1"/>
          </p:cNvSpPr>
          <p:nvPr>
            <p:ph sz="half" idx="1"/>
          </p:nvPr>
        </p:nvSpPr>
        <p:spPr>
          <a:xfrm>
            <a:off x="3070307" y="367862"/>
            <a:ext cx="3792948" cy="5809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BAAA529-C0A4-441D-AC2B-4A2A7DAD0A92}"/>
              </a:ext>
            </a:extLst>
          </p:cNvPr>
          <p:cNvSpPr>
            <a:spLocks noGrp="1"/>
          </p:cNvSpPr>
          <p:nvPr>
            <p:ph sz="half" idx="2"/>
          </p:nvPr>
        </p:nvSpPr>
        <p:spPr>
          <a:xfrm>
            <a:off x="7031422" y="367862"/>
            <a:ext cx="4322378" cy="5809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BF31CC-F4A6-4A5E-8035-08E57EE6A6F7}"/>
              </a:ext>
            </a:extLst>
          </p:cNvPr>
          <p:cNvSpPr>
            <a:spLocks noGrp="1"/>
          </p:cNvSpPr>
          <p:nvPr>
            <p:ph type="dt" sz="half" idx="10"/>
          </p:nvPr>
        </p:nvSpPr>
        <p:spPr>
          <a:xfrm>
            <a:off x="3070307" y="6356350"/>
            <a:ext cx="2743200" cy="365125"/>
          </a:xfrm>
        </p:spPr>
        <p:txBody>
          <a:bodyPr/>
          <a:lstStyle/>
          <a:p>
            <a:fld id="{3C811CBF-03F2-4FE4-A830-CAC2916B3AFF}" type="datetimeFigureOut">
              <a:rPr lang="en-US" smtClean="0"/>
              <a:t>8/29/2024</a:t>
            </a:fld>
            <a:endParaRPr lang="en-US"/>
          </a:p>
        </p:txBody>
      </p:sp>
      <p:sp>
        <p:nvSpPr>
          <p:cNvPr id="7" name="Slide Number Placeholder 6">
            <a:extLst>
              <a:ext uri="{FF2B5EF4-FFF2-40B4-BE49-F238E27FC236}">
                <a16:creationId xmlns:a16="http://schemas.microsoft.com/office/drawing/2014/main" id="{1FD6396B-92D9-4E8E-9DF7-1AECC0F538D4}"/>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8" name="Rectangle 7">
            <a:extLst>
              <a:ext uri="{FF2B5EF4-FFF2-40B4-BE49-F238E27FC236}">
                <a16:creationId xmlns:a16="http://schemas.microsoft.com/office/drawing/2014/main" id="{D2782F9D-1FD9-664F-A16F-88E14B3B708E}"/>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83D86246-8010-1A4D-9151-122C1AB72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10" name="Title 1">
            <a:extLst>
              <a:ext uri="{FF2B5EF4-FFF2-40B4-BE49-F238E27FC236}">
                <a16:creationId xmlns:a16="http://schemas.microsoft.com/office/drawing/2014/main" id="{4D9339F0-A104-D344-A560-A58C289419DB}"/>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1B484A19-9D62-44C9-9B99-04BD8E3D809C}"/>
              </a:ext>
            </a:extLst>
          </p:cNvPr>
          <p:cNvSpPr>
            <a:spLocks noGrp="1"/>
          </p:cNvSpPr>
          <p:nvPr>
            <p:ph type="title"/>
          </p:nvPr>
        </p:nvSpPr>
        <p:spPr>
          <a:xfrm>
            <a:off x="430924" y="2004739"/>
            <a:ext cx="2364829" cy="1642351"/>
          </a:xfrm>
        </p:spPr>
        <p:txBody>
          <a:bodyPr>
            <a:normAutofit/>
          </a:bodyPr>
          <a:lstStyle>
            <a:lvl1pPr algn="ct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4894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B75DD-1FD6-E346-8E76-D349620FA41E}"/>
              </a:ext>
            </a:extLst>
          </p:cNvPr>
          <p:cNvSpPr>
            <a:spLocks noGrp="1"/>
          </p:cNvSpPr>
          <p:nvPr>
            <p:ph type="dt" sz="half" idx="10"/>
          </p:nvPr>
        </p:nvSpPr>
        <p:spPr>
          <a:xfrm>
            <a:off x="2203346" y="6356349"/>
            <a:ext cx="2743200" cy="365125"/>
          </a:xfrm>
        </p:spPr>
        <p:txBody>
          <a:bodyPr/>
          <a:lstStyle/>
          <a:p>
            <a:fld id="{3C811CBF-03F2-4FE4-A830-CAC2916B3AFF}" type="datetimeFigureOut">
              <a:rPr lang="en-US" smtClean="0"/>
              <a:t>8/29/2024</a:t>
            </a:fld>
            <a:endParaRPr lang="en-US"/>
          </a:p>
        </p:txBody>
      </p:sp>
      <p:sp>
        <p:nvSpPr>
          <p:cNvPr id="5" name="Slide Number Placeholder 4">
            <a:extLst>
              <a:ext uri="{FF2B5EF4-FFF2-40B4-BE49-F238E27FC236}">
                <a16:creationId xmlns:a16="http://schemas.microsoft.com/office/drawing/2014/main" id="{54EBA961-DEA5-0447-8A22-703D272E4761}"/>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6" name="Rectangle 5">
            <a:extLst>
              <a:ext uri="{FF2B5EF4-FFF2-40B4-BE49-F238E27FC236}">
                <a16:creationId xmlns:a16="http://schemas.microsoft.com/office/drawing/2014/main" id="{CFFC9E57-93CB-9343-A7A7-CC1E9D9ACDC9}"/>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3044B9E6-1963-7748-8BBD-0967344A6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8" name="Title 1">
            <a:extLst>
              <a:ext uri="{FF2B5EF4-FFF2-40B4-BE49-F238E27FC236}">
                <a16:creationId xmlns:a16="http://schemas.microsoft.com/office/drawing/2014/main" id="{50E8227F-6488-AA4D-9542-84535AEFC995}"/>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A0E3B627-8B5E-294F-9CDD-EEE8C6E01A6A}"/>
              </a:ext>
            </a:extLst>
          </p:cNvPr>
          <p:cNvSpPr>
            <a:spLocks noGrp="1"/>
          </p:cNvSpPr>
          <p:nvPr>
            <p:ph type="title"/>
          </p:nvPr>
        </p:nvSpPr>
        <p:spPr>
          <a:xfrm>
            <a:off x="571616" y="1757032"/>
            <a:ext cx="2402812" cy="2247409"/>
          </a:xfrm>
        </p:spPr>
        <p:txBody>
          <a:bodyPr>
            <a:normAutofit/>
          </a:bodyPr>
          <a:lstStyle>
            <a:lvl1pPr algn="ct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40540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AB4D03-3F37-46AD-BAF7-FC9033598765}"/>
              </a:ext>
            </a:extLst>
          </p:cNvPr>
          <p:cNvSpPr>
            <a:spLocks noGrp="1"/>
          </p:cNvSpPr>
          <p:nvPr>
            <p:ph type="body" idx="1"/>
          </p:nvPr>
        </p:nvSpPr>
        <p:spPr>
          <a:xfrm>
            <a:off x="3388258" y="293797"/>
            <a:ext cx="35590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5E13C7-1804-4046-8878-2D8B0A7D86E4}"/>
              </a:ext>
            </a:extLst>
          </p:cNvPr>
          <p:cNvSpPr>
            <a:spLocks noGrp="1"/>
          </p:cNvSpPr>
          <p:nvPr>
            <p:ph sz="half" idx="2"/>
          </p:nvPr>
        </p:nvSpPr>
        <p:spPr>
          <a:xfrm>
            <a:off x="3388259" y="1219200"/>
            <a:ext cx="3559077" cy="497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72F308-EE7A-4BEA-8943-674A462D524E}"/>
              </a:ext>
            </a:extLst>
          </p:cNvPr>
          <p:cNvSpPr>
            <a:spLocks noGrp="1"/>
          </p:cNvSpPr>
          <p:nvPr>
            <p:ph type="body" sz="quarter" idx="3"/>
          </p:nvPr>
        </p:nvSpPr>
        <p:spPr>
          <a:xfrm>
            <a:off x="7304690" y="293797"/>
            <a:ext cx="40506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E29B0-2129-4863-B173-70BB8ED1B745}"/>
              </a:ext>
            </a:extLst>
          </p:cNvPr>
          <p:cNvSpPr>
            <a:spLocks noGrp="1"/>
          </p:cNvSpPr>
          <p:nvPr>
            <p:ph sz="quarter" idx="4"/>
          </p:nvPr>
        </p:nvSpPr>
        <p:spPr>
          <a:xfrm>
            <a:off x="7304690" y="1219200"/>
            <a:ext cx="4050698" cy="497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7B9660-1401-468D-BB6B-6C0E287383F3}"/>
              </a:ext>
            </a:extLst>
          </p:cNvPr>
          <p:cNvSpPr>
            <a:spLocks noGrp="1"/>
          </p:cNvSpPr>
          <p:nvPr>
            <p:ph type="dt" sz="half" idx="10"/>
          </p:nvPr>
        </p:nvSpPr>
        <p:spPr>
          <a:xfrm>
            <a:off x="3388259" y="6356350"/>
            <a:ext cx="2743200" cy="365125"/>
          </a:xfrm>
        </p:spPr>
        <p:txBody>
          <a:bodyPr/>
          <a:lstStyle/>
          <a:p>
            <a:fld id="{3C811CBF-03F2-4FE4-A830-CAC2916B3AFF}" type="datetimeFigureOut">
              <a:rPr lang="en-US" smtClean="0"/>
              <a:t>8/29/2024</a:t>
            </a:fld>
            <a:endParaRPr lang="en-US"/>
          </a:p>
        </p:txBody>
      </p:sp>
      <p:sp>
        <p:nvSpPr>
          <p:cNvPr id="9" name="Slide Number Placeholder 8">
            <a:extLst>
              <a:ext uri="{FF2B5EF4-FFF2-40B4-BE49-F238E27FC236}">
                <a16:creationId xmlns:a16="http://schemas.microsoft.com/office/drawing/2014/main" id="{5DBD4DCF-8AB0-4C21-8686-00BD87B2CA6A}"/>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10" name="Rectangle 9">
            <a:extLst>
              <a:ext uri="{FF2B5EF4-FFF2-40B4-BE49-F238E27FC236}">
                <a16:creationId xmlns:a16="http://schemas.microsoft.com/office/drawing/2014/main" id="{58086E7D-16F5-4B48-98C2-54BD89DE6BA4}"/>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ell phone&#10;&#10;Description automatically generated">
            <a:extLst>
              <a:ext uri="{FF2B5EF4-FFF2-40B4-BE49-F238E27FC236}">
                <a16:creationId xmlns:a16="http://schemas.microsoft.com/office/drawing/2014/main" id="{63B221B5-CA67-0C4A-90F7-1BDE5C4C7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12" name="Title 1">
            <a:extLst>
              <a:ext uri="{FF2B5EF4-FFF2-40B4-BE49-F238E27FC236}">
                <a16:creationId xmlns:a16="http://schemas.microsoft.com/office/drawing/2014/main" id="{35B6A38E-A41C-0242-A2AE-AEB93F94E06F}"/>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8D5A6B08-DFF0-48E9-99C9-6DE929DEFD6B}"/>
              </a:ext>
            </a:extLst>
          </p:cNvPr>
          <p:cNvSpPr>
            <a:spLocks noGrp="1"/>
          </p:cNvSpPr>
          <p:nvPr>
            <p:ph type="title"/>
          </p:nvPr>
        </p:nvSpPr>
        <p:spPr>
          <a:xfrm>
            <a:off x="409904" y="2005777"/>
            <a:ext cx="2627280" cy="1710941"/>
          </a:xfrm>
        </p:spPr>
        <p:txBody>
          <a:bodyPr>
            <a:normAutofit/>
          </a:bodyPr>
          <a:lstStyle>
            <a:lvl1pPr algn="ct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33745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722B98B-9162-4876-AE18-4338257935A3}"/>
              </a:ext>
            </a:extLst>
          </p:cNvPr>
          <p:cNvSpPr>
            <a:spLocks noGrp="1"/>
          </p:cNvSpPr>
          <p:nvPr>
            <p:ph type="dt" sz="half" idx="10"/>
          </p:nvPr>
        </p:nvSpPr>
        <p:spPr>
          <a:xfrm>
            <a:off x="2203346" y="6356350"/>
            <a:ext cx="2743200" cy="365125"/>
          </a:xfrm>
        </p:spPr>
        <p:txBody>
          <a:bodyPr/>
          <a:lstStyle/>
          <a:p>
            <a:fld id="{3C811CBF-03F2-4FE4-A830-CAC2916B3AFF}" type="datetimeFigureOut">
              <a:rPr lang="en-US" smtClean="0"/>
              <a:t>8/29/2024</a:t>
            </a:fld>
            <a:endParaRPr lang="en-US"/>
          </a:p>
        </p:txBody>
      </p:sp>
      <p:sp>
        <p:nvSpPr>
          <p:cNvPr id="5" name="Slide Number Placeholder 4">
            <a:extLst>
              <a:ext uri="{FF2B5EF4-FFF2-40B4-BE49-F238E27FC236}">
                <a16:creationId xmlns:a16="http://schemas.microsoft.com/office/drawing/2014/main" id="{96E73E96-974C-4DC8-87CB-63A6628694B8}"/>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6" name="Rectangle 5">
            <a:extLst>
              <a:ext uri="{FF2B5EF4-FFF2-40B4-BE49-F238E27FC236}">
                <a16:creationId xmlns:a16="http://schemas.microsoft.com/office/drawing/2014/main" id="{057D17D6-272D-7444-8A60-5FCE01C450AC}"/>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AC02B0B3-98E3-F144-B9C4-402D9AE16C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8" name="Title 1">
            <a:extLst>
              <a:ext uri="{FF2B5EF4-FFF2-40B4-BE49-F238E27FC236}">
                <a16:creationId xmlns:a16="http://schemas.microsoft.com/office/drawing/2014/main" id="{9DDC274A-0B3A-F74A-8AD3-C2EB42C3F42B}"/>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1D05DD5C-28CA-444D-9197-A4E5EDBAB1F1}"/>
              </a:ext>
            </a:extLst>
          </p:cNvPr>
          <p:cNvSpPr>
            <a:spLocks noGrp="1"/>
          </p:cNvSpPr>
          <p:nvPr>
            <p:ph type="title"/>
          </p:nvPr>
        </p:nvSpPr>
        <p:spPr>
          <a:xfrm>
            <a:off x="317953" y="1893742"/>
            <a:ext cx="2887702" cy="1952552"/>
          </a:xfrm>
        </p:spPr>
        <p:txBody>
          <a:bodyPr>
            <a:normAutofit/>
          </a:bodyPr>
          <a:lstStyle>
            <a:lvl1pPr algn="ct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02177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12E4-C47B-0440-801D-CCEC684639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920" y="4564857"/>
            <a:ext cx="3763357" cy="1654742"/>
          </a:xfrm>
          <a:prstGeom prst="rect">
            <a:avLst/>
          </a:prstGeom>
        </p:spPr>
      </p:pic>
      <p:pic>
        <p:nvPicPr>
          <p:cNvPr id="7" name="Picture 6">
            <a:extLst>
              <a:ext uri="{FF2B5EF4-FFF2-40B4-BE49-F238E27FC236}">
                <a16:creationId xmlns:a16="http://schemas.microsoft.com/office/drawing/2014/main" id="{DC0EF921-7DAB-6B45-82C0-404B85F07DD7}"/>
              </a:ext>
            </a:extLst>
          </p:cNvPr>
          <p:cNvPicPr>
            <a:picLocks noChangeAspect="1"/>
          </p:cNvPicPr>
          <p:nvPr userDrawn="1"/>
        </p:nvPicPr>
        <p:blipFill>
          <a:blip r:embed="rId3"/>
          <a:stretch>
            <a:fillRect/>
          </a:stretch>
        </p:blipFill>
        <p:spPr>
          <a:xfrm>
            <a:off x="4696666" y="5016973"/>
            <a:ext cx="711604" cy="703727"/>
          </a:xfrm>
          <a:prstGeom prst="rect">
            <a:avLst/>
          </a:prstGeom>
        </p:spPr>
      </p:pic>
      <p:pic>
        <p:nvPicPr>
          <p:cNvPr id="8" name="Picture 7">
            <a:extLst>
              <a:ext uri="{FF2B5EF4-FFF2-40B4-BE49-F238E27FC236}">
                <a16:creationId xmlns:a16="http://schemas.microsoft.com/office/drawing/2014/main" id="{80D3070B-E1C3-7D42-B236-A3B735F25EE2}"/>
              </a:ext>
            </a:extLst>
          </p:cNvPr>
          <p:cNvPicPr>
            <a:picLocks noChangeAspect="1"/>
          </p:cNvPicPr>
          <p:nvPr userDrawn="1"/>
        </p:nvPicPr>
        <p:blipFill>
          <a:blip r:embed="rId4"/>
          <a:stretch>
            <a:fillRect/>
          </a:stretch>
        </p:blipFill>
        <p:spPr>
          <a:xfrm>
            <a:off x="4702576" y="5995664"/>
            <a:ext cx="705694" cy="642686"/>
          </a:xfrm>
          <a:prstGeom prst="rect">
            <a:avLst/>
          </a:prstGeom>
        </p:spPr>
      </p:pic>
      <p:pic>
        <p:nvPicPr>
          <p:cNvPr id="9" name="Picture 8">
            <a:extLst>
              <a:ext uri="{FF2B5EF4-FFF2-40B4-BE49-F238E27FC236}">
                <a16:creationId xmlns:a16="http://schemas.microsoft.com/office/drawing/2014/main" id="{F4A7F1A2-2428-7840-B1A5-C619778E5BD9}"/>
              </a:ext>
            </a:extLst>
          </p:cNvPr>
          <p:cNvPicPr>
            <a:picLocks noChangeAspect="1"/>
          </p:cNvPicPr>
          <p:nvPr userDrawn="1"/>
        </p:nvPicPr>
        <p:blipFill>
          <a:blip r:embed="rId5"/>
          <a:stretch>
            <a:fillRect/>
          </a:stretch>
        </p:blipFill>
        <p:spPr>
          <a:xfrm>
            <a:off x="8404396" y="4094972"/>
            <a:ext cx="672515" cy="713273"/>
          </a:xfrm>
          <a:prstGeom prst="rect">
            <a:avLst/>
          </a:prstGeom>
        </p:spPr>
      </p:pic>
      <p:pic>
        <p:nvPicPr>
          <p:cNvPr id="10" name="Picture 9">
            <a:extLst>
              <a:ext uri="{FF2B5EF4-FFF2-40B4-BE49-F238E27FC236}">
                <a16:creationId xmlns:a16="http://schemas.microsoft.com/office/drawing/2014/main" id="{0549A6F8-A484-3540-89AD-431FC2E71422}"/>
              </a:ext>
            </a:extLst>
          </p:cNvPr>
          <p:cNvPicPr>
            <a:picLocks noChangeAspect="1"/>
          </p:cNvPicPr>
          <p:nvPr userDrawn="1"/>
        </p:nvPicPr>
        <p:blipFill>
          <a:blip r:embed="rId6"/>
          <a:stretch>
            <a:fillRect/>
          </a:stretch>
        </p:blipFill>
        <p:spPr>
          <a:xfrm>
            <a:off x="8404397" y="4958482"/>
            <a:ext cx="672515" cy="682942"/>
          </a:xfrm>
          <a:prstGeom prst="rect">
            <a:avLst/>
          </a:prstGeom>
        </p:spPr>
      </p:pic>
      <p:sp>
        <p:nvSpPr>
          <p:cNvPr id="11" name="TextBox 10">
            <a:extLst>
              <a:ext uri="{FF2B5EF4-FFF2-40B4-BE49-F238E27FC236}">
                <a16:creationId xmlns:a16="http://schemas.microsoft.com/office/drawing/2014/main" id="{56F663D4-D6CF-4F4D-88C5-9A15795C3A55}"/>
              </a:ext>
            </a:extLst>
          </p:cNvPr>
          <p:cNvSpPr txBox="1"/>
          <p:nvPr userDrawn="1"/>
        </p:nvSpPr>
        <p:spPr>
          <a:xfrm flipH="1">
            <a:off x="5274688" y="4142179"/>
            <a:ext cx="231064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 </a:t>
            </a:r>
            <a:r>
              <a:rPr kumimoji="0" lang="en-US" sz="24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www.gwhwi.org</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pic>
        <p:nvPicPr>
          <p:cNvPr id="12" name="Picture 11" descr="A close up of a sign&#10;&#10;Description automatically generated">
            <a:extLst>
              <a:ext uri="{FF2B5EF4-FFF2-40B4-BE49-F238E27FC236}">
                <a16:creationId xmlns:a16="http://schemas.microsoft.com/office/drawing/2014/main" id="{4ABE4F01-781B-2D48-B046-95E48AB5F39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65721" y="4189815"/>
            <a:ext cx="523588" cy="523588"/>
          </a:xfrm>
          <a:prstGeom prst="rect">
            <a:avLst/>
          </a:prstGeom>
        </p:spPr>
      </p:pic>
      <p:sp>
        <p:nvSpPr>
          <p:cNvPr id="13" name="TextBox 12">
            <a:extLst>
              <a:ext uri="{FF2B5EF4-FFF2-40B4-BE49-F238E27FC236}">
                <a16:creationId xmlns:a16="http://schemas.microsoft.com/office/drawing/2014/main" id="{7D7C5F9C-4211-FF48-A036-72CF7E3BE2AE}"/>
              </a:ext>
            </a:extLst>
          </p:cNvPr>
          <p:cNvSpPr txBox="1"/>
          <p:nvPr userDrawn="1"/>
        </p:nvSpPr>
        <p:spPr>
          <a:xfrm flipH="1">
            <a:off x="5289309" y="5093468"/>
            <a:ext cx="238333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a:t>
            </a:r>
            <a:r>
              <a:rPr kumimoji="0" lang="en-US" sz="2400" b="0" i="0" u="none" strike="noStrike" kern="1200" cap="none" spc="0" normalizeH="0" baseline="0" noProof="0" dirty="0" err="1">
                <a:ln>
                  <a:noFill/>
                </a:ln>
                <a:solidFill>
                  <a:schemeClr val="tx2">
                    <a:lumMod val="50000"/>
                  </a:schemeClr>
                </a:solidFill>
                <a:effectLst/>
                <a:uLnTx/>
                <a:uFillTx/>
                <a:ea typeface="Verdana" panose="020B0604030504040204" pitchFamily="34" charset="0"/>
                <a:cs typeface="+mn-cs"/>
              </a:rPr>
              <a:t>GW_Workforce</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sp>
        <p:nvSpPr>
          <p:cNvPr id="14" name="TextBox 13">
            <a:extLst>
              <a:ext uri="{FF2B5EF4-FFF2-40B4-BE49-F238E27FC236}">
                <a16:creationId xmlns:a16="http://schemas.microsoft.com/office/drawing/2014/main" id="{4B5918DB-5705-8640-B323-669DB5395573}"/>
              </a:ext>
            </a:extLst>
          </p:cNvPr>
          <p:cNvSpPr txBox="1"/>
          <p:nvPr userDrawn="1"/>
        </p:nvSpPr>
        <p:spPr>
          <a:xfrm flipH="1">
            <a:off x="5289309" y="5995664"/>
            <a:ext cx="231064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 </a:t>
            </a:r>
            <a:r>
              <a:rPr kumimoji="0" lang="en-US" sz="24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a:t>
            </a:r>
            <a:r>
              <a:rPr kumimoji="0" lang="en-US" sz="2400" b="0" i="0" u="none" strike="noStrike" kern="1200" cap="none" spc="0" normalizeH="0" baseline="0" noProof="0" dirty="0" err="1">
                <a:ln>
                  <a:noFill/>
                </a:ln>
                <a:solidFill>
                  <a:schemeClr val="tx2">
                    <a:lumMod val="50000"/>
                  </a:schemeClr>
                </a:solidFill>
                <a:effectLst/>
                <a:uLnTx/>
                <a:uFillTx/>
                <a:ea typeface="Verdana" panose="020B0604030504040204" pitchFamily="34" charset="0"/>
                <a:cs typeface="+mn-cs"/>
              </a:rPr>
              <a:t>GWworkforce</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sp>
        <p:nvSpPr>
          <p:cNvPr id="15" name="TextBox 14">
            <a:extLst>
              <a:ext uri="{FF2B5EF4-FFF2-40B4-BE49-F238E27FC236}">
                <a16:creationId xmlns:a16="http://schemas.microsoft.com/office/drawing/2014/main" id="{1D2E1574-C90E-E64C-BA72-A2E026403EB2}"/>
              </a:ext>
            </a:extLst>
          </p:cNvPr>
          <p:cNvSpPr txBox="1"/>
          <p:nvPr userDrawn="1"/>
        </p:nvSpPr>
        <p:spPr>
          <a:xfrm flipH="1">
            <a:off x="9104254" y="4172956"/>
            <a:ext cx="231064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err="1">
                <a:ln>
                  <a:noFill/>
                </a:ln>
                <a:solidFill>
                  <a:schemeClr val="tx2">
                    <a:lumMod val="50000"/>
                  </a:schemeClr>
                </a:solidFill>
                <a:effectLst/>
                <a:uLnTx/>
                <a:uFillTx/>
                <a:ea typeface="Verdana" panose="020B0604030504040204" pitchFamily="34" charset="0"/>
                <a:cs typeface="+mn-cs"/>
              </a:rPr>
              <a:t>gw_workforce</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sp>
        <p:nvSpPr>
          <p:cNvPr id="16" name="TextBox 15">
            <a:extLst>
              <a:ext uri="{FF2B5EF4-FFF2-40B4-BE49-F238E27FC236}">
                <a16:creationId xmlns:a16="http://schemas.microsoft.com/office/drawing/2014/main" id="{C0229055-73E7-264E-8866-EFA08BF537B3}"/>
              </a:ext>
            </a:extLst>
          </p:cNvPr>
          <p:cNvSpPr txBox="1"/>
          <p:nvPr userDrawn="1"/>
        </p:nvSpPr>
        <p:spPr>
          <a:xfrm flipH="1">
            <a:off x="9091910" y="5016973"/>
            <a:ext cx="2310644" cy="461665"/>
          </a:xfrm>
          <a:prstGeom prst="rect">
            <a:avLst/>
          </a:prstGeom>
          <a:noFill/>
        </p:spPr>
        <p:txBody>
          <a:bodyPr wrap="square" rtlCol="0">
            <a:spAutoFit/>
          </a:bodyPr>
          <a:lstStyle/>
          <a:p>
            <a:pPr lvl="0">
              <a:spcAft>
                <a:spcPts val="300"/>
              </a:spcAft>
              <a:defRPr/>
            </a:pPr>
            <a:r>
              <a:rPr lang="en-US" sz="2400" dirty="0" err="1">
                <a:solidFill>
                  <a:schemeClr val="tx2">
                    <a:lumMod val="50000"/>
                  </a:schemeClr>
                </a:solidFill>
                <a:ea typeface="Verdana" panose="020B0604030504040204" pitchFamily="34" charset="0"/>
              </a:rPr>
              <a:t>mullan</a:t>
            </a:r>
            <a:r>
              <a:rPr lang="en-US" sz="2400" dirty="0">
                <a:solidFill>
                  <a:schemeClr val="tx2">
                    <a:lumMod val="50000"/>
                  </a:schemeClr>
                </a:solidFill>
                <a:ea typeface="Verdana" panose="020B0604030504040204" pitchFamily="34" charset="0"/>
              </a:rPr>
              <a:t>-institute</a:t>
            </a:r>
          </a:p>
        </p:txBody>
      </p:sp>
      <p:sp>
        <p:nvSpPr>
          <p:cNvPr id="18" name="Rectangle 17">
            <a:extLst>
              <a:ext uri="{FF2B5EF4-FFF2-40B4-BE49-F238E27FC236}">
                <a16:creationId xmlns:a16="http://schemas.microsoft.com/office/drawing/2014/main" id="{7C79EFBF-B868-A24A-9B98-AC26C8DD086B}"/>
              </a:ext>
            </a:extLst>
          </p:cNvPr>
          <p:cNvSpPr/>
          <p:nvPr userDrawn="1"/>
        </p:nvSpPr>
        <p:spPr>
          <a:xfrm>
            <a:off x="-1" y="0"/>
            <a:ext cx="12192000" cy="39402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E2C7422-B951-5B45-AEB1-281B8FF7F80C}"/>
              </a:ext>
            </a:extLst>
          </p:cNvPr>
          <p:cNvSpPr txBox="1"/>
          <p:nvPr userDrawn="1"/>
        </p:nvSpPr>
        <p:spPr>
          <a:xfrm>
            <a:off x="738711" y="993580"/>
            <a:ext cx="10714577" cy="1446550"/>
          </a:xfrm>
          <a:prstGeom prst="rect">
            <a:avLst/>
          </a:prstGeom>
          <a:noFill/>
        </p:spPr>
        <p:txBody>
          <a:bodyPr wrap="square" rtlCol="0">
            <a:spAutoFit/>
          </a:bodyPr>
          <a:lstStyle/>
          <a:p>
            <a:r>
              <a:rPr lang="en-US" sz="4400" b="1" i="1" dirty="0">
                <a:solidFill>
                  <a:schemeClr val="bg1"/>
                </a:solidFill>
              </a:rPr>
              <a:t>“Health workforce policy is increasingly a health equity battlefield.” – Fitzhugh Mullan</a:t>
            </a:r>
          </a:p>
        </p:txBody>
      </p:sp>
    </p:spTree>
    <p:extLst>
      <p:ext uri="{BB962C8B-B14F-4D97-AF65-F5344CB8AC3E}">
        <p14:creationId xmlns:p14="http://schemas.microsoft.com/office/powerpoint/2010/main" val="69756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09E9-0315-473B-8793-B406BFFEC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A5062-03B1-4117-B729-9368E16907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02F35-D277-424E-80F8-131CE6C9B029}"/>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5" name="Footer Placeholder 4">
            <a:extLst>
              <a:ext uri="{FF2B5EF4-FFF2-40B4-BE49-F238E27FC236}">
                <a16:creationId xmlns:a16="http://schemas.microsoft.com/office/drawing/2014/main" id="{D92AD3E2-41E0-4F13-9E62-4265A2D80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09D6D-7AC2-453B-8333-3DD236FC9D76}"/>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2189088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E29C3-8C06-4726-B632-AF72D6ACE5F8}"/>
              </a:ext>
            </a:extLst>
          </p:cNvPr>
          <p:cNvSpPr>
            <a:spLocks noGrp="1"/>
          </p:cNvSpPr>
          <p:nvPr>
            <p:ph type="dt" sz="half" idx="10"/>
          </p:nvPr>
        </p:nvSpPr>
        <p:spPr/>
        <p:txBody>
          <a:bodyPr/>
          <a:lstStyle/>
          <a:p>
            <a:fld id="{5A6C2E67-66B4-4385-88D0-6948254806E5}" type="datetimeFigureOut">
              <a:rPr lang="en-US" smtClean="0"/>
              <a:t>8/29/2024</a:t>
            </a:fld>
            <a:endParaRPr lang="en-US"/>
          </a:p>
        </p:txBody>
      </p:sp>
      <p:sp>
        <p:nvSpPr>
          <p:cNvPr id="3" name="Footer Placeholder 2">
            <a:extLst>
              <a:ext uri="{FF2B5EF4-FFF2-40B4-BE49-F238E27FC236}">
                <a16:creationId xmlns:a16="http://schemas.microsoft.com/office/drawing/2014/main" id="{07660E89-CB4B-498C-9956-12AC66D3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C28BD0-A85B-467C-AC18-35FCD74D6654}"/>
              </a:ext>
            </a:extLst>
          </p:cNvPr>
          <p:cNvSpPr>
            <a:spLocks noGrp="1"/>
          </p:cNvSpPr>
          <p:nvPr>
            <p:ph type="sldNum" sz="quarter" idx="12"/>
          </p:nvPr>
        </p:nvSpPr>
        <p:spPr/>
        <p:txBody>
          <a:bodyPr/>
          <a:lstStyle/>
          <a:p>
            <a:fld id="{301D06AE-444E-47B8-B161-F98EA5D6B799}" type="slidenum">
              <a:rPr lang="en-US" smtClean="0"/>
              <a:t>‹#›</a:t>
            </a:fld>
            <a:endParaRPr lang="en-US"/>
          </a:p>
        </p:txBody>
      </p:sp>
    </p:spTree>
    <p:extLst>
      <p:ext uri="{BB962C8B-B14F-4D97-AF65-F5344CB8AC3E}">
        <p14:creationId xmlns:p14="http://schemas.microsoft.com/office/powerpoint/2010/main" val="213832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water, boat, man, playing&#10;&#10;Description automatically generated">
            <a:extLst>
              <a:ext uri="{FF2B5EF4-FFF2-40B4-BE49-F238E27FC236}">
                <a16:creationId xmlns:a16="http://schemas.microsoft.com/office/drawing/2014/main" id="{992AC79E-CC2D-D44B-BD3B-E5373503F0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555" r="1" b="1"/>
          <a:stretch/>
        </p:blipFill>
        <p:spPr>
          <a:xfrm>
            <a:off x="-388863" y="-2170"/>
            <a:ext cx="12191980" cy="6857990"/>
          </a:xfrm>
          <a:prstGeom prst="rect">
            <a:avLst/>
          </a:prstGeom>
        </p:spPr>
      </p:pic>
      <p:sp>
        <p:nvSpPr>
          <p:cNvPr id="2" name="Title 1">
            <a:extLst>
              <a:ext uri="{FF2B5EF4-FFF2-40B4-BE49-F238E27FC236}">
                <a16:creationId xmlns:a16="http://schemas.microsoft.com/office/drawing/2014/main" id="{383A256B-27D6-4560-8BD6-D8B9B2758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5A0D0-F763-46A5-9EB2-7EDC00FF5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875DCA-7A86-4242-BF62-9C2E48C58171}"/>
              </a:ext>
            </a:extLst>
          </p:cNvPr>
          <p:cNvSpPr>
            <a:spLocks noGrp="1"/>
          </p:cNvSpPr>
          <p:nvPr>
            <p:ph type="dt" sz="half" idx="10"/>
          </p:nvPr>
        </p:nvSpPr>
        <p:spPr>
          <a:xfrm>
            <a:off x="8878614" y="6351761"/>
            <a:ext cx="2743200" cy="365125"/>
          </a:xfrm>
        </p:spPr>
        <p:txBody>
          <a:bodyPr/>
          <a:lstStyle/>
          <a:p>
            <a:fld id="{3C811CBF-03F2-4FE4-A830-CAC2916B3AFF}" type="datetimeFigureOut">
              <a:rPr lang="en-US" smtClean="0"/>
              <a:t>8/29/2024</a:t>
            </a:fld>
            <a:endParaRPr lang="en-US"/>
          </a:p>
        </p:txBody>
      </p:sp>
      <p:pic>
        <p:nvPicPr>
          <p:cNvPr id="9" name="Picture 8" descr="A close up of a sign&#10;&#10;Description automatically generated">
            <a:extLst>
              <a:ext uri="{FF2B5EF4-FFF2-40B4-BE49-F238E27FC236}">
                <a16:creationId xmlns:a16="http://schemas.microsoft.com/office/drawing/2014/main" id="{B2A3C0D1-D160-E941-A564-2C41D32CE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06246"/>
            <a:ext cx="2632709" cy="1115229"/>
          </a:xfrm>
          <a:prstGeom prst="rect">
            <a:avLst/>
          </a:prstGeom>
        </p:spPr>
      </p:pic>
      <p:sp>
        <p:nvSpPr>
          <p:cNvPr id="10" name="Footer Placeholder 9">
            <a:extLst>
              <a:ext uri="{FF2B5EF4-FFF2-40B4-BE49-F238E27FC236}">
                <a16:creationId xmlns:a16="http://schemas.microsoft.com/office/drawing/2014/main" id="{F2E2763C-610D-FF44-B5D2-BF2EE120A70A}"/>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8231AFBA-6F1A-E64D-B1A7-C37CA0D9DE8E}"/>
              </a:ext>
            </a:extLst>
          </p:cNvPr>
          <p:cNvSpPr>
            <a:spLocks noGrp="1"/>
          </p:cNvSpPr>
          <p:nvPr>
            <p:ph type="sldNum" sz="quarter" idx="12"/>
          </p:nvPr>
        </p:nvSpPr>
        <p:spPr/>
        <p:txBody>
          <a:bodyPr/>
          <a:lstStyle/>
          <a:p>
            <a:fld id="{6A1F827F-4488-4BBE-A601-36D3BEA7849D}" type="slidenum">
              <a:rPr lang="en-US" smtClean="0"/>
              <a:t>‹#›</a:t>
            </a:fld>
            <a:endParaRPr lang="en-US"/>
          </a:p>
        </p:txBody>
      </p:sp>
    </p:spTree>
    <p:extLst>
      <p:ext uri="{BB962C8B-B14F-4D97-AF65-F5344CB8AC3E}">
        <p14:creationId xmlns:p14="http://schemas.microsoft.com/office/powerpoint/2010/main" val="296605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1AAAF5-9B88-4E22-AD1A-01B80AF1A235}"/>
              </a:ext>
            </a:extLst>
          </p:cNvPr>
          <p:cNvSpPr>
            <a:spLocks noGrp="1"/>
          </p:cNvSpPr>
          <p:nvPr>
            <p:ph idx="1"/>
          </p:nvPr>
        </p:nvSpPr>
        <p:spPr>
          <a:xfrm>
            <a:off x="3226676" y="430924"/>
            <a:ext cx="8127124" cy="57460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AD9641-3C96-4648-A049-4F46E17434C4}"/>
              </a:ext>
            </a:extLst>
          </p:cNvPr>
          <p:cNvSpPr>
            <a:spLocks noGrp="1"/>
          </p:cNvSpPr>
          <p:nvPr>
            <p:ph type="dt" sz="half" idx="10"/>
          </p:nvPr>
        </p:nvSpPr>
        <p:spPr>
          <a:xfrm>
            <a:off x="3226676" y="6356350"/>
            <a:ext cx="2743200" cy="365125"/>
          </a:xfrm>
        </p:spPr>
        <p:txBody>
          <a:bodyPr/>
          <a:lstStyle/>
          <a:p>
            <a:fld id="{3C811CBF-03F2-4FE4-A830-CAC2916B3AFF}" type="datetimeFigureOut">
              <a:rPr lang="en-US" smtClean="0"/>
              <a:t>8/29/2024</a:t>
            </a:fld>
            <a:endParaRPr lang="en-US"/>
          </a:p>
        </p:txBody>
      </p:sp>
      <p:sp>
        <p:nvSpPr>
          <p:cNvPr id="6" name="Slide Number Placeholder 5">
            <a:extLst>
              <a:ext uri="{FF2B5EF4-FFF2-40B4-BE49-F238E27FC236}">
                <a16:creationId xmlns:a16="http://schemas.microsoft.com/office/drawing/2014/main" id="{CD1AFEFE-714D-4970-A08B-538CE9D5796D}"/>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8" name="Rectangle 7">
            <a:extLst>
              <a:ext uri="{FF2B5EF4-FFF2-40B4-BE49-F238E27FC236}">
                <a16:creationId xmlns:a16="http://schemas.microsoft.com/office/drawing/2014/main" id="{3A7BB4C1-ACCC-994E-B898-581621AE66C7}"/>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568DC3B5-B82E-4C4B-BE2F-1D111378B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10" name="Title 1">
            <a:extLst>
              <a:ext uri="{FF2B5EF4-FFF2-40B4-BE49-F238E27FC236}">
                <a16:creationId xmlns:a16="http://schemas.microsoft.com/office/drawing/2014/main" id="{6B7E826B-8CB7-9F40-BF5A-3BA9B0A1CBBC}"/>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11" name="Title 1">
            <a:extLst>
              <a:ext uri="{FF2B5EF4-FFF2-40B4-BE49-F238E27FC236}">
                <a16:creationId xmlns:a16="http://schemas.microsoft.com/office/drawing/2014/main" id="{9BB7CF89-D59B-5D4F-B775-CA9D7B9E25DA}"/>
              </a:ext>
            </a:extLst>
          </p:cNvPr>
          <p:cNvSpPr>
            <a:spLocks noGrp="1"/>
          </p:cNvSpPr>
          <p:nvPr>
            <p:ph type="title"/>
          </p:nvPr>
        </p:nvSpPr>
        <p:spPr>
          <a:xfrm>
            <a:off x="552436" y="2115013"/>
            <a:ext cx="2596055" cy="1492469"/>
          </a:xfrm>
        </p:spPr>
        <p:txBody>
          <a:bodyPr>
            <a:no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53339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DF03FB-CEA3-487E-989B-2BB835278FB3}"/>
              </a:ext>
            </a:extLst>
          </p:cNvPr>
          <p:cNvSpPr>
            <a:spLocks noGrp="1"/>
          </p:cNvSpPr>
          <p:nvPr>
            <p:ph type="body" idx="1"/>
          </p:nvPr>
        </p:nvSpPr>
        <p:spPr>
          <a:xfrm>
            <a:off x="2013554" y="4589463"/>
            <a:ext cx="933389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5D3C44-B0BE-4A4E-B0A3-7E63DB096032}"/>
              </a:ext>
            </a:extLst>
          </p:cNvPr>
          <p:cNvSpPr>
            <a:spLocks noGrp="1"/>
          </p:cNvSpPr>
          <p:nvPr>
            <p:ph type="dt" sz="half" idx="10"/>
          </p:nvPr>
        </p:nvSpPr>
        <p:spPr>
          <a:xfrm>
            <a:off x="2203346" y="6356350"/>
            <a:ext cx="2743200" cy="365125"/>
          </a:xfrm>
        </p:spPr>
        <p:txBody>
          <a:bodyPr/>
          <a:lstStyle/>
          <a:p>
            <a:fld id="{3C811CBF-03F2-4FE4-A830-CAC2916B3AFF}" type="datetimeFigureOut">
              <a:rPr lang="en-US" smtClean="0"/>
              <a:t>8/29/2024</a:t>
            </a:fld>
            <a:endParaRPr lang="en-US"/>
          </a:p>
        </p:txBody>
      </p:sp>
      <p:sp>
        <p:nvSpPr>
          <p:cNvPr id="6" name="Slide Number Placeholder 5">
            <a:extLst>
              <a:ext uri="{FF2B5EF4-FFF2-40B4-BE49-F238E27FC236}">
                <a16:creationId xmlns:a16="http://schemas.microsoft.com/office/drawing/2014/main" id="{E576E065-14D0-4123-90A6-CF3037ABE9F5}"/>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7" name="Rectangle 6">
            <a:extLst>
              <a:ext uri="{FF2B5EF4-FFF2-40B4-BE49-F238E27FC236}">
                <a16:creationId xmlns:a16="http://schemas.microsoft.com/office/drawing/2014/main" id="{2CB0530E-8A17-FF47-B768-BD579A04287E}"/>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DCA12897-7B20-9D49-95AE-C339978B1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9" name="Title 1">
            <a:extLst>
              <a:ext uri="{FF2B5EF4-FFF2-40B4-BE49-F238E27FC236}">
                <a16:creationId xmlns:a16="http://schemas.microsoft.com/office/drawing/2014/main" id="{A7CC4827-88E7-994B-A6C2-5210C486B2B4}"/>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392DE4E2-ADC4-41FA-A9AA-6738B12FBE97}"/>
              </a:ext>
            </a:extLst>
          </p:cNvPr>
          <p:cNvSpPr>
            <a:spLocks noGrp="1"/>
          </p:cNvSpPr>
          <p:nvPr>
            <p:ph type="title"/>
          </p:nvPr>
        </p:nvSpPr>
        <p:spPr>
          <a:xfrm>
            <a:off x="915687" y="738261"/>
            <a:ext cx="2154620" cy="3136947"/>
          </a:xfrm>
        </p:spPr>
        <p:txBody>
          <a:bodyPr anchor="b">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19429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BDA53-035F-4F83-B133-06F205EE0B3A}"/>
              </a:ext>
            </a:extLst>
          </p:cNvPr>
          <p:cNvSpPr>
            <a:spLocks noGrp="1"/>
          </p:cNvSpPr>
          <p:nvPr>
            <p:ph sz="half" idx="1"/>
          </p:nvPr>
        </p:nvSpPr>
        <p:spPr>
          <a:xfrm>
            <a:off x="3070307" y="367862"/>
            <a:ext cx="3792948" cy="58091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BAAA529-C0A4-441D-AC2B-4A2A7DAD0A92}"/>
              </a:ext>
            </a:extLst>
          </p:cNvPr>
          <p:cNvSpPr>
            <a:spLocks noGrp="1"/>
          </p:cNvSpPr>
          <p:nvPr>
            <p:ph sz="half" idx="2"/>
          </p:nvPr>
        </p:nvSpPr>
        <p:spPr>
          <a:xfrm>
            <a:off x="7031422" y="367862"/>
            <a:ext cx="4322378" cy="5809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BF31CC-F4A6-4A5E-8035-08E57EE6A6F7}"/>
              </a:ext>
            </a:extLst>
          </p:cNvPr>
          <p:cNvSpPr>
            <a:spLocks noGrp="1"/>
          </p:cNvSpPr>
          <p:nvPr>
            <p:ph type="dt" sz="half" idx="10"/>
          </p:nvPr>
        </p:nvSpPr>
        <p:spPr>
          <a:xfrm>
            <a:off x="3070307" y="6356350"/>
            <a:ext cx="2743200" cy="365125"/>
          </a:xfrm>
        </p:spPr>
        <p:txBody>
          <a:bodyPr/>
          <a:lstStyle/>
          <a:p>
            <a:fld id="{3C811CBF-03F2-4FE4-A830-CAC2916B3AFF}" type="datetimeFigureOut">
              <a:rPr lang="en-US" smtClean="0"/>
              <a:t>8/29/2024</a:t>
            </a:fld>
            <a:endParaRPr lang="en-US"/>
          </a:p>
        </p:txBody>
      </p:sp>
      <p:sp>
        <p:nvSpPr>
          <p:cNvPr id="7" name="Slide Number Placeholder 6">
            <a:extLst>
              <a:ext uri="{FF2B5EF4-FFF2-40B4-BE49-F238E27FC236}">
                <a16:creationId xmlns:a16="http://schemas.microsoft.com/office/drawing/2014/main" id="{1FD6396B-92D9-4E8E-9DF7-1AECC0F538D4}"/>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8" name="Rectangle 7">
            <a:extLst>
              <a:ext uri="{FF2B5EF4-FFF2-40B4-BE49-F238E27FC236}">
                <a16:creationId xmlns:a16="http://schemas.microsoft.com/office/drawing/2014/main" id="{D2782F9D-1FD9-664F-A16F-88E14B3B708E}"/>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83D86246-8010-1A4D-9151-122C1AB72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10" name="Title 1">
            <a:extLst>
              <a:ext uri="{FF2B5EF4-FFF2-40B4-BE49-F238E27FC236}">
                <a16:creationId xmlns:a16="http://schemas.microsoft.com/office/drawing/2014/main" id="{4D9339F0-A104-D344-A560-A58C289419DB}"/>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1B484A19-9D62-44C9-9B99-04BD8E3D809C}"/>
              </a:ext>
            </a:extLst>
          </p:cNvPr>
          <p:cNvSpPr>
            <a:spLocks noGrp="1"/>
          </p:cNvSpPr>
          <p:nvPr>
            <p:ph type="title"/>
          </p:nvPr>
        </p:nvSpPr>
        <p:spPr>
          <a:xfrm>
            <a:off x="930991" y="2004739"/>
            <a:ext cx="1864762" cy="1642351"/>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06808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B75DD-1FD6-E346-8E76-D349620FA41E}"/>
              </a:ext>
            </a:extLst>
          </p:cNvPr>
          <p:cNvSpPr>
            <a:spLocks noGrp="1"/>
          </p:cNvSpPr>
          <p:nvPr>
            <p:ph type="dt" sz="half" idx="10"/>
          </p:nvPr>
        </p:nvSpPr>
        <p:spPr>
          <a:xfrm>
            <a:off x="2203346" y="6356349"/>
            <a:ext cx="2743200" cy="365125"/>
          </a:xfrm>
        </p:spPr>
        <p:txBody>
          <a:bodyPr/>
          <a:lstStyle/>
          <a:p>
            <a:fld id="{3C811CBF-03F2-4FE4-A830-CAC2916B3AFF}" type="datetimeFigureOut">
              <a:rPr lang="en-US" smtClean="0"/>
              <a:t>8/29/2024</a:t>
            </a:fld>
            <a:endParaRPr lang="en-US"/>
          </a:p>
        </p:txBody>
      </p:sp>
      <p:sp>
        <p:nvSpPr>
          <p:cNvPr id="5" name="Slide Number Placeholder 4">
            <a:extLst>
              <a:ext uri="{FF2B5EF4-FFF2-40B4-BE49-F238E27FC236}">
                <a16:creationId xmlns:a16="http://schemas.microsoft.com/office/drawing/2014/main" id="{54EBA961-DEA5-0447-8A22-703D272E4761}"/>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6" name="Rectangle 5">
            <a:extLst>
              <a:ext uri="{FF2B5EF4-FFF2-40B4-BE49-F238E27FC236}">
                <a16:creationId xmlns:a16="http://schemas.microsoft.com/office/drawing/2014/main" id="{CFFC9E57-93CB-9343-A7A7-CC1E9D9ACDC9}"/>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3044B9E6-1963-7748-8BBD-0967344A6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8" name="Title 1">
            <a:extLst>
              <a:ext uri="{FF2B5EF4-FFF2-40B4-BE49-F238E27FC236}">
                <a16:creationId xmlns:a16="http://schemas.microsoft.com/office/drawing/2014/main" id="{50E8227F-6488-AA4D-9542-84535AEFC995}"/>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A0E3B627-8B5E-294F-9CDD-EEE8C6E01A6A}"/>
              </a:ext>
            </a:extLst>
          </p:cNvPr>
          <p:cNvSpPr>
            <a:spLocks noGrp="1"/>
          </p:cNvSpPr>
          <p:nvPr>
            <p:ph type="title"/>
          </p:nvPr>
        </p:nvSpPr>
        <p:spPr>
          <a:xfrm>
            <a:off x="571616" y="1757032"/>
            <a:ext cx="2402812" cy="1942609"/>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07743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AB4D03-3F37-46AD-BAF7-FC9033598765}"/>
              </a:ext>
            </a:extLst>
          </p:cNvPr>
          <p:cNvSpPr>
            <a:spLocks noGrp="1"/>
          </p:cNvSpPr>
          <p:nvPr>
            <p:ph type="body" idx="1"/>
          </p:nvPr>
        </p:nvSpPr>
        <p:spPr>
          <a:xfrm>
            <a:off x="3388258" y="293797"/>
            <a:ext cx="35590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35E13C7-1804-4046-8878-2D8B0A7D86E4}"/>
              </a:ext>
            </a:extLst>
          </p:cNvPr>
          <p:cNvSpPr>
            <a:spLocks noGrp="1"/>
          </p:cNvSpPr>
          <p:nvPr>
            <p:ph sz="half" idx="2"/>
          </p:nvPr>
        </p:nvSpPr>
        <p:spPr>
          <a:xfrm>
            <a:off x="3388259" y="1219200"/>
            <a:ext cx="3559077" cy="4970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72F308-EE7A-4BEA-8943-674A462D524E}"/>
              </a:ext>
            </a:extLst>
          </p:cNvPr>
          <p:cNvSpPr>
            <a:spLocks noGrp="1"/>
          </p:cNvSpPr>
          <p:nvPr>
            <p:ph type="body" sz="quarter" idx="3"/>
          </p:nvPr>
        </p:nvSpPr>
        <p:spPr>
          <a:xfrm>
            <a:off x="7304690" y="293797"/>
            <a:ext cx="405069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BDE29B0-2129-4863-B173-70BB8ED1B745}"/>
              </a:ext>
            </a:extLst>
          </p:cNvPr>
          <p:cNvSpPr>
            <a:spLocks noGrp="1"/>
          </p:cNvSpPr>
          <p:nvPr>
            <p:ph sz="quarter" idx="4"/>
          </p:nvPr>
        </p:nvSpPr>
        <p:spPr>
          <a:xfrm>
            <a:off x="7304690" y="1219200"/>
            <a:ext cx="4050698" cy="4970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A7B9660-1401-468D-BB6B-6C0E287383F3}"/>
              </a:ext>
            </a:extLst>
          </p:cNvPr>
          <p:cNvSpPr>
            <a:spLocks noGrp="1"/>
          </p:cNvSpPr>
          <p:nvPr>
            <p:ph type="dt" sz="half" idx="10"/>
          </p:nvPr>
        </p:nvSpPr>
        <p:spPr>
          <a:xfrm>
            <a:off x="3388259" y="6356350"/>
            <a:ext cx="2743200" cy="365125"/>
          </a:xfrm>
        </p:spPr>
        <p:txBody>
          <a:bodyPr/>
          <a:lstStyle/>
          <a:p>
            <a:fld id="{3C811CBF-03F2-4FE4-A830-CAC2916B3AFF}" type="datetimeFigureOut">
              <a:rPr lang="en-US" smtClean="0"/>
              <a:t>8/29/2024</a:t>
            </a:fld>
            <a:endParaRPr lang="en-US"/>
          </a:p>
        </p:txBody>
      </p:sp>
      <p:sp>
        <p:nvSpPr>
          <p:cNvPr id="9" name="Slide Number Placeholder 8">
            <a:extLst>
              <a:ext uri="{FF2B5EF4-FFF2-40B4-BE49-F238E27FC236}">
                <a16:creationId xmlns:a16="http://schemas.microsoft.com/office/drawing/2014/main" id="{5DBD4DCF-8AB0-4C21-8686-00BD87B2CA6A}"/>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10" name="Rectangle 9">
            <a:extLst>
              <a:ext uri="{FF2B5EF4-FFF2-40B4-BE49-F238E27FC236}">
                <a16:creationId xmlns:a16="http://schemas.microsoft.com/office/drawing/2014/main" id="{58086E7D-16F5-4B48-98C2-54BD89DE6BA4}"/>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ell phone&#10;&#10;Description automatically generated">
            <a:extLst>
              <a:ext uri="{FF2B5EF4-FFF2-40B4-BE49-F238E27FC236}">
                <a16:creationId xmlns:a16="http://schemas.microsoft.com/office/drawing/2014/main" id="{63B221B5-CA67-0C4A-90F7-1BDE5C4C7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12" name="Title 1">
            <a:extLst>
              <a:ext uri="{FF2B5EF4-FFF2-40B4-BE49-F238E27FC236}">
                <a16:creationId xmlns:a16="http://schemas.microsoft.com/office/drawing/2014/main" id="{35B6A38E-A41C-0242-A2AE-AEB93F94E06F}"/>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8D5A6B08-DFF0-48E9-99C9-6DE929DEFD6B}"/>
              </a:ext>
            </a:extLst>
          </p:cNvPr>
          <p:cNvSpPr>
            <a:spLocks noGrp="1"/>
          </p:cNvSpPr>
          <p:nvPr>
            <p:ph type="title"/>
          </p:nvPr>
        </p:nvSpPr>
        <p:spPr>
          <a:xfrm>
            <a:off x="610348" y="2005777"/>
            <a:ext cx="2426835" cy="1710941"/>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2306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722B98B-9162-4876-AE18-4338257935A3}"/>
              </a:ext>
            </a:extLst>
          </p:cNvPr>
          <p:cNvSpPr>
            <a:spLocks noGrp="1"/>
          </p:cNvSpPr>
          <p:nvPr>
            <p:ph type="dt" sz="half" idx="10"/>
          </p:nvPr>
        </p:nvSpPr>
        <p:spPr>
          <a:xfrm>
            <a:off x="2203346" y="6356350"/>
            <a:ext cx="2743200" cy="365125"/>
          </a:xfrm>
        </p:spPr>
        <p:txBody>
          <a:bodyPr/>
          <a:lstStyle/>
          <a:p>
            <a:fld id="{3C811CBF-03F2-4FE4-A830-CAC2916B3AFF}" type="datetimeFigureOut">
              <a:rPr lang="en-US" smtClean="0"/>
              <a:t>8/29/2024</a:t>
            </a:fld>
            <a:endParaRPr lang="en-US"/>
          </a:p>
        </p:txBody>
      </p:sp>
      <p:sp>
        <p:nvSpPr>
          <p:cNvPr id="5" name="Slide Number Placeholder 4">
            <a:extLst>
              <a:ext uri="{FF2B5EF4-FFF2-40B4-BE49-F238E27FC236}">
                <a16:creationId xmlns:a16="http://schemas.microsoft.com/office/drawing/2014/main" id="{96E73E96-974C-4DC8-87CB-63A6628694B8}"/>
              </a:ext>
            </a:extLst>
          </p:cNvPr>
          <p:cNvSpPr>
            <a:spLocks noGrp="1"/>
          </p:cNvSpPr>
          <p:nvPr>
            <p:ph type="sldNum" sz="quarter" idx="12"/>
          </p:nvPr>
        </p:nvSpPr>
        <p:spPr/>
        <p:txBody>
          <a:bodyPr/>
          <a:lstStyle/>
          <a:p>
            <a:fld id="{6A1F827F-4488-4BBE-A601-36D3BEA7849D}" type="slidenum">
              <a:rPr lang="en-US" smtClean="0"/>
              <a:t>‹#›</a:t>
            </a:fld>
            <a:endParaRPr lang="en-US"/>
          </a:p>
        </p:txBody>
      </p:sp>
      <p:sp>
        <p:nvSpPr>
          <p:cNvPr id="6" name="Rectangle 5">
            <a:extLst>
              <a:ext uri="{FF2B5EF4-FFF2-40B4-BE49-F238E27FC236}">
                <a16:creationId xmlns:a16="http://schemas.microsoft.com/office/drawing/2014/main" id="{057D17D6-272D-7444-8A60-5FCE01C450AC}"/>
              </a:ext>
            </a:extLst>
          </p:cNvPr>
          <p:cNvSpPr/>
          <p:nvPr userDrawn="1"/>
        </p:nvSpPr>
        <p:spPr>
          <a:xfrm>
            <a:off x="0" y="0"/>
            <a:ext cx="2013557" cy="6858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AC02B0B3-98E3-F144-B9C4-402D9AE16C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89" y="5892802"/>
            <a:ext cx="1633977" cy="718457"/>
          </a:xfrm>
          <a:prstGeom prst="rect">
            <a:avLst/>
          </a:prstGeom>
        </p:spPr>
      </p:pic>
      <p:sp>
        <p:nvSpPr>
          <p:cNvPr id="8" name="Title 1">
            <a:extLst>
              <a:ext uri="{FF2B5EF4-FFF2-40B4-BE49-F238E27FC236}">
                <a16:creationId xmlns:a16="http://schemas.microsoft.com/office/drawing/2014/main" id="{9DDC274A-0B3A-F74A-8AD3-C2EB42C3F42B}"/>
              </a:ext>
            </a:extLst>
          </p:cNvPr>
          <p:cNvSpPr txBox="1">
            <a:spLocks/>
          </p:cNvSpPr>
          <p:nvPr userDrawn="1"/>
        </p:nvSpPr>
        <p:spPr>
          <a:xfrm>
            <a:off x="317953" y="1506611"/>
            <a:ext cx="2752354" cy="2709275"/>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69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1D05DD5C-28CA-444D-9197-A4E5EDBAB1F1}"/>
              </a:ext>
            </a:extLst>
          </p:cNvPr>
          <p:cNvSpPr>
            <a:spLocks noGrp="1"/>
          </p:cNvSpPr>
          <p:nvPr>
            <p:ph type="title"/>
          </p:nvPr>
        </p:nvSpPr>
        <p:spPr>
          <a:xfrm>
            <a:off x="647815" y="1893742"/>
            <a:ext cx="2557840" cy="1952552"/>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62982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12E4-C47B-0440-801D-CCEC684639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920" y="4142179"/>
            <a:ext cx="3763357" cy="1654742"/>
          </a:xfrm>
          <a:prstGeom prst="rect">
            <a:avLst/>
          </a:prstGeom>
        </p:spPr>
      </p:pic>
      <p:pic>
        <p:nvPicPr>
          <p:cNvPr id="7" name="Picture 6">
            <a:extLst>
              <a:ext uri="{FF2B5EF4-FFF2-40B4-BE49-F238E27FC236}">
                <a16:creationId xmlns:a16="http://schemas.microsoft.com/office/drawing/2014/main" id="{DC0EF921-7DAB-6B45-82C0-404B85F07DD7}"/>
              </a:ext>
            </a:extLst>
          </p:cNvPr>
          <p:cNvPicPr>
            <a:picLocks noChangeAspect="1"/>
          </p:cNvPicPr>
          <p:nvPr userDrawn="1"/>
        </p:nvPicPr>
        <p:blipFill>
          <a:blip r:embed="rId3"/>
          <a:stretch>
            <a:fillRect/>
          </a:stretch>
        </p:blipFill>
        <p:spPr>
          <a:xfrm>
            <a:off x="4696666" y="5016973"/>
            <a:ext cx="711604" cy="703727"/>
          </a:xfrm>
          <a:prstGeom prst="rect">
            <a:avLst/>
          </a:prstGeom>
        </p:spPr>
      </p:pic>
      <p:pic>
        <p:nvPicPr>
          <p:cNvPr id="8" name="Picture 7">
            <a:extLst>
              <a:ext uri="{FF2B5EF4-FFF2-40B4-BE49-F238E27FC236}">
                <a16:creationId xmlns:a16="http://schemas.microsoft.com/office/drawing/2014/main" id="{80D3070B-E1C3-7D42-B236-A3B735F25EE2}"/>
              </a:ext>
            </a:extLst>
          </p:cNvPr>
          <p:cNvPicPr>
            <a:picLocks noChangeAspect="1"/>
          </p:cNvPicPr>
          <p:nvPr userDrawn="1"/>
        </p:nvPicPr>
        <p:blipFill>
          <a:blip r:embed="rId4"/>
          <a:stretch>
            <a:fillRect/>
          </a:stretch>
        </p:blipFill>
        <p:spPr>
          <a:xfrm>
            <a:off x="4702576" y="5995664"/>
            <a:ext cx="705694" cy="642686"/>
          </a:xfrm>
          <a:prstGeom prst="rect">
            <a:avLst/>
          </a:prstGeom>
        </p:spPr>
      </p:pic>
      <p:pic>
        <p:nvPicPr>
          <p:cNvPr id="9" name="Picture 8">
            <a:extLst>
              <a:ext uri="{FF2B5EF4-FFF2-40B4-BE49-F238E27FC236}">
                <a16:creationId xmlns:a16="http://schemas.microsoft.com/office/drawing/2014/main" id="{F4A7F1A2-2428-7840-B1A5-C619778E5BD9}"/>
              </a:ext>
            </a:extLst>
          </p:cNvPr>
          <p:cNvPicPr>
            <a:picLocks noChangeAspect="1"/>
          </p:cNvPicPr>
          <p:nvPr userDrawn="1"/>
        </p:nvPicPr>
        <p:blipFill>
          <a:blip r:embed="rId5"/>
          <a:stretch>
            <a:fillRect/>
          </a:stretch>
        </p:blipFill>
        <p:spPr>
          <a:xfrm>
            <a:off x="8404396" y="4094972"/>
            <a:ext cx="672515" cy="713273"/>
          </a:xfrm>
          <a:prstGeom prst="rect">
            <a:avLst/>
          </a:prstGeom>
        </p:spPr>
      </p:pic>
      <p:pic>
        <p:nvPicPr>
          <p:cNvPr id="10" name="Picture 9">
            <a:extLst>
              <a:ext uri="{FF2B5EF4-FFF2-40B4-BE49-F238E27FC236}">
                <a16:creationId xmlns:a16="http://schemas.microsoft.com/office/drawing/2014/main" id="{0549A6F8-A484-3540-89AD-431FC2E71422}"/>
              </a:ext>
            </a:extLst>
          </p:cNvPr>
          <p:cNvPicPr>
            <a:picLocks noChangeAspect="1"/>
          </p:cNvPicPr>
          <p:nvPr userDrawn="1"/>
        </p:nvPicPr>
        <p:blipFill>
          <a:blip r:embed="rId6"/>
          <a:stretch>
            <a:fillRect/>
          </a:stretch>
        </p:blipFill>
        <p:spPr>
          <a:xfrm>
            <a:off x="8404397" y="4958482"/>
            <a:ext cx="672515" cy="682942"/>
          </a:xfrm>
          <a:prstGeom prst="rect">
            <a:avLst/>
          </a:prstGeom>
        </p:spPr>
      </p:pic>
      <p:sp>
        <p:nvSpPr>
          <p:cNvPr id="11" name="TextBox 10">
            <a:extLst>
              <a:ext uri="{FF2B5EF4-FFF2-40B4-BE49-F238E27FC236}">
                <a16:creationId xmlns:a16="http://schemas.microsoft.com/office/drawing/2014/main" id="{56F663D4-D6CF-4F4D-88C5-9A15795C3A55}"/>
              </a:ext>
            </a:extLst>
          </p:cNvPr>
          <p:cNvSpPr txBox="1"/>
          <p:nvPr userDrawn="1"/>
        </p:nvSpPr>
        <p:spPr>
          <a:xfrm flipH="1">
            <a:off x="5274688" y="4142179"/>
            <a:ext cx="231064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 </a:t>
            </a:r>
            <a:r>
              <a:rPr kumimoji="0" lang="en-US" sz="24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www.gwhwi.org</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pic>
        <p:nvPicPr>
          <p:cNvPr id="12" name="Picture 11" descr="A close up of a sign&#10;&#10;Description automatically generated">
            <a:extLst>
              <a:ext uri="{FF2B5EF4-FFF2-40B4-BE49-F238E27FC236}">
                <a16:creationId xmlns:a16="http://schemas.microsoft.com/office/drawing/2014/main" id="{4ABE4F01-781B-2D48-B046-95E48AB5F39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65721" y="4189815"/>
            <a:ext cx="523588" cy="523588"/>
          </a:xfrm>
          <a:prstGeom prst="rect">
            <a:avLst/>
          </a:prstGeom>
        </p:spPr>
      </p:pic>
      <p:sp>
        <p:nvSpPr>
          <p:cNvPr id="13" name="TextBox 12">
            <a:extLst>
              <a:ext uri="{FF2B5EF4-FFF2-40B4-BE49-F238E27FC236}">
                <a16:creationId xmlns:a16="http://schemas.microsoft.com/office/drawing/2014/main" id="{7D7C5F9C-4211-FF48-A036-72CF7E3BE2AE}"/>
              </a:ext>
            </a:extLst>
          </p:cNvPr>
          <p:cNvSpPr txBox="1"/>
          <p:nvPr userDrawn="1"/>
        </p:nvSpPr>
        <p:spPr>
          <a:xfrm flipH="1">
            <a:off x="5289309" y="5093468"/>
            <a:ext cx="238333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a:t>
            </a:r>
            <a:r>
              <a:rPr kumimoji="0" lang="en-US" sz="2400" b="0" i="0" u="none" strike="noStrike" kern="1200" cap="none" spc="0" normalizeH="0" baseline="0" noProof="0" dirty="0" err="1">
                <a:ln>
                  <a:noFill/>
                </a:ln>
                <a:solidFill>
                  <a:schemeClr val="tx2">
                    <a:lumMod val="50000"/>
                  </a:schemeClr>
                </a:solidFill>
                <a:effectLst/>
                <a:uLnTx/>
                <a:uFillTx/>
                <a:ea typeface="Verdana" panose="020B0604030504040204" pitchFamily="34" charset="0"/>
                <a:cs typeface="+mn-cs"/>
              </a:rPr>
              <a:t>GW_Workforce</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sp>
        <p:nvSpPr>
          <p:cNvPr id="14" name="TextBox 13">
            <a:extLst>
              <a:ext uri="{FF2B5EF4-FFF2-40B4-BE49-F238E27FC236}">
                <a16:creationId xmlns:a16="http://schemas.microsoft.com/office/drawing/2014/main" id="{4B5918DB-5705-8640-B323-669DB5395573}"/>
              </a:ext>
            </a:extLst>
          </p:cNvPr>
          <p:cNvSpPr txBox="1"/>
          <p:nvPr userDrawn="1"/>
        </p:nvSpPr>
        <p:spPr>
          <a:xfrm flipH="1">
            <a:off x="5289309" y="5995664"/>
            <a:ext cx="231064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 </a:t>
            </a:r>
            <a:r>
              <a:rPr kumimoji="0" lang="en-US" sz="24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rPr>
              <a:t>@</a:t>
            </a:r>
            <a:r>
              <a:rPr kumimoji="0" lang="en-US" sz="2400" b="0" i="0" u="none" strike="noStrike" kern="1200" cap="none" spc="0" normalizeH="0" baseline="0" noProof="0" dirty="0" err="1">
                <a:ln>
                  <a:noFill/>
                </a:ln>
                <a:solidFill>
                  <a:schemeClr val="tx2">
                    <a:lumMod val="50000"/>
                  </a:schemeClr>
                </a:solidFill>
                <a:effectLst/>
                <a:uLnTx/>
                <a:uFillTx/>
                <a:ea typeface="Verdana" panose="020B0604030504040204" pitchFamily="34" charset="0"/>
                <a:cs typeface="+mn-cs"/>
              </a:rPr>
              <a:t>GWworkforce</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sp>
        <p:nvSpPr>
          <p:cNvPr id="15" name="TextBox 14">
            <a:extLst>
              <a:ext uri="{FF2B5EF4-FFF2-40B4-BE49-F238E27FC236}">
                <a16:creationId xmlns:a16="http://schemas.microsoft.com/office/drawing/2014/main" id="{1D2E1574-C90E-E64C-BA72-A2E026403EB2}"/>
              </a:ext>
            </a:extLst>
          </p:cNvPr>
          <p:cNvSpPr txBox="1"/>
          <p:nvPr userDrawn="1"/>
        </p:nvSpPr>
        <p:spPr>
          <a:xfrm flipH="1">
            <a:off x="9104254" y="4172956"/>
            <a:ext cx="2310644"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err="1">
                <a:ln>
                  <a:noFill/>
                </a:ln>
                <a:solidFill>
                  <a:schemeClr val="tx2">
                    <a:lumMod val="50000"/>
                  </a:schemeClr>
                </a:solidFill>
                <a:effectLst/>
                <a:uLnTx/>
                <a:uFillTx/>
                <a:ea typeface="Verdana" panose="020B0604030504040204" pitchFamily="34" charset="0"/>
                <a:cs typeface="+mn-cs"/>
              </a:rPr>
              <a:t>gw_workforce</a:t>
            </a:r>
            <a:endParaRPr kumimoji="0" lang="en-US" sz="2800" b="0" i="0" u="none" strike="noStrike" kern="1200" cap="none" spc="0" normalizeH="0" baseline="0" noProof="0" dirty="0">
              <a:ln>
                <a:noFill/>
              </a:ln>
              <a:solidFill>
                <a:schemeClr val="tx2">
                  <a:lumMod val="50000"/>
                </a:schemeClr>
              </a:solidFill>
              <a:effectLst/>
              <a:uLnTx/>
              <a:uFillTx/>
              <a:ea typeface="Verdana" panose="020B0604030504040204" pitchFamily="34" charset="0"/>
              <a:cs typeface="+mn-cs"/>
            </a:endParaRPr>
          </a:p>
        </p:txBody>
      </p:sp>
      <p:sp>
        <p:nvSpPr>
          <p:cNvPr id="16" name="TextBox 15">
            <a:extLst>
              <a:ext uri="{FF2B5EF4-FFF2-40B4-BE49-F238E27FC236}">
                <a16:creationId xmlns:a16="http://schemas.microsoft.com/office/drawing/2014/main" id="{C0229055-73E7-264E-8866-EFA08BF537B3}"/>
              </a:ext>
            </a:extLst>
          </p:cNvPr>
          <p:cNvSpPr txBox="1"/>
          <p:nvPr userDrawn="1"/>
        </p:nvSpPr>
        <p:spPr>
          <a:xfrm flipH="1">
            <a:off x="9091910" y="5016973"/>
            <a:ext cx="2310644" cy="461665"/>
          </a:xfrm>
          <a:prstGeom prst="rect">
            <a:avLst/>
          </a:prstGeom>
          <a:noFill/>
        </p:spPr>
        <p:txBody>
          <a:bodyPr wrap="square" rtlCol="0">
            <a:spAutoFit/>
          </a:bodyPr>
          <a:lstStyle/>
          <a:p>
            <a:pPr lvl="0">
              <a:spcAft>
                <a:spcPts val="300"/>
              </a:spcAft>
              <a:defRPr/>
            </a:pPr>
            <a:r>
              <a:rPr lang="en-US" sz="2400" dirty="0" err="1">
                <a:solidFill>
                  <a:schemeClr val="tx2">
                    <a:lumMod val="50000"/>
                  </a:schemeClr>
                </a:solidFill>
                <a:ea typeface="Verdana" panose="020B0604030504040204" pitchFamily="34" charset="0"/>
              </a:rPr>
              <a:t>mullan</a:t>
            </a:r>
            <a:r>
              <a:rPr lang="en-US" sz="2400" dirty="0">
                <a:solidFill>
                  <a:schemeClr val="tx2">
                    <a:lumMod val="50000"/>
                  </a:schemeClr>
                </a:solidFill>
                <a:ea typeface="Verdana" panose="020B0604030504040204" pitchFamily="34" charset="0"/>
              </a:rPr>
              <a:t>-institute</a:t>
            </a:r>
          </a:p>
        </p:txBody>
      </p:sp>
      <p:sp>
        <p:nvSpPr>
          <p:cNvPr id="18" name="Rectangle 17">
            <a:extLst>
              <a:ext uri="{FF2B5EF4-FFF2-40B4-BE49-F238E27FC236}">
                <a16:creationId xmlns:a16="http://schemas.microsoft.com/office/drawing/2014/main" id="{7C79EFBF-B868-A24A-9B98-AC26C8DD086B}"/>
              </a:ext>
            </a:extLst>
          </p:cNvPr>
          <p:cNvSpPr/>
          <p:nvPr userDrawn="1"/>
        </p:nvSpPr>
        <p:spPr>
          <a:xfrm>
            <a:off x="-1" y="0"/>
            <a:ext cx="12192000" cy="39402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E2C7422-B951-5B45-AEB1-281B8FF7F80C}"/>
              </a:ext>
            </a:extLst>
          </p:cNvPr>
          <p:cNvSpPr txBox="1"/>
          <p:nvPr userDrawn="1"/>
        </p:nvSpPr>
        <p:spPr>
          <a:xfrm>
            <a:off x="738711" y="993580"/>
            <a:ext cx="10714577" cy="1446550"/>
          </a:xfrm>
          <a:prstGeom prst="rect">
            <a:avLst/>
          </a:prstGeom>
          <a:noFill/>
        </p:spPr>
        <p:txBody>
          <a:bodyPr wrap="square" rtlCol="0">
            <a:spAutoFit/>
          </a:bodyPr>
          <a:lstStyle/>
          <a:p>
            <a:r>
              <a:rPr lang="en-US" sz="4400" b="1" i="1" dirty="0">
                <a:solidFill>
                  <a:schemeClr val="bg1"/>
                </a:solidFill>
              </a:rPr>
              <a:t>“Health workforce policy is increasingly a health equity battlefield.” – Fitzhugh Mullan</a:t>
            </a:r>
          </a:p>
        </p:txBody>
      </p:sp>
    </p:spTree>
    <p:extLst>
      <p:ext uri="{BB962C8B-B14F-4D97-AF65-F5344CB8AC3E}">
        <p14:creationId xmlns:p14="http://schemas.microsoft.com/office/powerpoint/2010/main" val="1746091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6C28B2-A321-4819-B7A9-F3FA2EB59887}"/>
              </a:ext>
            </a:extLst>
          </p:cNvPr>
          <p:cNvSpPr>
            <a:spLocks noGrp="1"/>
          </p:cNvSpPr>
          <p:nvPr>
            <p:ph type="dt" sz="half" idx="10"/>
          </p:nvPr>
        </p:nvSpPr>
        <p:spPr/>
        <p:txBody>
          <a:bodyPr/>
          <a:lstStyle/>
          <a:p>
            <a:fld id="{E15BDB28-1E59-4F7A-8AD4-563DE1B49F3E}" type="datetimeFigureOut">
              <a:rPr lang="en-US" smtClean="0"/>
              <a:t>8/29/2024</a:t>
            </a:fld>
            <a:endParaRPr lang="en-US"/>
          </a:p>
        </p:txBody>
      </p:sp>
      <p:sp>
        <p:nvSpPr>
          <p:cNvPr id="3" name="Footer Placeholder 2">
            <a:extLst>
              <a:ext uri="{FF2B5EF4-FFF2-40B4-BE49-F238E27FC236}">
                <a16:creationId xmlns:a16="http://schemas.microsoft.com/office/drawing/2014/main" id="{F05DE2E3-74C1-4FC4-8075-EE8F5DD3F9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085D2-3991-4429-A2A6-49269B0F5A64}"/>
              </a:ext>
            </a:extLst>
          </p:cNvPr>
          <p:cNvSpPr>
            <a:spLocks noGrp="1"/>
          </p:cNvSpPr>
          <p:nvPr>
            <p:ph type="sldNum" sz="quarter" idx="12"/>
          </p:nvPr>
        </p:nvSpPr>
        <p:spPr/>
        <p:txBody>
          <a:bodyPr/>
          <a:lstStyle/>
          <a:p>
            <a:fld id="{53C29442-CAAB-451C-800D-76D0A079E247}" type="slidenum">
              <a:rPr lang="en-US" smtClean="0"/>
              <a:t>‹#›</a:t>
            </a:fld>
            <a:endParaRPr lang="en-US"/>
          </a:p>
        </p:txBody>
      </p:sp>
    </p:spTree>
    <p:extLst>
      <p:ext uri="{BB962C8B-B14F-4D97-AF65-F5344CB8AC3E}">
        <p14:creationId xmlns:p14="http://schemas.microsoft.com/office/powerpoint/2010/main" val="426307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2AD7-F309-480A-98CA-734678E3EC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B62A7-27B1-4635-A939-0C881FAE18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7C9F5A-3DD6-4762-89F5-37D13F1AEDB3}"/>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5" name="Footer Placeholder 4">
            <a:extLst>
              <a:ext uri="{FF2B5EF4-FFF2-40B4-BE49-F238E27FC236}">
                <a16:creationId xmlns:a16="http://schemas.microsoft.com/office/drawing/2014/main" id="{EDD2CBA5-7103-4148-8583-7D9B91A73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D2E24-80B4-49EA-BD13-865CA253BD2B}"/>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25244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308E-F45D-4A33-A7D4-9C59E0424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6DB54-64C8-4A80-9D43-CC6B99C2AE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48279-1AD7-45F2-B703-5D177B4BE7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1BC5A-881A-4AA4-8D74-587CC338FFD6}"/>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6" name="Footer Placeholder 5">
            <a:extLst>
              <a:ext uri="{FF2B5EF4-FFF2-40B4-BE49-F238E27FC236}">
                <a16:creationId xmlns:a16="http://schemas.microsoft.com/office/drawing/2014/main" id="{FCAFC910-17FA-4981-984E-946921BFA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EEB04A-CBFD-40D0-9AD0-B1058C88DAC9}"/>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413576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C1A5-56F6-4BED-8E6A-8E8DDB5DEB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75CCCA-2050-4441-A31D-E2E170FE6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EC08BF-336D-4E05-A3E8-837E3DC6F2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D2E12-F322-45AD-B66E-F51E2E74C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7625AF-DBBB-43AB-96C9-6284B42BEB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5BC094-AEAA-46AE-BAC0-EE2A9F6F040B}"/>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8" name="Footer Placeholder 7">
            <a:extLst>
              <a:ext uri="{FF2B5EF4-FFF2-40B4-BE49-F238E27FC236}">
                <a16:creationId xmlns:a16="http://schemas.microsoft.com/office/drawing/2014/main" id="{852B6993-7C3E-42BE-9DB9-60D64B16B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958A25-35A3-4CFF-AF2E-B00520105F03}"/>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19569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EB69-C38D-403C-94A0-8AEFF8894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3FD58-13A6-4B38-9F3E-A1CF809177C8}"/>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4" name="Footer Placeholder 3">
            <a:extLst>
              <a:ext uri="{FF2B5EF4-FFF2-40B4-BE49-F238E27FC236}">
                <a16:creationId xmlns:a16="http://schemas.microsoft.com/office/drawing/2014/main" id="{F457A5C8-2BC7-448F-98D7-123F104991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808563-941C-4F1D-B48F-6086155593E7}"/>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134430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D6490-6D0C-48A4-9C6A-DE6A303F7ED7}"/>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3" name="Footer Placeholder 2">
            <a:extLst>
              <a:ext uri="{FF2B5EF4-FFF2-40B4-BE49-F238E27FC236}">
                <a16:creationId xmlns:a16="http://schemas.microsoft.com/office/drawing/2014/main" id="{6D0E7223-99C6-4250-946E-12FAE0A07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D2B3CD-BD3D-45F2-B95F-5945B0907841}"/>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47548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6184-2A38-4F43-A748-1735A4679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F311ED-99C2-4E2C-9219-5A1E72391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03A7B8-E9D7-4D96-B8BD-254FA8D4F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3555A8-AA51-4E7B-94D8-B9DDFF7C1421}"/>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6" name="Footer Placeholder 5">
            <a:extLst>
              <a:ext uri="{FF2B5EF4-FFF2-40B4-BE49-F238E27FC236}">
                <a16:creationId xmlns:a16="http://schemas.microsoft.com/office/drawing/2014/main" id="{09DB7110-D59F-46A0-BB40-2009709FA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21C96-CD18-4705-89DB-6C4177DBE0E5}"/>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250210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6931-A028-49F3-8A53-AC66668B0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3FB5E0-24E0-49BD-B973-0A3043423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769225-B707-4C40-A71C-EC6A33061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A5D49B-EB2B-4953-9781-474564EE8494}"/>
              </a:ext>
            </a:extLst>
          </p:cNvPr>
          <p:cNvSpPr>
            <a:spLocks noGrp="1"/>
          </p:cNvSpPr>
          <p:nvPr>
            <p:ph type="dt" sz="half" idx="10"/>
          </p:nvPr>
        </p:nvSpPr>
        <p:spPr/>
        <p:txBody>
          <a:bodyPr/>
          <a:lstStyle/>
          <a:p>
            <a:fld id="{E337EAB5-BE37-4ED9-9A25-41C3EF8B269E}" type="datetimeFigureOut">
              <a:rPr lang="en-US" smtClean="0"/>
              <a:t>8/29/2024</a:t>
            </a:fld>
            <a:endParaRPr lang="en-US"/>
          </a:p>
        </p:txBody>
      </p:sp>
      <p:sp>
        <p:nvSpPr>
          <p:cNvPr id="6" name="Footer Placeholder 5">
            <a:extLst>
              <a:ext uri="{FF2B5EF4-FFF2-40B4-BE49-F238E27FC236}">
                <a16:creationId xmlns:a16="http://schemas.microsoft.com/office/drawing/2014/main" id="{1CBFC0C5-A23F-40C8-A508-6B81EC616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76DF3-BCFB-42B6-9B18-07CF79AF2869}"/>
              </a:ext>
            </a:extLst>
          </p:cNvPr>
          <p:cNvSpPr>
            <a:spLocks noGrp="1"/>
          </p:cNvSpPr>
          <p:nvPr>
            <p:ph type="sldNum" sz="quarter" idx="12"/>
          </p:nvPr>
        </p:nvSpPr>
        <p:spPr/>
        <p:txBody>
          <a:bodyPr/>
          <a:lstStyle/>
          <a:p>
            <a:fld id="{6B303375-D85C-40F6-B953-B68E73F12D03}" type="slidenum">
              <a:rPr lang="en-US" smtClean="0"/>
              <a:t>‹#›</a:t>
            </a:fld>
            <a:endParaRPr lang="en-US"/>
          </a:p>
        </p:txBody>
      </p:sp>
    </p:spTree>
    <p:extLst>
      <p:ext uri="{BB962C8B-B14F-4D97-AF65-F5344CB8AC3E}">
        <p14:creationId xmlns:p14="http://schemas.microsoft.com/office/powerpoint/2010/main" val="305495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AE2F0-275A-4F85-89AB-C9147FB93F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5BE1A3-1A80-4CF9-BC2E-10A763BAB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BDE1-CE41-47F5-A19D-887D19F5C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7EAB5-BE37-4ED9-9A25-41C3EF8B269E}" type="datetimeFigureOut">
              <a:rPr lang="en-US" smtClean="0"/>
              <a:t>8/29/2024</a:t>
            </a:fld>
            <a:endParaRPr lang="en-US"/>
          </a:p>
        </p:txBody>
      </p:sp>
      <p:sp>
        <p:nvSpPr>
          <p:cNvPr id="5" name="Footer Placeholder 4">
            <a:extLst>
              <a:ext uri="{FF2B5EF4-FFF2-40B4-BE49-F238E27FC236}">
                <a16:creationId xmlns:a16="http://schemas.microsoft.com/office/drawing/2014/main" id="{9EAE1945-B38E-40C9-802B-B6510C4CF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8E194E-B3C9-4A09-95E9-F9B441B3A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03375-D85C-40F6-B953-B68E73F12D03}" type="slidenum">
              <a:rPr lang="en-US" smtClean="0"/>
              <a:t>‹#›</a:t>
            </a:fld>
            <a:endParaRPr lang="en-US"/>
          </a:p>
        </p:txBody>
      </p:sp>
    </p:spTree>
    <p:extLst>
      <p:ext uri="{BB962C8B-B14F-4D97-AF65-F5344CB8AC3E}">
        <p14:creationId xmlns:p14="http://schemas.microsoft.com/office/powerpoint/2010/main" val="382710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057F4-B2D8-4EC7-BFD2-6A040A352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0249E9-759C-4719-8AC5-6C2A5B066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A83D7-6070-4DF8-8E63-F7B8C8DA3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11CBF-03F2-4FE4-A830-CAC2916B3AFF}" type="datetimeFigureOut">
              <a:rPr lang="en-US" smtClean="0"/>
              <a:t>8/29/2024</a:t>
            </a:fld>
            <a:endParaRPr lang="en-US"/>
          </a:p>
        </p:txBody>
      </p:sp>
      <p:sp>
        <p:nvSpPr>
          <p:cNvPr id="5" name="Footer Placeholder 4">
            <a:extLst>
              <a:ext uri="{FF2B5EF4-FFF2-40B4-BE49-F238E27FC236}">
                <a16:creationId xmlns:a16="http://schemas.microsoft.com/office/drawing/2014/main" id="{BF074124-543F-4636-AACC-4F658D4D0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EF3F9E-B003-4438-B5D0-1F96A5528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F827F-4488-4BBE-A601-36D3BEA7849D}" type="slidenum">
              <a:rPr lang="en-US" smtClean="0"/>
              <a:t>‹#›</a:t>
            </a:fld>
            <a:endParaRPr lang="en-US"/>
          </a:p>
        </p:txBody>
      </p:sp>
    </p:spTree>
    <p:extLst>
      <p:ext uri="{BB962C8B-B14F-4D97-AF65-F5344CB8AC3E}">
        <p14:creationId xmlns:p14="http://schemas.microsoft.com/office/powerpoint/2010/main" val="304543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057F4-B2D8-4EC7-BFD2-6A040A352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0249E9-759C-4719-8AC5-6C2A5B066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A83D7-6070-4DF8-8E63-F7B8C8DA3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11CBF-03F2-4FE4-A830-CAC2916B3AFF}" type="datetimeFigureOut">
              <a:rPr lang="en-US" smtClean="0"/>
              <a:t>8/29/2024</a:t>
            </a:fld>
            <a:endParaRPr lang="en-US"/>
          </a:p>
        </p:txBody>
      </p:sp>
      <p:sp>
        <p:nvSpPr>
          <p:cNvPr id="5" name="Footer Placeholder 4">
            <a:extLst>
              <a:ext uri="{FF2B5EF4-FFF2-40B4-BE49-F238E27FC236}">
                <a16:creationId xmlns:a16="http://schemas.microsoft.com/office/drawing/2014/main" id="{BF074124-543F-4636-AACC-4F658D4D0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EF3F9E-B003-4438-B5D0-1F96A5528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F827F-4488-4BBE-A601-36D3BEA7849D}" type="slidenum">
              <a:rPr lang="en-US" smtClean="0"/>
              <a:t>‹#›</a:t>
            </a:fld>
            <a:endParaRPr lang="en-US"/>
          </a:p>
        </p:txBody>
      </p:sp>
    </p:spTree>
    <p:extLst>
      <p:ext uri="{BB962C8B-B14F-4D97-AF65-F5344CB8AC3E}">
        <p14:creationId xmlns:p14="http://schemas.microsoft.com/office/powerpoint/2010/main" val="16469868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www.behavioralhealthworkforce.org/wp-content/uploads/2017/01/FA3P4_Billing-Restrictions_Full-Report.pdf"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076" y="2208420"/>
            <a:ext cx="8818923" cy="2441160"/>
          </a:xfrm>
        </p:spPr>
        <p:txBody>
          <a:bodyPr vert="horz" lIns="91440" tIns="45720" rIns="91440" bIns="45720" rtlCol="0" anchor="t">
            <a:normAutofit fontScale="90000"/>
          </a:bodyPr>
          <a:lstStyle/>
          <a:p>
            <a:r>
              <a:rPr lang="en-US" b="1" dirty="0"/>
              <a:t>Behavioral Health Workforce Challenges</a:t>
            </a:r>
            <a:br>
              <a:rPr lang="en-US" b="1" dirty="0"/>
            </a:br>
            <a:br>
              <a:rPr lang="en-US" sz="3600" b="1" dirty="0"/>
            </a:br>
            <a:br>
              <a:rPr lang="en-US" sz="3600" b="1" dirty="0"/>
            </a:br>
            <a:r>
              <a:rPr lang="en-US" sz="3600" b="1" dirty="0"/>
              <a:t>August 28,2024</a:t>
            </a:r>
            <a:br>
              <a:rPr lang="en-US" sz="3600" b="1" dirty="0"/>
            </a:br>
            <a:r>
              <a:rPr lang="en-US" sz="3600" b="1" dirty="0"/>
              <a:t>Clese Erikson, </a:t>
            </a:r>
            <a:r>
              <a:rPr lang="en-US" sz="3600" b="1" dirty="0" err="1"/>
              <a:t>M.P.Aff</a:t>
            </a:r>
            <a:r>
              <a:rPr lang="en-US" sz="3600" b="1" dirty="0"/>
              <a:t>.</a:t>
            </a:r>
            <a:br>
              <a:rPr lang="en-US" sz="3600" b="1" dirty="0"/>
            </a:br>
            <a:endParaRPr lang="en-US" sz="3600" b="1" dirty="0"/>
          </a:p>
        </p:txBody>
      </p:sp>
    </p:spTree>
    <p:extLst>
      <p:ext uri="{BB962C8B-B14F-4D97-AF65-F5344CB8AC3E}">
        <p14:creationId xmlns:p14="http://schemas.microsoft.com/office/powerpoint/2010/main" val="143454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1465DA-0F22-4E62-8627-C6259A31957A}"/>
              </a:ext>
            </a:extLst>
          </p:cNvPr>
          <p:cNvSpPr>
            <a:spLocks noGrp="1"/>
          </p:cNvSpPr>
          <p:nvPr>
            <p:ph type="title"/>
          </p:nvPr>
        </p:nvSpPr>
        <p:spPr>
          <a:xfrm>
            <a:off x="432917" y="253795"/>
            <a:ext cx="11397760" cy="1325563"/>
          </a:xfrm>
        </p:spPr>
        <p:txBody>
          <a:bodyPr>
            <a:normAutofit/>
          </a:bodyPr>
          <a:lstStyle/>
          <a:p>
            <a:r>
              <a:rPr lang="en-US" dirty="0">
                <a:solidFill>
                  <a:schemeClr val="accent1"/>
                </a:solidFill>
              </a:rPr>
              <a:t>State variation in Medicaid provider eligibility</a:t>
            </a:r>
          </a:p>
        </p:txBody>
      </p:sp>
      <p:sp>
        <p:nvSpPr>
          <p:cNvPr id="12" name="Text Placeholder 11">
            <a:extLst>
              <a:ext uri="{FF2B5EF4-FFF2-40B4-BE49-F238E27FC236}">
                <a16:creationId xmlns:a16="http://schemas.microsoft.com/office/drawing/2014/main" id="{35EE2B11-56AF-4431-A11D-49DD35327786}"/>
              </a:ext>
            </a:extLst>
          </p:cNvPr>
          <p:cNvSpPr>
            <a:spLocks noGrp="1"/>
          </p:cNvSpPr>
          <p:nvPr>
            <p:ph type="body" idx="1"/>
          </p:nvPr>
        </p:nvSpPr>
        <p:spPr>
          <a:xfrm>
            <a:off x="293880" y="1877576"/>
            <a:ext cx="5837918" cy="931408"/>
          </a:xfrm>
          <a:solidFill>
            <a:schemeClr val="accent1">
              <a:lumMod val="75000"/>
            </a:schemeClr>
          </a:solidFill>
        </p:spPr>
        <p:txBody>
          <a:bodyPr>
            <a:noAutofit/>
          </a:bodyPr>
          <a:lstStyle/>
          <a:p>
            <a:pPr algn="ctr"/>
            <a:r>
              <a:rPr lang="en-US" dirty="0">
                <a:solidFill>
                  <a:schemeClr val="bg1"/>
                </a:solidFill>
              </a:rPr>
              <a:t>Psychiatric Diagnosis and Evaluation</a:t>
            </a:r>
          </a:p>
          <a:p>
            <a:pPr algn="ctr"/>
            <a:r>
              <a:rPr lang="en-US" sz="1800" dirty="0">
                <a:solidFill>
                  <a:schemeClr val="bg1"/>
                </a:solidFill>
              </a:rPr>
              <a:t>Range 10 to 50 states by profession</a:t>
            </a:r>
          </a:p>
        </p:txBody>
      </p:sp>
      <p:pic>
        <p:nvPicPr>
          <p:cNvPr id="10" name="Content Placeholder 9">
            <a:extLst>
              <a:ext uri="{FF2B5EF4-FFF2-40B4-BE49-F238E27FC236}">
                <a16:creationId xmlns:a16="http://schemas.microsoft.com/office/drawing/2014/main" id="{0CF77D25-5EAF-4B85-8A0B-68F91002E41A}"/>
              </a:ext>
            </a:extLst>
          </p:cNvPr>
          <p:cNvPicPr>
            <a:picLocks noGrp="1" noChangeAspect="1"/>
          </p:cNvPicPr>
          <p:nvPr>
            <p:ph sz="half" idx="2"/>
          </p:nvPr>
        </p:nvPicPr>
        <p:blipFill>
          <a:blip r:embed="rId3"/>
          <a:stretch>
            <a:fillRect/>
          </a:stretch>
        </p:blipFill>
        <p:spPr>
          <a:xfrm>
            <a:off x="179328" y="3107202"/>
            <a:ext cx="5952469" cy="3315840"/>
          </a:xfrm>
        </p:spPr>
      </p:pic>
      <p:sp>
        <p:nvSpPr>
          <p:cNvPr id="13" name="Text Placeholder 12">
            <a:extLst>
              <a:ext uri="{FF2B5EF4-FFF2-40B4-BE49-F238E27FC236}">
                <a16:creationId xmlns:a16="http://schemas.microsoft.com/office/drawing/2014/main" id="{BAF553C4-76F6-4AC8-8944-7FB183483991}"/>
              </a:ext>
            </a:extLst>
          </p:cNvPr>
          <p:cNvSpPr>
            <a:spLocks noGrp="1"/>
          </p:cNvSpPr>
          <p:nvPr>
            <p:ph type="body" sz="quarter" idx="3"/>
          </p:nvPr>
        </p:nvSpPr>
        <p:spPr>
          <a:xfrm>
            <a:off x="6306421" y="1877576"/>
            <a:ext cx="5685971" cy="922782"/>
          </a:xfrm>
          <a:solidFill>
            <a:schemeClr val="accent1">
              <a:lumMod val="75000"/>
            </a:schemeClr>
          </a:solidFill>
        </p:spPr>
        <p:txBody>
          <a:bodyPr>
            <a:noAutofit/>
          </a:bodyPr>
          <a:lstStyle/>
          <a:p>
            <a:pPr algn="ctr"/>
            <a:r>
              <a:rPr lang="en-US" dirty="0">
                <a:solidFill>
                  <a:schemeClr val="bg1"/>
                </a:solidFill>
              </a:rPr>
              <a:t>Psychotherapy (30 min)</a:t>
            </a:r>
          </a:p>
          <a:p>
            <a:pPr algn="ctr"/>
            <a:r>
              <a:rPr lang="en-US" sz="1800" dirty="0">
                <a:solidFill>
                  <a:schemeClr val="bg1"/>
                </a:solidFill>
              </a:rPr>
              <a:t>Range of 32 to 50 states by profession</a:t>
            </a:r>
          </a:p>
        </p:txBody>
      </p:sp>
      <p:pic>
        <p:nvPicPr>
          <p:cNvPr id="16" name="Content Placeholder 15">
            <a:extLst>
              <a:ext uri="{FF2B5EF4-FFF2-40B4-BE49-F238E27FC236}">
                <a16:creationId xmlns:a16="http://schemas.microsoft.com/office/drawing/2014/main" id="{114AFB8A-DAC1-49DE-9227-B5269DE87D56}"/>
              </a:ext>
            </a:extLst>
          </p:cNvPr>
          <p:cNvPicPr>
            <a:picLocks noGrp="1" noChangeAspect="1"/>
          </p:cNvPicPr>
          <p:nvPr>
            <p:ph sz="quarter" idx="4"/>
          </p:nvPr>
        </p:nvPicPr>
        <p:blipFill>
          <a:blip r:embed="rId4"/>
          <a:stretch>
            <a:fillRect/>
          </a:stretch>
        </p:blipFill>
        <p:spPr>
          <a:xfrm>
            <a:off x="6306421" y="3065244"/>
            <a:ext cx="5885579" cy="3357798"/>
          </a:xfrm>
        </p:spPr>
      </p:pic>
      <p:sp>
        <p:nvSpPr>
          <p:cNvPr id="19" name="TextBox 18">
            <a:extLst>
              <a:ext uri="{FF2B5EF4-FFF2-40B4-BE49-F238E27FC236}">
                <a16:creationId xmlns:a16="http://schemas.microsoft.com/office/drawing/2014/main" id="{D4943001-EEAD-41F9-A7C6-440E7137F2D4}"/>
              </a:ext>
            </a:extLst>
          </p:cNvPr>
          <p:cNvSpPr txBox="1"/>
          <p:nvPr/>
        </p:nvSpPr>
        <p:spPr>
          <a:xfrm>
            <a:off x="783771" y="6423042"/>
            <a:ext cx="115533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hlinkClick r:id="rId5"/>
              </a:rPr>
              <a:t>http://www.behavioralhealthworkforce.org/wp-content/uploads/2017/01/FA3P4_Billing-Restrictions_Full-Report.pdf</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6375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C53831-56C4-4873-BE5C-374FD461D035}"/>
              </a:ext>
            </a:extLst>
          </p:cNvPr>
          <p:cNvPicPr>
            <a:picLocks noGrp="1" noChangeAspect="1"/>
          </p:cNvPicPr>
          <p:nvPr>
            <p:ph idx="1"/>
          </p:nvPr>
        </p:nvPicPr>
        <p:blipFill>
          <a:blip r:embed="rId2"/>
          <a:stretch>
            <a:fillRect/>
          </a:stretch>
        </p:blipFill>
        <p:spPr>
          <a:xfrm>
            <a:off x="3227388" y="579671"/>
            <a:ext cx="8126412" cy="5447834"/>
          </a:xfrm>
          <a:prstGeom prst="rect">
            <a:avLst/>
          </a:prstGeom>
        </p:spPr>
      </p:pic>
      <p:sp>
        <p:nvSpPr>
          <p:cNvPr id="3" name="Title 2">
            <a:extLst>
              <a:ext uri="{FF2B5EF4-FFF2-40B4-BE49-F238E27FC236}">
                <a16:creationId xmlns:a16="http://schemas.microsoft.com/office/drawing/2014/main" id="{6CBAA293-3835-408E-9F0A-209E107ADE43}"/>
              </a:ext>
            </a:extLst>
          </p:cNvPr>
          <p:cNvSpPr>
            <a:spLocks noGrp="1"/>
          </p:cNvSpPr>
          <p:nvPr>
            <p:ph type="title"/>
          </p:nvPr>
        </p:nvSpPr>
        <p:spPr/>
        <p:txBody>
          <a:bodyPr/>
          <a:lstStyle/>
          <a:p>
            <a:r>
              <a:rPr lang="en-US" sz="2400" dirty="0"/>
              <a:t>Growing role of NP/PAs in buprenorphine access</a:t>
            </a:r>
          </a:p>
        </p:txBody>
      </p:sp>
    </p:spTree>
    <p:extLst>
      <p:ext uri="{BB962C8B-B14F-4D97-AF65-F5344CB8AC3E}">
        <p14:creationId xmlns:p14="http://schemas.microsoft.com/office/powerpoint/2010/main" val="398936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C2BF727-0172-4E2E-8A88-D0E14705908A}"/>
              </a:ext>
            </a:extLst>
          </p:cNvPr>
          <p:cNvPicPr>
            <a:picLocks noGrp="1" noChangeAspect="1"/>
          </p:cNvPicPr>
          <p:nvPr>
            <p:ph sz="half" idx="2"/>
          </p:nvPr>
        </p:nvPicPr>
        <p:blipFill>
          <a:blip r:embed="rId2"/>
          <a:stretch>
            <a:fillRect/>
          </a:stretch>
        </p:blipFill>
        <p:spPr>
          <a:xfrm>
            <a:off x="6239959" y="106370"/>
            <a:ext cx="5745989" cy="6645259"/>
          </a:xfrm>
          <a:prstGeom prst="rect">
            <a:avLst/>
          </a:prstGeom>
          <a:effectLst/>
        </p:spPr>
      </p:pic>
      <p:sp>
        <p:nvSpPr>
          <p:cNvPr id="3" name="Title 2">
            <a:extLst>
              <a:ext uri="{FF2B5EF4-FFF2-40B4-BE49-F238E27FC236}">
                <a16:creationId xmlns:a16="http://schemas.microsoft.com/office/drawing/2014/main" id="{486A798A-0987-48DF-8F94-92E50728101D}"/>
              </a:ext>
            </a:extLst>
          </p:cNvPr>
          <p:cNvSpPr>
            <a:spLocks noGrp="1"/>
          </p:cNvSpPr>
          <p:nvPr>
            <p:ph type="title"/>
          </p:nvPr>
        </p:nvSpPr>
        <p:spPr/>
        <p:txBody>
          <a:bodyPr/>
          <a:lstStyle/>
          <a:p>
            <a:r>
              <a:rPr lang="en-US" dirty="0"/>
              <a:t>Limited participation in MAT</a:t>
            </a:r>
          </a:p>
        </p:txBody>
      </p:sp>
      <p:pic>
        <p:nvPicPr>
          <p:cNvPr id="2" name="Picture 1">
            <a:extLst>
              <a:ext uri="{FF2B5EF4-FFF2-40B4-BE49-F238E27FC236}">
                <a16:creationId xmlns:a16="http://schemas.microsoft.com/office/drawing/2014/main" id="{0F6A8E12-58A4-4275-A819-3A86DEE8D7F6}"/>
              </a:ext>
            </a:extLst>
          </p:cNvPr>
          <p:cNvPicPr>
            <a:picLocks noChangeAspect="1"/>
          </p:cNvPicPr>
          <p:nvPr/>
        </p:nvPicPr>
        <p:blipFill>
          <a:blip r:embed="rId3"/>
          <a:stretch>
            <a:fillRect/>
          </a:stretch>
        </p:blipFill>
        <p:spPr>
          <a:xfrm>
            <a:off x="206052" y="1375734"/>
            <a:ext cx="5344462" cy="2971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178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D76386-9334-43AB-BAF9-130AF303B7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7388" y="686883"/>
            <a:ext cx="8126412" cy="5233409"/>
          </a:xfrm>
        </p:spPr>
      </p:pic>
      <p:sp>
        <p:nvSpPr>
          <p:cNvPr id="3" name="Title 2">
            <a:extLst>
              <a:ext uri="{FF2B5EF4-FFF2-40B4-BE49-F238E27FC236}">
                <a16:creationId xmlns:a16="http://schemas.microsoft.com/office/drawing/2014/main" id="{5216D176-6348-4BA6-813E-E86D76BB9F0D}"/>
              </a:ext>
            </a:extLst>
          </p:cNvPr>
          <p:cNvSpPr>
            <a:spLocks noGrp="1"/>
          </p:cNvSpPr>
          <p:nvPr>
            <p:ph type="title"/>
          </p:nvPr>
        </p:nvSpPr>
        <p:spPr>
          <a:xfrm>
            <a:off x="605600" y="2106448"/>
            <a:ext cx="2621788" cy="1492469"/>
          </a:xfrm>
        </p:spPr>
        <p:txBody>
          <a:bodyPr>
            <a:noAutofit/>
          </a:bodyPr>
          <a:lstStyle/>
          <a:p>
            <a:r>
              <a:rPr lang="en-US" sz="4000" b="1" dirty="0">
                <a:solidFill>
                  <a:schemeClr val="accent1">
                    <a:lumMod val="75000"/>
                  </a:schemeClr>
                </a:solidFill>
              </a:rPr>
              <a:t>State variation in active DATA- Waivered prescribers, 2021</a:t>
            </a:r>
          </a:p>
        </p:txBody>
      </p:sp>
    </p:spTree>
    <p:extLst>
      <p:ext uri="{BB962C8B-B14F-4D97-AF65-F5344CB8AC3E}">
        <p14:creationId xmlns:p14="http://schemas.microsoft.com/office/powerpoint/2010/main" val="169161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ACF022-B797-49D3-862F-A6771C353F37}"/>
              </a:ext>
            </a:extLst>
          </p:cNvPr>
          <p:cNvSpPr>
            <a:spLocks noGrp="1"/>
          </p:cNvSpPr>
          <p:nvPr>
            <p:ph type="title"/>
          </p:nvPr>
        </p:nvSpPr>
        <p:spPr>
          <a:xfrm>
            <a:off x="480785" y="247398"/>
            <a:ext cx="10515600" cy="1325563"/>
          </a:xfrm>
        </p:spPr>
        <p:txBody>
          <a:bodyPr/>
          <a:lstStyle/>
          <a:p>
            <a:r>
              <a:rPr lang="en-US" dirty="0"/>
              <a:t>44 States allow direct billing for peer support services, but few beneficiaries receive</a:t>
            </a:r>
          </a:p>
        </p:txBody>
      </p:sp>
      <p:pic>
        <p:nvPicPr>
          <p:cNvPr id="6" name="Graphic 14">
            <a:extLst>
              <a:ext uri="{FF2B5EF4-FFF2-40B4-BE49-F238E27FC236}">
                <a16:creationId xmlns:a16="http://schemas.microsoft.com/office/drawing/2014/main" id="{4BF1CE61-0BCB-4C69-8864-2CAB8AD8396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130066" y="1825625"/>
            <a:ext cx="7931867" cy="4351338"/>
          </a:xfrm>
          <a:prstGeom prst="rect">
            <a:avLst/>
          </a:prstGeom>
        </p:spPr>
      </p:pic>
      <p:sp>
        <p:nvSpPr>
          <p:cNvPr id="11" name="TextBox 10">
            <a:extLst>
              <a:ext uri="{FF2B5EF4-FFF2-40B4-BE49-F238E27FC236}">
                <a16:creationId xmlns:a16="http://schemas.microsoft.com/office/drawing/2014/main" id="{37CC77DD-7716-4832-899D-4BF81D179261}"/>
              </a:ext>
            </a:extLst>
          </p:cNvPr>
          <p:cNvSpPr txBox="1"/>
          <p:nvPr/>
        </p:nvSpPr>
        <p:spPr>
          <a:xfrm>
            <a:off x="10061933" y="1320298"/>
            <a:ext cx="1868905" cy="2308324"/>
          </a:xfrm>
          <a:prstGeom prst="rect">
            <a:avLst/>
          </a:prstGeom>
          <a:solidFill>
            <a:schemeClr val="accent1">
              <a:lumMod val="20000"/>
              <a:lumOff val="80000"/>
            </a:schemeClr>
          </a:solidFill>
        </p:spPr>
        <p:txBody>
          <a:bodyPr wrap="square" rtlCol="0">
            <a:spAutoFit/>
          </a:bodyPr>
          <a:lstStyle/>
          <a:p>
            <a:pPr algn="ctr"/>
            <a:r>
              <a:rPr lang="en-US" dirty="0"/>
              <a:t>Nationally, only 1.9% of beneficiaries with a MH/SUD disorder had an individual claim for peer services in 2019</a:t>
            </a:r>
          </a:p>
        </p:txBody>
      </p:sp>
    </p:spTree>
    <p:extLst>
      <p:ext uri="{BB962C8B-B14F-4D97-AF65-F5344CB8AC3E}">
        <p14:creationId xmlns:p14="http://schemas.microsoft.com/office/powerpoint/2010/main" val="368898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E153-2D7B-4705-B140-17180DA93C0D}"/>
              </a:ext>
            </a:extLst>
          </p:cNvPr>
          <p:cNvSpPr>
            <a:spLocks noGrp="1"/>
          </p:cNvSpPr>
          <p:nvPr>
            <p:ph type="title"/>
          </p:nvPr>
        </p:nvSpPr>
        <p:spPr>
          <a:xfrm>
            <a:off x="203200" y="72072"/>
            <a:ext cx="11078412" cy="1325563"/>
          </a:xfrm>
        </p:spPr>
        <p:txBody>
          <a:bodyPr>
            <a:normAutofit fontScale="90000"/>
          </a:bodyPr>
          <a:lstStyle/>
          <a:p>
            <a:r>
              <a:rPr lang="en-US" dirty="0"/>
              <a:t>Integration of peer support specialists into Behavioral Health Facilities varies significantly by state</a:t>
            </a:r>
          </a:p>
        </p:txBody>
      </p:sp>
      <p:graphicFrame>
        <p:nvGraphicFramePr>
          <p:cNvPr id="4" name="Content Placeholder 3">
            <a:extLst>
              <a:ext uri="{FF2B5EF4-FFF2-40B4-BE49-F238E27FC236}">
                <a16:creationId xmlns:a16="http://schemas.microsoft.com/office/drawing/2014/main" id="{EC97B366-5A53-45A2-A1F2-D72C4C9F26B1}"/>
              </a:ext>
            </a:extLst>
          </p:cNvPr>
          <p:cNvGraphicFramePr>
            <a:graphicFrameLocks noGrp="1"/>
          </p:cNvGraphicFramePr>
          <p:nvPr>
            <p:ph idx="1"/>
            <p:extLst>
              <p:ext uri="{D42A27DB-BD31-4B8C-83A1-F6EECF244321}">
                <p14:modId xmlns:p14="http://schemas.microsoft.com/office/powerpoint/2010/main" val="593937395"/>
              </p:ext>
            </p:extLst>
          </p:nvPr>
        </p:nvGraphicFramePr>
        <p:xfrm>
          <a:off x="1941930" y="1502530"/>
          <a:ext cx="5329988" cy="5095240"/>
        </p:xfrm>
        <a:graphic>
          <a:graphicData uri="http://schemas.openxmlformats.org/drawingml/2006/table">
            <a:tbl>
              <a:tblPr firstRow="1" firstCol="1" bandRow="1">
                <a:tableStyleId>{69012ECD-51FC-41F1-AA8D-1B2483CD663E}</a:tableStyleId>
              </a:tblPr>
              <a:tblGrid>
                <a:gridCol w="4321950">
                  <a:extLst>
                    <a:ext uri="{9D8B030D-6E8A-4147-A177-3AD203B41FA5}">
                      <a16:colId xmlns:a16="http://schemas.microsoft.com/office/drawing/2014/main" val="2824695854"/>
                    </a:ext>
                  </a:extLst>
                </a:gridCol>
                <a:gridCol w="1008038">
                  <a:extLst>
                    <a:ext uri="{9D8B030D-6E8A-4147-A177-3AD203B41FA5}">
                      <a16:colId xmlns:a16="http://schemas.microsoft.com/office/drawing/2014/main" val="1199266212"/>
                    </a:ext>
                  </a:extLst>
                </a:gridCol>
              </a:tblGrid>
              <a:tr h="0">
                <a:tc gridSpan="2">
                  <a:txBody>
                    <a:bodyPr/>
                    <a:lstStyle/>
                    <a:p>
                      <a:pPr marL="0" marR="0" algn="ctr">
                        <a:lnSpc>
                          <a:spcPct val="110000"/>
                        </a:lnSpc>
                        <a:spcBef>
                          <a:spcPts val="0"/>
                        </a:spcBef>
                        <a:spcAft>
                          <a:spcPts val="0"/>
                        </a:spcAft>
                      </a:pPr>
                      <a:r>
                        <a:rPr lang="en-US" sz="1600" kern="1200" dirty="0">
                          <a:solidFill>
                            <a:schemeClr val="tx1"/>
                          </a:solidFill>
                          <a:effectLst/>
                        </a:rPr>
                        <a:t>Highest States (11)</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795418104"/>
                  </a:ext>
                </a:extLst>
              </a:tr>
              <a:tr h="0">
                <a:tc>
                  <a:txBody>
                    <a:bodyPr/>
                    <a:lstStyle/>
                    <a:p>
                      <a:pPr marL="0" marR="0" algn="r">
                        <a:lnSpc>
                          <a:spcPct val="110000"/>
                        </a:lnSpc>
                        <a:spcBef>
                          <a:spcPts val="0"/>
                        </a:spcBef>
                        <a:spcAft>
                          <a:spcPts val="0"/>
                        </a:spcAft>
                      </a:pPr>
                      <a:r>
                        <a:rPr lang="en-US" sz="1600" b="0" kern="1200" dirty="0">
                          <a:effectLst/>
                        </a:rPr>
                        <a:t>Idaho, Oregon </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58%</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5433073"/>
                  </a:ext>
                </a:extLst>
              </a:tr>
              <a:tr h="0">
                <a:tc>
                  <a:txBody>
                    <a:bodyPr/>
                    <a:lstStyle/>
                    <a:p>
                      <a:pPr marL="0" marR="0" algn="r">
                        <a:lnSpc>
                          <a:spcPct val="110000"/>
                        </a:lnSpc>
                        <a:spcBef>
                          <a:spcPts val="0"/>
                        </a:spcBef>
                        <a:spcAft>
                          <a:spcPts val="0"/>
                        </a:spcAft>
                      </a:pPr>
                      <a:r>
                        <a:rPr lang="en-US" sz="1600" b="0" kern="1200" dirty="0">
                          <a:effectLst/>
                        </a:rPr>
                        <a:t>Mississippi</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55%</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1735298"/>
                  </a:ext>
                </a:extLst>
              </a:tr>
              <a:tr h="0">
                <a:tc>
                  <a:txBody>
                    <a:bodyPr/>
                    <a:lstStyle/>
                    <a:p>
                      <a:pPr marL="0" marR="0" algn="r">
                        <a:lnSpc>
                          <a:spcPct val="110000"/>
                        </a:lnSpc>
                        <a:spcBef>
                          <a:spcPts val="0"/>
                        </a:spcBef>
                        <a:spcAft>
                          <a:spcPts val="0"/>
                        </a:spcAft>
                      </a:pPr>
                      <a:r>
                        <a:rPr lang="en-US" sz="1600" b="0" kern="1200">
                          <a:effectLst/>
                        </a:rPr>
                        <a:t>Oklahoma, Rhode Island, Wyoming</a:t>
                      </a:r>
                      <a:endParaRPr lang="en-US" sz="16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52%</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1505235"/>
                  </a:ext>
                </a:extLst>
              </a:tr>
              <a:tr h="0">
                <a:tc>
                  <a:txBody>
                    <a:bodyPr/>
                    <a:lstStyle/>
                    <a:p>
                      <a:pPr marL="0" marR="0" algn="r">
                        <a:lnSpc>
                          <a:spcPct val="110000"/>
                        </a:lnSpc>
                        <a:spcBef>
                          <a:spcPts val="0"/>
                        </a:spcBef>
                        <a:spcAft>
                          <a:spcPts val="0"/>
                        </a:spcAft>
                      </a:pPr>
                      <a:r>
                        <a:rPr lang="en-US" sz="1600" b="0" kern="1200">
                          <a:effectLst/>
                        </a:rPr>
                        <a:t>Georgia, Hawaii</a:t>
                      </a:r>
                      <a:endParaRPr lang="en-US" sz="16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51%</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9353085"/>
                  </a:ext>
                </a:extLst>
              </a:tr>
              <a:tr h="0">
                <a:tc>
                  <a:txBody>
                    <a:bodyPr/>
                    <a:lstStyle/>
                    <a:p>
                      <a:pPr marL="0" marR="0" algn="r">
                        <a:lnSpc>
                          <a:spcPct val="110000"/>
                        </a:lnSpc>
                        <a:spcBef>
                          <a:spcPts val="0"/>
                        </a:spcBef>
                        <a:spcAft>
                          <a:spcPts val="0"/>
                        </a:spcAft>
                      </a:pPr>
                      <a:r>
                        <a:rPr lang="en-US" sz="1600" b="0" kern="1200">
                          <a:effectLst/>
                        </a:rPr>
                        <a:t>New Hampshire</a:t>
                      </a:r>
                      <a:endParaRPr lang="en-US" sz="16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50%</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3440657"/>
                  </a:ext>
                </a:extLst>
              </a:tr>
              <a:tr h="0">
                <a:tc>
                  <a:txBody>
                    <a:bodyPr/>
                    <a:lstStyle/>
                    <a:p>
                      <a:pPr marL="0" marR="0" algn="r">
                        <a:lnSpc>
                          <a:spcPct val="110000"/>
                        </a:lnSpc>
                        <a:spcBef>
                          <a:spcPts val="0"/>
                        </a:spcBef>
                        <a:spcAft>
                          <a:spcPts val="0"/>
                        </a:spcAft>
                      </a:pPr>
                      <a:r>
                        <a:rPr lang="en-US" sz="1600" b="0" kern="1200">
                          <a:effectLst/>
                        </a:rPr>
                        <a:t>Texas, Washington </a:t>
                      </a:r>
                      <a:endParaRPr lang="en-US" sz="16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49%</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795105"/>
                  </a:ext>
                </a:extLst>
              </a:tr>
              <a:tr h="0">
                <a:tc gridSpan="2">
                  <a:txBody>
                    <a:bodyPr/>
                    <a:lstStyle/>
                    <a:p>
                      <a:pPr marL="0" marR="0" algn="ctr">
                        <a:lnSpc>
                          <a:spcPct val="110000"/>
                        </a:lnSpc>
                        <a:spcBef>
                          <a:spcPts val="0"/>
                        </a:spcBef>
                        <a:spcAft>
                          <a:spcPts val="0"/>
                        </a:spcAft>
                      </a:pPr>
                      <a:r>
                        <a:rPr lang="en-US" sz="1600" b="1" kern="1200" dirty="0">
                          <a:effectLst/>
                        </a:rPr>
                        <a:t>Mid-Range States (12)</a:t>
                      </a:r>
                      <a:endParaRPr lang="en-US" sz="16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2663226081"/>
                  </a:ext>
                </a:extLst>
              </a:tr>
              <a:tr h="0">
                <a:tc>
                  <a:txBody>
                    <a:bodyPr/>
                    <a:lstStyle/>
                    <a:p>
                      <a:pPr marL="0" marR="0" algn="r">
                        <a:lnSpc>
                          <a:spcPct val="110000"/>
                        </a:lnSpc>
                        <a:spcBef>
                          <a:spcPts val="0"/>
                        </a:spcBef>
                        <a:spcAft>
                          <a:spcPts val="0"/>
                        </a:spcAft>
                      </a:pPr>
                      <a:r>
                        <a:rPr lang="en-US" sz="1600" b="0" kern="1200" dirty="0">
                          <a:effectLst/>
                        </a:rPr>
                        <a:t>Iowa</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30%</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3727069"/>
                  </a:ext>
                </a:extLst>
              </a:tr>
              <a:tr h="0">
                <a:tc>
                  <a:txBody>
                    <a:bodyPr/>
                    <a:lstStyle/>
                    <a:p>
                      <a:pPr marL="0" marR="0" algn="r">
                        <a:lnSpc>
                          <a:spcPct val="110000"/>
                        </a:lnSpc>
                        <a:spcBef>
                          <a:spcPts val="0"/>
                        </a:spcBef>
                        <a:spcAft>
                          <a:spcPts val="0"/>
                        </a:spcAft>
                      </a:pPr>
                      <a:r>
                        <a:rPr lang="en-US" sz="1600" b="0" kern="1200">
                          <a:effectLst/>
                        </a:rPr>
                        <a:t>Minnesota, North Carolina</a:t>
                      </a:r>
                      <a:endParaRPr lang="en-US" sz="16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31%</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218378"/>
                  </a:ext>
                </a:extLst>
              </a:tr>
              <a:tr h="0">
                <a:tc>
                  <a:txBody>
                    <a:bodyPr/>
                    <a:lstStyle/>
                    <a:p>
                      <a:pPr marL="0" marR="0" algn="r">
                        <a:lnSpc>
                          <a:spcPct val="110000"/>
                        </a:lnSpc>
                        <a:spcBef>
                          <a:spcPts val="0"/>
                        </a:spcBef>
                        <a:spcAft>
                          <a:spcPts val="0"/>
                        </a:spcAft>
                      </a:pPr>
                      <a:r>
                        <a:rPr lang="en-US" sz="1600" b="0" kern="1200" dirty="0">
                          <a:effectLst/>
                        </a:rPr>
                        <a:t>West Virginia</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32%</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1916119"/>
                  </a:ext>
                </a:extLst>
              </a:tr>
              <a:tr h="0">
                <a:tc>
                  <a:txBody>
                    <a:bodyPr/>
                    <a:lstStyle/>
                    <a:p>
                      <a:pPr marL="0" marR="0" algn="r">
                        <a:lnSpc>
                          <a:spcPct val="110000"/>
                        </a:lnSpc>
                        <a:spcBef>
                          <a:spcPts val="0"/>
                        </a:spcBef>
                        <a:spcAft>
                          <a:spcPts val="0"/>
                        </a:spcAft>
                      </a:pPr>
                      <a:r>
                        <a:rPr lang="en-US" sz="1600" b="0" kern="1200" dirty="0">
                          <a:effectLst/>
                        </a:rPr>
                        <a:t>Washington, DC, Nevada, New York</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33%</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1486861"/>
                  </a:ext>
                </a:extLst>
              </a:tr>
              <a:tr h="0">
                <a:tc>
                  <a:txBody>
                    <a:bodyPr/>
                    <a:lstStyle/>
                    <a:p>
                      <a:pPr marL="0" marR="0" algn="r">
                        <a:lnSpc>
                          <a:spcPct val="110000"/>
                        </a:lnSpc>
                        <a:spcBef>
                          <a:spcPts val="0"/>
                        </a:spcBef>
                        <a:spcAft>
                          <a:spcPts val="0"/>
                        </a:spcAft>
                      </a:pPr>
                      <a:r>
                        <a:rPr lang="en-US" sz="1600" b="0" kern="1200">
                          <a:effectLst/>
                        </a:rPr>
                        <a:t>Florida</a:t>
                      </a:r>
                      <a:endParaRPr lang="en-US" sz="16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34%</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7731934"/>
                  </a:ext>
                </a:extLst>
              </a:tr>
              <a:tr h="0">
                <a:tc>
                  <a:txBody>
                    <a:bodyPr/>
                    <a:lstStyle/>
                    <a:p>
                      <a:pPr marL="0" marR="0" algn="r">
                        <a:lnSpc>
                          <a:spcPct val="110000"/>
                        </a:lnSpc>
                        <a:spcBef>
                          <a:spcPts val="0"/>
                        </a:spcBef>
                        <a:spcAft>
                          <a:spcPts val="0"/>
                        </a:spcAft>
                      </a:pPr>
                      <a:r>
                        <a:rPr lang="en-US" sz="1600" b="0" kern="1200" dirty="0">
                          <a:effectLst/>
                        </a:rPr>
                        <a:t>Arkansas, Delaware, Kansas</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36%</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1429837"/>
                  </a:ext>
                </a:extLst>
              </a:tr>
              <a:tr h="0">
                <a:tc>
                  <a:txBody>
                    <a:bodyPr/>
                    <a:lstStyle/>
                    <a:p>
                      <a:pPr marL="0" marR="0" algn="r">
                        <a:lnSpc>
                          <a:spcPct val="110000"/>
                        </a:lnSpc>
                        <a:spcBef>
                          <a:spcPts val="0"/>
                        </a:spcBef>
                        <a:spcAft>
                          <a:spcPts val="0"/>
                        </a:spcAft>
                      </a:pPr>
                      <a:r>
                        <a:rPr lang="en-US" sz="1600" b="0" kern="1200">
                          <a:effectLst/>
                        </a:rPr>
                        <a:t>Virginia </a:t>
                      </a:r>
                      <a:endParaRPr lang="en-US" sz="1600" b="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38%</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2142019"/>
                  </a:ext>
                </a:extLst>
              </a:tr>
              <a:tr h="0">
                <a:tc gridSpan="2">
                  <a:txBody>
                    <a:bodyPr/>
                    <a:lstStyle/>
                    <a:p>
                      <a:pPr marL="0" marR="0" algn="ctr">
                        <a:lnSpc>
                          <a:spcPct val="110000"/>
                        </a:lnSpc>
                        <a:spcBef>
                          <a:spcPts val="0"/>
                        </a:spcBef>
                        <a:spcAft>
                          <a:spcPts val="0"/>
                        </a:spcAft>
                      </a:pPr>
                      <a:r>
                        <a:rPr lang="en-US" sz="1600" b="1" kern="1200" dirty="0">
                          <a:effectLst/>
                        </a:rPr>
                        <a:t>Lowest States (12)</a:t>
                      </a:r>
                      <a:endParaRPr lang="en-US" sz="16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3463163788"/>
                  </a:ext>
                </a:extLst>
              </a:tr>
              <a:tr h="0">
                <a:tc>
                  <a:txBody>
                    <a:bodyPr/>
                    <a:lstStyle/>
                    <a:p>
                      <a:pPr marL="0" marR="0" algn="r">
                        <a:lnSpc>
                          <a:spcPct val="110000"/>
                        </a:lnSpc>
                        <a:spcBef>
                          <a:spcPts val="0"/>
                        </a:spcBef>
                        <a:spcAft>
                          <a:spcPts val="0"/>
                        </a:spcAft>
                      </a:pPr>
                      <a:r>
                        <a:rPr lang="en-US" sz="1600" b="0" kern="1200" dirty="0">
                          <a:effectLst/>
                        </a:rPr>
                        <a:t>Wisconsin</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16%</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3535031"/>
                  </a:ext>
                </a:extLst>
              </a:tr>
              <a:tr h="0">
                <a:tc>
                  <a:txBody>
                    <a:bodyPr/>
                    <a:lstStyle/>
                    <a:p>
                      <a:pPr marL="0" marR="0" algn="r">
                        <a:lnSpc>
                          <a:spcPct val="110000"/>
                        </a:lnSpc>
                        <a:spcBef>
                          <a:spcPts val="0"/>
                        </a:spcBef>
                        <a:spcAft>
                          <a:spcPts val="0"/>
                        </a:spcAft>
                      </a:pPr>
                      <a:r>
                        <a:rPr lang="en-US" sz="1600" b="0" kern="1200" dirty="0">
                          <a:effectLst/>
                        </a:rPr>
                        <a:t>Alabama, North Dakota, South Dakota</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23%</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9914574"/>
                  </a:ext>
                </a:extLst>
              </a:tr>
              <a:tr h="0">
                <a:tc>
                  <a:txBody>
                    <a:bodyPr/>
                    <a:lstStyle/>
                    <a:p>
                      <a:pPr marL="0" marR="0" algn="r">
                        <a:lnSpc>
                          <a:spcPct val="110000"/>
                        </a:lnSpc>
                        <a:spcBef>
                          <a:spcPts val="0"/>
                        </a:spcBef>
                        <a:spcAft>
                          <a:spcPts val="0"/>
                        </a:spcAft>
                      </a:pPr>
                      <a:r>
                        <a:rPr lang="en-US" sz="1600" b="0" kern="1200" dirty="0">
                          <a:effectLst/>
                        </a:rPr>
                        <a:t>Alaska, Maryland, New Jersey, Nebraska</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1200">
                          <a:effectLst/>
                        </a:rPr>
                        <a:t>25%</a:t>
                      </a:r>
                      <a:endParaRPr lang="en-US" sz="160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7045685"/>
                  </a:ext>
                </a:extLst>
              </a:tr>
              <a:tr h="158750">
                <a:tc>
                  <a:txBody>
                    <a:bodyPr/>
                    <a:lstStyle/>
                    <a:p>
                      <a:pPr marL="0" marR="0" algn="r">
                        <a:lnSpc>
                          <a:spcPct val="110000"/>
                        </a:lnSpc>
                        <a:spcBef>
                          <a:spcPts val="0"/>
                        </a:spcBef>
                        <a:spcAft>
                          <a:spcPts val="0"/>
                        </a:spcAft>
                      </a:pPr>
                      <a:r>
                        <a:rPr lang="en-US" sz="1600" b="0" kern="1200" dirty="0">
                          <a:effectLst/>
                        </a:rPr>
                        <a:t>Indiana, Louisiana, Ohio, Utah</a:t>
                      </a:r>
                      <a:endParaRPr lang="en-US" sz="1600" b="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dirty="0">
                          <a:effectLst/>
                        </a:rPr>
                        <a:t>26%</a:t>
                      </a:r>
                      <a:endParaRPr lang="en-US" sz="16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4225242"/>
                  </a:ext>
                </a:extLst>
              </a:tr>
            </a:tbl>
          </a:graphicData>
        </a:graphic>
      </p:graphicFrame>
      <p:sp>
        <p:nvSpPr>
          <p:cNvPr id="9" name="Rectangle 8">
            <a:extLst>
              <a:ext uri="{FF2B5EF4-FFF2-40B4-BE49-F238E27FC236}">
                <a16:creationId xmlns:a16="http://schemas.microsoft.com/office/drawing/2014/main" id="{ECF4040F-6B0E-47EA-B637-8E2341162D32}"/>
              </a:ext>
            </a:extLst>
          </p:cNvPr>
          <p:cNvSpPr/>
          <p:nvPr/>
        </p:nvSpPr>
        <p:spPr>
          <a:xfrm>
            <a:off x="8119380" y="3429000"/>
            <a:ext cx="3162232" cy="738664"/>
          </a:xfrm>
          <a:prstGeom prst="rect">
            <a:avLst/>
          </a:prstGeom>
          <a:solidFill>
            <a:schemeClr val="accent1">
              <a:lumMod val="40000"/>
              <a:lumOff val="60000"/>
            </a:schemeClr>
          </a:solidFill>
        </p:spPr>
        <p:txBody>
          <a:bodyPr wrap="square">
            <a:spAutoFit/>
          </a:bodyPr>
          <a:lstStyle/>
          <a:p>
            <a:r>
              <a:rPr lang="en-US" dirty="0"/>
              <a:t>Source: N-MHSS 2020, Elizabeth Dutta </a:t>
            </a:r>
            <a:r>
              <a:rPr lang="en-US" sz="2400" dirty="0"/>
              <a:t>Dissertation</a:t>
            </a:r>
            <a:r>
              <a:rPr lang="en-US" dirty="0"/>
              <a:t> </a:t>
            </a:r>
          </a:p>
        </p:txBody>
      </p:sp>
      <p:sp>
        <p:nvSpPr>
          <p:cNvPr id="10" name="Arrow: Down 9">
            <a:extLst>
              <a:ext uri="{FF2B5EF4-FFF2-40B4-BE49-F238E27FC236}">
                <a16:creationId xmlns:a16="http://schemas.microsoft.com/office/drawing/2014/main" id="{7D78D58E-0735-4BA8-949C-A8CAEFA964F9}"/>
              </a:ext>
            </a:extLst>
          </p:cNvPr>
          <p:cNvSpPr/>
          <p:nvPr/>
        </p:nvSpPr>
        <p:spPr>
          <a:xfrm>
            <a:off x="9107905" y="1868269"/>
            <a:ext cx="757989" cy="1419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33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511E0-5949-4B69-B68E-F9B77E360FAE}"/>
              </a:ext>
            </a:extLst>
          </p:cNvPr>
          <p:cNvSpPr>
            <a:spLocks noGrp="1"/>
          </p:cNvSpPr>
          <p:nvPr>
            <p:ph type="title"/>
          </p:nvPr>
        </p:nvSpPr>
        <p:spPr>
          <a:xfrm>
            <a:off x="282498" y="103833"/>
            <a:ext cx="9030686" cy="1325563"/>
          </a:xfrm>
        </p:spPr>
        <p:txBody>
          <a:bodyPr>
            <a:noAutofit/>
          </a:bodyPr>
          <a:lstStyle/>
          <a:p>
            <a:r>
              <a:rPr lang="en-US" sz="3600" b="1" dirty="0">
                <a:solidFill>
                  <a:schemeClr val="accent1"/>
                </a:solidFill>
              </a:rPr>
              <a:t>Role of Community Colleges, HBCUs and HSIs in diversifying graduates of BH Masters/PhD programs</a:t>
            </a:r>
          </a:p>
        </p:txBody>
      </p:sp>
      <p:pic>
        <p:nvPicPr>
          <p:cNvPr id="13" name="Content Placeholder 12">
            <a:extLst>
              <a:ext uri="{FF2B5EF4-FFF2-40B4-BE49-F238E27FC236}">
                <a16:creationId xmlns:a16="http://schemas.microsoft.com/office/drawing/2014/main" id="{99319EC3-D03C-4EE5-9C37-4B77B84BA9A4}"/>
              </a:ext>
            </a:extLst>
          </p:cNvPr>
          <p:cNvPicPr>
            <a:picLocks noGrp="1" noChangeAspect="1"/>
          </p:cNvPicPr>
          <p:nvPr>
            <p:ph sz="half" idx="1"/>
          </p:nvPr>
        </p:nvPicPr>
        <p:blipFill>
          <a:blip r:embed="rId3"/>
          <a:stretch>
            <a:fillRect/>
          </a:stretch>
        </p:blipFill>
        <p:spPr>
          <a:xfrm>
            <a:off x="135617" y="1623780"/>
            <a:ext cx="6070037" cy="3679903"/>
          </a:xfrm>
          <a:prstGeom prst="rect">
            <a:avLst/>
          </a:prstGeom>
        </p:spPr>
      </p:pic>
      <p:pic>
        <p:nvPicPr>
          <p:cNvPr id="14" name="Content Placeholder 13">
            <a:extLst>
              <a:ext uri="{FF2B5EF4-FFF2-40B4-BE49-F238E27FC236}">
                <a16:creationId xmlns:a16="http://schemas.microsoft.com/office/drawing/2014/main" id="{79781F71-7E83-47DA-9A4D-B66CA0019AE5}"/>
              </a:ext>
            </a:extLst>
          </p:cNvPr>
          <p:cNvPicPr>
            <a:picLocks noGrp="1" noChangeAspect="1"/>
          </p:cNvPicPr>
          <p:nvPr>
            <p:ph sz="half" idx="2"/>
          </p:nvPr>
        </p:nvPicPr>
        <p:blipFill>
          <a:blip r:embed="rId4"/>
          <a:stretch>
            <a:fillRect/>
          </a:stretch>
        </p:blipFill>
        <p:spPr>
          <a:xfrm>
            <a:off x="6205654" y="1746444"/>
            <a:ext cx="5439636" cy="3557239"/>
          </a:xfrm>
          <a:prstGeom prst="rect">
            <a:avLst/>
          </a:prstGeom>
        </p:spPr>
      </p:pic>
      <p:sp>
        <p:nvSpPr>
          <p:cNvPr id="15" name="Rectangle: Rounded Corners 14">
            <a:extLst>
              <a:ext uri="{FF2B5EF4-FFF2-40B4-BE49-F238E27FC236}">
                <a16:creationId xmlns:a16="http://schemas.microsoft.com/office/drawing/2014/main" id="{64BF13DA-8AD4-4326-98B3-E3545A16A1E9}"/>
              </a:ext>
            </a:extLst>
          </p:cNvPr>
          <p:cNvSpPr/>
          <p:nvPr/>
        </p:nvSpPr>
        <p:spPr>
          <a:xfrm>
            <a:off x="472997" y="5303683"/>
            <a:ext cx="11172293" cy="1152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Increased coordination between health professions programs and community colleges, HBCUs, and HSIs would expose students to health professions careers, identify career pathways, create mentorship opportunities and successfully complete prerequisites.</a:t>
            </a:r>
          </a:p>
        </p:txBody>
      </p:sp>
      <p:sp>
        <p:nvSpPr>
          <p:cNvPr id="2" name="TextBox 1">
            <a:extLst>
              <a:ext uri="{FF2B5EF4-FFF2-40B4-BE49-F238E27FC236}">
                <a16:creationId xmlns:a16="http://schemas.microsoft.com/office/drawing/2014/main" id="{850DBA54-59B8-4746-BB2B-CCA8DE8178FE}"/>
              </a:ext>
            </a:extLst>
          </p:cNvPr>
          <p:cNvSpPr txBox="1"/>
          <p:nvPr/>
        </p:nvSpPr>
        <p:spPr>
          <a:xfrm>
            <a:off x="3170635" y="6456556"/>
            <a:ext cx="69360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for citation – submitting for peer review publication</a:t>
            </a:r>
          </a:p>
        </p:txBody>
      </p:sp>
      <p:pic>
        <p:nvPicPr>
          <p:cNvPr id="7" name="Picture 2" descr="4 Reasons Why Community College May Be the Right Turn for You | Scottsdale Community  College">
            <a:extLst>
              <a:ext uri="{FF2B5EF4-FFF2-40B4-BE49-F238E27FC236}">
                <a16:creationId xmlns:a16="http://schemas.microsoft.com/office/drawing/2014/main" id="{1E5CDF3C-74ED-44D3-8081-279AAB123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6302" y="32112"/>
            <a:ext cx="2478988" cy="17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7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6327-09F7-46A2-A18E-79A989C98FCB}"/>
              </a:ext>
            </a:extLst>
          </p:cNvPr>
          <p:cNvSpPr>
            <a:spLocks noGrp="1"/>
          </p:cNvSpPr>
          <p:nvPr>
            <p:ph type="title"/>
          </p:nvPr>
        </p:nvSpPr>
        <p:spPr/>
        <p:txBody>
          <a:bodyPr/>
          <a:lstStyle/>
          <a:p>
            <a:r>
              <a:rPr lang="en-US" b="1" dirty="0"/>
              <a:t>Need for cross sector collaboration</a:t>
            </a:r>
          </a:p>
        </p:txBody>
      </p:sp>
      <p:sp>
        <p:nvSpPr>
          <p:cNvPr id="3" name="Content Placeholder 2">
            <a:extLst>
              <a:ext uri="{FF2B5EF4-FFF2-40B4-BE49-F238E27FC236}">
                <a16:creationId xmlns:a16="http://schemas.microsoft.com/office/drawing/2014/main" id="{DC996B1F-98AA-40EE-88C4-775510B9C6BB}"/>
              </a:ext>
            </a:extLst>
          </p:cNvPr>
          <p:cNvSpPr>
            <a:spLocks noGrp="1"/>
          </p:cNvSpPr>
          <p:nvPr>
            <p:ph sz="half" idx="1"/>
          </p:nvPr>
        </p:nvSpPr>
        <p:spPr/>
        <p:txBody>
          <a:bodyPr>
            <a:normAutofit fontScale="85000" lnSpcReduction="10000"/>
          </a:bodyPr>
          <a:lstStyle/>
          <a:p>
            <a:r>
              <a:rPr lang="en-US" dirty="0">
                <a:solidFill>
                  <a:schemeClr val="accent1"/>
                </a:solidFill>
              </a:rPr>
              <a:t>Accountable communities for health </a:t>
            </a:r>
            <a:r>
              <a:rPr lang="en-US" dirty="0"/>
              <a:t>are one strategy for bringing together health systems, FQHCs, public health, social service agencies, schools and other community partners.  </a:t>
            </a:r>
          </a:p>
          <a:p>
            <a:r>
              <a:rPr lang="en-US" dirty="0">
                <a:solidFill>
                  <a:schemeClr val="accent1"/>
                </a:solidFill>
              </a:rPr>
              <a:t>Identify community resources </a:t>
            </a:r>
            <a:r>
              <a:rPr lang="en-US" dirty="0"/>
              <a:t>and how to share information, including documenting gaps in care.</a:t>
            </a:r>
          </a:p>
          <a:p>
            <a:r>
              <a:rPr lang="en-US" dirty="0"/>
              <a:t>Ultimately, this type of collaboration can move a community from addressing downstream problems to </a:t>
            </a:r>
            <a:r>
              <a:rPr lang="en-US" dirty="0">
                <a:solidFill>
                  <a:schemeClr val="accent1"/>
                </a:solidFill>
              </a:rPr>
              <a:t>addressing the source of the problem upstream</a:t>
            </a:r>
            <a:r>
              <a:rPr lang="en-US" dirty="0"/>
              <a:t>.  </a:t>
            </a:r>
          </a:p>
        </p:txBody>
      </p:sp>
      <p:pic>
        <p:nvPicPr>
          <p:cNvPr id="1028" name="Picture 4" descr="Approach — PHI Center for Health Leadership &amp; Impact">
            <a:extLst>
              <a:ext uri="{FF2B5EF4-FFF2-40B4-BE49-F238E27FC236}">
                <a16:creationId xmlns:a16="http://schemas.microsoft.com/office/drawing/2014/main" id="{274A8A42-B36F-41E4-816C-011A891FF7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75177" y="1469491"/>
            <a:ext cx="440665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41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CF5B7B-7F9F-48E0-B1B6-13D337831297}"/>
              </a:ext>
            </a:extLst>
          </p:cNvPr>
          <p:cNvPicPr>
            <a:picLocks noChangeAspect="1"/>
          </p:cNvPicPr>
          <p:nvPr/>
        </p:nvPicPr>
        <p:blipFill>
          <a:blip r:embed="rId2"/>
          <a:stretch>
            <a:fillRect/>
          </a:stretch>
        </p:blipFill>
        <p:spPr>
          <a:xfrm>
            <a:off x="245843" y="889960"/>
            <a:ext cx="11946157" cy="4863139"/>
          </a:xfrm>
          <a:prstGeom prst="rect">
            <a:avLst/>
          </a:prstGeom>
        </p:spPr>
      </p:pic>
      <p:sp>
        <p:nvSpPr>
          <p:cNvPr id="8" name="TextBox 7">
            <a:extLst>
              <a:ext uri="{FF2B5EF4-FFF2-40B4-BE49-F238E27FC236}">
                <a16:creationId xmlns:a16="http://schemas.microsoft.com/office/drawing/2014/main" id="{FC79CEFE-2AD7-445A-B656-2DBDD7C2E8A1}"/>
              </a:ext>
            </a:extLst>
          </p:cNvPr>
          <p:cNvSpPr txBox="1"/>
          <p:nvPr/>
        </p:nvSpPr>
        <p:spPr>
          <a:xfrm>
            <a:off x="2730500" y="182074"/>
            <a:ext cx="9118600" cy="707886"/>
          </a:xfrm>
          <a:prstGeom prst="rect">
            <a:avLst/>
          </a:prstGeom>
          <a:noFill/>
        </p:spPr>
        <p:txBody>
          <a:bodyPr wrap="square" rtlCol="0">
            <a:spAutoFit/>
          </a:bodyPr>
          <a:lstStyle/>
          <a:p>
            <a:r>
              <a:rPr lang="en-US" sz="4000" b="1" dirty="0">
                <a:solidFill>
                  <a:schemeClr val="accent1">
                    <a:lumMod val="75000"/>
                  </a:schemeClr>
                </a:solidFill>
              </a:rPr>
              <a:t>Collect and Liberate your Data!</a:t>
            </a:r>
          </a:p>
        </p:txBody>
      </p:sp>
    </p:spTree>
    <p:extLst>
      <p:ext uri="{BB962C8B-B14F-4D97-AF65-F5344CB8AC3E}">
        <p14:creationId xmlns:p14="http://schemas.microsoft.com/office/powerpoint/2010/main" val="333736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68B277-99BE-4995-9678-37A82E804975}"/>
              </a:ext>
            </a:extLst>
          </p:cNvPr>
          <p:cNvSpPr/>
          <p:nvPr/>
        </p:nvSpPr>
        <p:spPr>
          <a:xfrm>
            <a:off x="1600199" y="57547"/>
            <a:ext cx="9982200" cy="646331"/>
          </a:xfrm>
          <a:prstGeom prst="rect">
            <a:avLst/>
          </a:prstGeom>
        </p:spPr>
        <p:txBody>
          <a:bodyPr wrap="square">
            <a:spAutoFit/>
          </a:bodyPr>
          <a:lstStyle/>
          <a:p>
            <a:r>
              <a:rPr lang="en-US" sz="3600" dirty="0"/>
              <a:t>https://www.gwhwi.org/behavioralhealth.html</a:t>
            </a:r>
          </a:p>
        </p:txBody>
      </p:sp>
      <p:sp>
        <p:nvSpPr>
          <p:cNvPr id="8" name="TextBox 7">
            <a:extLst>
              <a:ext uri="{FF2B5EF4-FFF2-40B4-BE49-F238E27FC236}">
                <a16:creationId xmlns:a16="http://schemas.microsoft.com/office/drawing/2014/main" id="{1281BEF5-F91F-46C6-B306-2FCB4D5311FB}"/>
              </a:ext>
            </a:extLst>
          </p:cNvPr>
          <p:cNvSpPr txBox="1"/>
          <p:nvPr/>
        </p:nvSpPr>
        <p:spPr>
          <a:xfrm>
            <a:off x="114300" y="1281331"/>
            <a:ext cx="7572369" cy="584775"/>
          </a:xfrm>
          <a:prstGeom prst="rect">
            <a:avLst/>
          </a:prstGeom>
          <a:solidFill>
            <a:schemeClr val="tx2">
              <a:lumMod val="75000"/>
            </a:schemeClr>
          </a:solidFill>
        </p:spPr>
        <p:txBody>
          <a:bodyPr wrap="square" rtlCol="0">
            <a:spAutoFit/>
          </a:bodyPr>
          <a:lstStyle/>
          <a:p>
            <a:pPr algn="ctr"/>
            <a:r>
              <a:rPr lang="en-US" sz="3200" dirty="0">
                <a:solidFill>
                  <a:schemeClr val="bg1"/>
                </a:solidFill>
              </a:rPr>
              <a:t>GW Behavioral Health Workforce Tracker</a:t>
            </a:r>
          </a:p>
        </p:txBody>
      </p:sp>
      <p:pic>
        <p:nvPicPr>
          <p:cNvPr id="5" name="Picture 4">
            <a:extLst>
              <a:ext uri="{FF2B5EF4-FFF2-40B4-BE49-F238E27FC236}">
                <a16:creationId xmlns:a16="http://schemas.microsoft.com/office/drawing/2014/main" id="{D09EBD0D-167A-4926-A5B0-C5AF93521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553" y="1070810"/>
            <a:ext cx="4247147" cy="4247147"/>
          </a:xfrm>
          <a:prstGeom prst="rect">
            <a:avLst/>
          </a:prstGeom>
        </p:spPr>
      </p:pic>
      <p:sp>
        <p:nvSpPr>
          <p:cNvPr id="6" name="TextBox 5">
            <a:extLst>
              <a:ext uri="{FF2B5EF4-FFF2-40B4-BE49-F238E27FC236}">
                <a16:creationId xmlns:a16="http://schemas.microsoft.com/office/drawing/2014/main" id="{DBC637CA-D572-4327-B324-FA71C092D903}"/>
              </a:ext>
            </a:extLst>
          </p:cNvPr>
          <p:cNvSpPr txBox="1"/>
          <p:nvPr/>
        </p:nvSpPr>
        <p:spPr>
          <a:xfrm>
            <a:off x="8121316" y="5534526"/>
            <a:ext cx="3717758" cy="769441"/>
          </a:xfrm>
          <a:prstGeom prst="rect">
            <a:avLst/>
          </a:prstGeom>
          <a:solidFill>
            <a:schemeClr val="tx1"/>
          </a:solidFill>
        </p:spPr>
        <p:txBody>
          <a:bodyPr wrap="square" rtlCol="0">
            <a:spAutoFit/>
          </a:bodyPr>
          <a:lstStyle/>
          <a:p>
            <a:pPr algn="ctr"/>
            <a:r>
              <a:rPr lang="en-US" sz="4400" b="1" dirty="0">
                <a:solidFill>
                  <a:schemeClr val="bg1"/>
                </a:solidFill>
              </a:rPr>
              <a:t>SCAN ME</a:t>
            </a:r>
          </a:p>
        </p:txBody>
      </p:sp>
      <p:pic>
        <p:nvPicPr>
          <p:cNvPr id="9" name="Picture 8">
            <a:extLst>
              <a:ext uri="{FF2B5EF4-FFF2-40B4-BE49-F238E27FC236}">
                <a16:creationId xmlns:a16="http://schemas.microsoft.com/office/drawing/2014/main" id="{14270E72-38A9-42C2-8DA8-60BD8889F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842778"/>
            <a:ext cx="7572369" cy="4901388"/>
          </a:xfrm>
          <a:prstGeom prst="rect">
            <a:avLst/>
          </a:prstGeom>
        </p:spPr>
      </p:pic>
    </p:spTree>
    <p:extLst>
      <p:ext uri="{BB962C8B-B14F-4D97-AF65-F5344CB8AC3E}">
        <p14:creationId xmlns:p14="http://schemas.microsoft.com/office/powerpoint/2010/main" val="367450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5C091C-A84D-40F0-891E-589376BD3242}"/>
              </a:ext>
            </a:extLst>
          </p:cNvPr>
          <p:cNvPicPr>
            <a:picLocks noChangeAspect="1"/>
          </p:cNvPicPr>
          <p:nvPr/>
        </p:nvPicPr>
        <p:blipFill>
          <a:blip r:embed="rId3"/>
          <a:stretch>
            <a:fillRect/>
          </a:stretch>
        </p:blipFill>
        <p:spPr>
          <a:xfrm>
            <a:off x="79426" y="318536"/>
            <a:ext cx="5228253" cy="5738327"/>
          </a:xfrm>
          <a:prstGeom prst="rect">
            <a:avLst/>
          </a:prstGeom>
        </p:spPr>
      </p:pic>
      <p:sp>
        <p:nvSpPr>
          <p:cNvPr id="4" name="Rectangle 3">
            <a:extLst>
              <a:ext uri="{FF2B5EF4-FFF2-40B4-BE49-F238E27FC236}">
                <a16:creationId xmlns:a16="http://schemas.microsoft.com/office/drawing/2014/main" id="{9458ADAC-FE7C-4D89-823A-450C7C73A4A6}"/>
              </a:ext>
            </a:extLst>
          </p:cNvPr>
          <p:cNvSpPr/>
          <p:nvPr/>
        </p:nvSpPr>
        <p:spPr>
          <a:xfrm>
            <a:off x="958318" y="6195527"/>
            <a:ext cx="4942114" cy="461665"/>
          </a:xfrm>
          <a:prstGeom prst="rect">
            <a:avLst/>
          </a:prstGeom>
        </p:spPr>
        <p:txBody>
          <a:bodyPr wrap="square">
            <a:spAutoFit/>
          </a:bodyPr>
          <a:lstStyle/>
          <a:p>
            <a:r>
              <a:rPr lang="en-US" sz="1200" dirty="0">
                <a:solidFill>
                  <a:schemeClr val="tx1">
                    <a:lumMod val="50000"/>
                    <a:lumOff val="50000"/>
                  </a:schemeClr>
                </a:solidFill>
              </a:rPr>
              <a:t>https://www.healthaffairs.org/content/forefront/new-behavioral-health-workforce-database-paints-stark-picture</a:t>
            </a:r>
          </a:p>
        </p:txBody>
      </p:sp>
      <p:pic>
        <p:nvPicPr>
          <p:cNvPr id="5" name="Picture 4">
            <a:extLst>
              <a:ext uri="{FF2B5EF4-FFF2-40B4-BE49-F238E27FC236}">
                <a16:creationId xmlns:a16="http://schemas.microsoft.com/office/drawing/2014/main" id="{F3C9A2A7-9294-48A5-A9C7-0DDB37AE5CB3}"/>
              </a:ext>
            </a:extLst>
          </p:cNvPr>
          <p:cNvPicPr>
            <a:picLocks noChangeAspect="1"/>
          </p:cNvPicPr>
          <p:nvPr/>
        </p:nvPicPr>
        <p:blipFill>
          <a:blip r:embed="rId4"/>
          <a:stretch>
            <a:fillRect/>
          </a:stretch>
        </p:blipFill>
        <p:spPr>
          <a:xfrm>
            <a:off x="5228253" y="318536"/>
            <a:ext cx="6884321" cy="4994507"/>
          </a:xfrm>
          <a:prstGeom prst="rect">
            <a:avLst/>
          </a:prstGeom>
          <a:ln w="57150">
            <a:solidFill>
              <a:schemeClr val="bg2">
                <a:lumMod val="50000"/>
              </a:schemeClr>
            </a:solidFill>
          </a:ln>
        </p:spPr>
      </p:pic>
      <p:sp>
        <p:nvSpPr>
          <p:cNvPr id="6" name="TextBox 3">
            <a:extLst>
              <a:ext uri="{FF2B5EF4-FFF2-40B4-BE49-F238E27FC236}">
                <a16:creationId xmlns:a16="http://schemas.microsoft.com/office/drawing/2014/main" id="{AD12F5D5-09E6-44B4-8938-E04DE3CEF93F}"/>
              </a:ext>
            </a:extLst>
          </p:cNvPr>
          <p:cNvSpPr txBox="1"/>
          <p:nvPr/>
        </p:nvSpPr>
        <p:spPr>
          <a:xfrm>
            <a:off x="5307679" y="4800599"/>
            <a:ext cx="6884322" cy="3508653"/>
          </a:xfrm>
          <a:prstGeom prst="rect">
            <a:avLst/>
          </a:prstGeom>
          <a:solidFill>
            <a:schemeClr val="tx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“It just hasn’t existed before.”</a:t>
            </a:r>
          </a:p>
          <a:p>
            <a:pPr marL="165735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Clese Erikson,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MPAff</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of George Washington University on a new database that mapped the U.S. behavioral health workforce</a:t>
            </a:r>
          </a:p>
          <a:p>
            <a:pPr marR="0" lvl="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2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A9E7D-C2CC-48F9-A3F3-76FF82652111}"/>
              </a:ext>
            </a:extLst>
          </p:cNvPr>
          <p:cNvSpPr txBox="1"/>
          <p:nvPr/>
        </p:nvSpPr>
        <p:spPr>
          <a:xfrm>
            <a:off x="4470400" y="3995678"/>
            <a:ext cx="7721600" cy="4801314"/>
          </a:xfrm>
          <a:prstGeom prst="rect">
            <a:avLst/>
          </a:prstGeom>
          <a:solidFill>
            <a:schemeClr val="bg2"/>
          </a:solidFill>
        </p:spPr>
        <p:txBody>
          <a:bodyPr wrap="square" rtlCol="0">
            <a:spAutoFit/>
          </a:bodyPr>
          <a:lstStyle/>
          <a:p>
            <a:endParaRPr lang="en-US" sz="3600" dirty="0"/>
          </a:p>
          <a:p>
            <a:pPr algn="ctr"/>
            <a:r>
              <a:rPr lang="en-US" sz="3600" b="1" dirty="0" err="1">
                <a:solidFill>
                  <a:schemeClr val="accent1">
                    <a:lumMod val="75000"/>
                  </a:schemeClr>
                </a:solidFill>
              </a:rPr>
              <a:t>Clese</a:t>
            </a:r>
            <a:r>
              <a:rPr lang="en-US" sz="3600" b="1" dirty="0">
                <a:solidFill>
                  <a:schemeClr val="accent1">
                    <a:lumMod val="75000"/>
                  </a:schemeClr>
                </a:solidFill>
              </a:rPr>
              <a:t> Erikson, </a:t>
            </a:r>
            <a:r>
              <a:rPr lang="en-US" sz="3600" b="1" dirty="0" err="1">
                <a:solidFill>
                  <a:schemeClr val="accent1">
                    <a:lumMod val="75000"/>
                  </a:schemeClr>
                </a:solidFill>
              </a:rPr>
              <a:t>MPAff</a:t>
            </a:r>
            <a:endParaRPr lang="en-US" sz="3600" b="1" dirty="0">
              <a:solidFill>
                <a:schemeClr val="accent1">
                  <a:lumMod val="75000"/>
                </a:schemeClr>
              </a:solidFill>
            </a:endParaRPr>
          </a:p>
          <a:p>
            <a:pPr algn="ctr"/>
            <a:r>
              <a:rPr lang="en-US" sz="3600" dirty="0">
                <a:solidFill>
                  <a:schemeClr val="accent1">
                    <a:lumMod val="75000"/>
                  </a:schemeClr>
                </a:solidFill>
              </a:rPr>
              <a:t>cerikson@gwu.edu</a:t>
            </a:r>
          </a:p>
          <a:p>
            <a:pPr algn="ctr"/>
            <a:r>
              <a:rPr lang="en-US" sz="3600" dirty="0">
                <a:solidFill>
                  <a:schemeClr val="accent1">
                    <a:lumMod val="75000"/>
                  </a:schemeClr>
                </a:solidFill>
              </a:rPr>
              <a:t>202-994-4122</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4575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74002-4A52-4B23-B748-016794EC61D3}"/>
              </a:ext>
            </a:extLst>
          </p:cNvPr>
          <p:cNvSpPr txBox="1"/>
          <p:nvPr/>
        </p:nvSpPr>
        <p:spPr>
          <a:xfrm>
            <a:off x="2581515" y="107417"/>
            <a:ext cx="60013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Behavioral Health Workforce, 2021</a:t>
            </a:r>
          </a:p>
        </p:txBody>
      </p:sp>
      <p:graphicFrame>
        <p:nvGraphicFramePr>
          <p:cNvPr id="8" name="Content Placeholder 7">
            <a:extLst>
              <a:ext uri="{FF2B5EF4-FFF2-40B4-BE49-F238E27FC236}">
                <a16:creationId xmlns:a16="http://schemas.microsoft.com/office/drawing/2014/main" id="{5FAAA169-4663-4E69-8D92-842EEAEF6EBC}"/>
              </a:ext>
            </a:extLst>
          </p:cNvPr>
          <p:cNvGraphicFramePr>
            <a:graphicFrameLocks noGrp="1"/>
          </p:cNvGraphicFramePr>
          <p:nvPr>
            <p:ph idx="1"/>
          </p:nvPr>
        </p:nvGraphicFramePr>
        <p:xfrm>
          <a:off x="1022965" y="767750"/>
          <a:ext cx="8560982" cy="5436693"/>
        </p:xfrm>
        <a:graphic>
          <a:graphicData uri="http://schemas.openxmlformats.org/drawingml/2006/table">
            <a:tbl>
              <a:tblPr firstRow="1" bandRow="1">
                <a:tableStyleId>{5C22544A-7EE6-4342-B048-85BDC9FD1C3A}</a:tableStyleId>
              </a:tblPr>
              <a:tblGrid>
                <a:gridCol w="5472726">
                  <a:extLst>
                    <a:ext uri="{9D8B030D-6E8A-4147-A177-3AD203B41FA5}">
                      <a16:colId xmlns:a16="http://schemas.microsoft.com/office/drawing/2014/main" val="320877402"/>
                    </a:ext>
                  </a:extLst>
                </a:gridCol>
                <a:gridCol w="3088256">
                  <a:extLst>
                    <a:ext uri="{9D8B030D-6E8A-4147-A177-3AD203B41FA5}">
                      <a16:colId xmlns:a16="http://schemas.microsoft.com/office/drawing/2014/main" val="2878822521"/>
                    </a:ext>
                  </a:extLst>
                </a:gridCol>
              </a:tblGrid>
              <a:tr h="618013">
                <a:tc>
                  <a:txBody>
                    <a:bodyPr/>
                    <a:lstStyle/>
                    <a:p>
                      <a:pPr algn="ctr"/>
                      <a:r>
                        <a:rPr lang="en-US" sz="2400" b="1" dirty="0"/>
                        <a:t>Specialty</a:t>
                      </a:r>
                    </a:p>
                  </a:txBody>
                  <a:tcPr>
                    <a:solidFill>
                      <a:schemeClr val="accent1">
                        <a:lumMod val="75000"/>
                      </a:schemeClr>
                    </a:solidFill>
                  </a:tcPr>
                </a:tc>
                <a:tc>
                  <a:txBody>
                    <a:bodyPr/>
                    <a:lstStyle/>
                    <a:p>
                      <a:pPr algn="ctr"/>
                      <a:r>
                        <a:rPr lang="en-US" sz="2400" b="1" dirty="0"/>
                        <a:t>Number</a:t>
                      </a:r>
                    </a:p>
                  </a:txBody>
                  <a:tcPr>
                    <a:solidFill>
                      <a:schemeClr val="accent1">
                        <a:lumMod val="75000"/>
                      </a:schemeClr>
                    </a:solidFill>
                  </a:tcPr>
                </a:tc>
                <a:extLst>
                  <a:ext uri="{0D108BD9-81ED-4DB2-BD59-A6C34878D82A}">
                    <a16:rowId xmlns:a16="http://schemas.microsoft.com/office/drawing/2014/main" val="1933706813"/>
                  </a:ext>
                </a:extLst>
              </a:tr>
              <a:tr h="487905">
                <a:tc>
                  <a:txBody>
                    <a:bodyPr/>
                    <a:lstStyle/>
                    <a:p>
                      <a:r>
                        <a:rPr lang="en-US" sz="2400" b="1" dirty="0"/>
                        <a:t>Behavioral Health Specialists</a:t>
                      </a:r>
                    </a:p>
                  </a:txBody>
                  <a:tcPr/>
                </a:tc>
                <a:tc>
                  <a:txBody>
                    <a:bodyPr/>
                    <a:lstStyle/>
                    <a:p>
                      <a:pPr algn="ctr"/>
                      <a:r>
                        <a:rPr lang="en-US" sz="2400" b="1" dirty="0"/>
                        <a:t>699,220</a:t>
                      </a:r>
                    </a:p>
                  </a:txBody>
                  <a:tcPr/>
                </a:tc>
                <a:extLst>
                  <a:ext uri="{0D108BD9-81ED-4DB2-BD59-A6C34878D82A}">
                    <a16:rowId xmlns:a16="http://schemas.microsoft.com/office/drawing/2014/main" val="4170239269"/>
                  </a:ext>
                </a:extLst>
              </a:tr>
              <a:tr h="487905">
                <a:tc>
                  <a:txBody>
                    <a:bodyPr/>
                    <a:lstStyle/>
                    <a:p>
                      <a:pPr algn="r"/>
                      <a:r>
                        <a:rPr lang="en-US" sz="2000" dirty="0"/>
                        <a:t>   Psychiatric and Addiction Specialists</a:t>
                      </a:r>
                    </a:p>
                  </a:txBody>
                  <a:tcPr>
                    <a:solidFill>
                      <a:schemeClr val="tx2">
                        <a:lumMod val="20000"/>
                        <a:lumOff val="80000"/>
                      </a:schemeClr>
                    </a:solidFill>
                  </a:tcPr>
                </a:tc>
                <a:tc>
                  <a:txBody>
                    <a:bodyPr/>
                    <a:lstStyle/>
                    <a:p>
                      <a:pPr algn="ctr"/>
                      <a:r>
                        <a:rPr lang="en-US" sz="2000" dirty="0"/>
                        <a:t>52,969</a:t>
                      </a:r>
                    </a:p>
                  </a:txBody>
                  <a:tcPr>
                    <a:solidFill>
                      <a:schemeClr val="tx2">
                        <a:lumMod val="20000"/>
                        <a:lumOff val="80000"/>
                      </a:schemeClr>
                    </a:solidFill>
                  </a:tcPr>
                </a:tc>
                <a:extLst>
                  <a:ext uri="{0D108BD9-81ED-4DB2-BD59-A6C34878D82A}">
                    <a16:rowId xmlns:a16="http://schemas.microsoft.com/office/drawing/2014/main" val="3187806346"/>
                  </a:ext>
                </a:extLst>
              </a:tr>
              <a:tr h="487905">
                <a:tc>
                  <a:txBody>
                    <a:bodyPr/>
                    <a:lstStyle/>
                    <a:p>
                      <a:pPr algn="r"/>
                      <a:r>
                        <a:rPr lang="en-US" sz="2000" dirty="0"/>
                        <a:t>   Psychologists</a:t>
                      </a:r>
                    </a:p>
                  </a:txBody>
                  <a:tcPr>
                    <a:solidFill>
                      <a:schemeClr val="tx2">
                        <a:lumMod val="20000"/>
                        <a:lumOff val="80000"/>
                      </a:schemeClr>
                    </a:solidFill>
                  </a:tcPr>
                </a:tc>
                <a:tc>
                  <a:txBody>
                    <a:bodyPr/>
                    <a:lstStyle/>
                    <a:p>
                      <a:pPr algn="ctr"/>
                      <a:r>
                        <a:rPr lang="en-US" sz="2000" dirty="0"/>
                        <a:t>106,537</a:t>
                      </a:r>
                    </a:p>
                  </a:txBody>
                  <a:tcPr>
                    <a:solidFill>
                      <a:schemeClr val="tx2">
                        <a:lumMod val="20000"/>
                        <a:lumOff val="80000"/>
                      </a:schemeClr>
                    </a:solidFill>
                  </a:tcPr>
                </a:tc>
                <a:extLst>
                  <a:ext uri="{0D108BD9-81ED-4DB2-BD59-A6C34878D82A}">
                    <a16:rowId xmlns:a16="http://schemas.microsoft.com/office/drawing/2014/main" val="2599399145"/>
                  </a:ext>
                </a:extLst>
              </a:tr>
              <a:tr h="487905">
                <a:tc>
                  <a:txBody>
                    <a:bodyPr/>
                    <a:lstStyle/>
                    <a:p>
                      <a:pPr algn="r"/>
                      <a:r>
                        <a:rPr lang="en-US" sz="2000" dirty="0"/>
                        <a:t>   Counselors and Therapists (LCSW, LPC, MFT)</a:t>
                      </a:r>
                    </a:p>
                  </a:txBody>
                  <a:tcPr>
                    <a:solidFill>
                      <a:schemeClr val="tx2">
                        <a:lumMod val="20000"/>
                        <a:lumOff val="80000"/>
                      </a:schemeClr>
                    </a:solidFill>
                  </a:tcPr>
                </a:tc>
                <a:tc>
                  <a:txBody>
                    <a:bodyPr/>
                    <a:lstStyle/>
                    <a:p>
                      <a:pPr algn="ctr"/>
                      <a:r>
                        <a:rPr lang="en-US" sz="2000" dirty="0"/>
                        <a:t>539,714</a:t>
                      </a:r>
                    </a:p>
                  </a:txBody>
                  <a:tcPr>
                    <a:solidFill>
                      <a:schemeClr val="tx2">
                        <a:lumMod val="20000"/>
                        <a:lumOff val="80000"/>
                      </a:schemeClr>
                    </a:solidFill>
                  </a:tcPr>
                </a:tc>
                <a:extLst>
                  <a:ext uri="{0D108BD9-81ED-4DB2-BD59-A6C34878D82A}">
                    <a16:rowId xmlns:a16="http://schemas.microsoft.com/office/drawing/2014/main" val="1181427893"/>
                  </a:ext>
                </a:extLst>
              </a:tr>
              <a:tr h="915440">
                <a:tc>
                  <a:txBody>
                    <a:bodyPr/>
                    <a:lstStyle/>
                    <a:p>
                      <a:r>
                        <a:rPr lang="en-US" sz="2400" b="1" dirty="0"/>
                        <a:t>Other Prescribers of Psychotropics and Medications for Opioid Use Disorder</a:t>
                      </a:r>
                    </a:p>
                  </a:txBody>
                  <a:tcPr anchor="b"/>
                </a:tc>
                <a:tc>
                  <a:txBody>
                    <a:bodyPr/>
                    <a:lstStyle/>
                    <a:p>
                      <a:pPr algn="ctr"/>
                      <a:r>
                        <a:rPr lang="en-US" sz="2400" b="1" dirty="0"/>
                        <a:t>617,796</a:t>
                      </a:r>
                    </a:p>
                  </a:txBody>
                  <a:tcPr anchor="b"/>
                </a:tc>
                <a:extLst>
                  <a:ext uri="{0D108BD9-81ED-4DB2-BD59-A6C34878D82A}">
                    <a16:rowId xmlns:a16="http://schemas.microsoft.com/office/drawing/2014/main" val="3556762947"/>
                  </a:ext>
                </a:extLst>
              </a:tr>
              <a:tr h="487905">
                <a:tc>
                  <a:txBody>
                    <a:bodyPr/>
                    <a:lstStyle/>
                    <a:p>
                      <a:pPr algn="r"/>
                      <a:r>
                        <a:rPr lang="en-US" sz="2000" dirty="0"/>
                        <a:t>   Primary Care Physicians</a:t>
                      </a:r>
                    </a:p>
                  </a:txBody>
                  <a:tcPr>
                    <a:solidFill>
                      <a:schemeClr val="tx2">
                        <a:lumMod val="20000"/>
                        <a:lumOff val="80000"/>
                      </a:schemeClr>
                    </a:solidFill>
                  </a:tcPr>
                </a:tc>
                <a:tc>
                  <a:txBody>
                    <a:bodyPr/>
                    <a:lstStyle/>
                    <a:p>
                      <a:pPr algn="ctr"/>
                      <a:r>
                        <a:rPr lang="en-US" sz="2000" dirty="0"/>
                        <a:t>219,126</a:t>
                      </a:r>
                    </a:p>
                  </a:txBody>
                  <a:tcPr>
                    <a:solidFill>
                      <a:schemeClr val="tx2">
                        <a:lumMod val="20000"/>
                        <a:lumOff val="80000"/>
                      </a:schemeClr>
                    </a:solidFill>
                  </a:tcPr>
                </a:tc>
                <a:extLst>
                  <a:ext uri="{0D108BD9-81ED-4DB2-BD59-A6C34878D82A}">
                    <a16:rowId xmlns:a16="http://schemas.microsoft.com/office/drawing/2014/main" val="598880338"/>
                  </a:ext>
                </a:extLst>
              </a:tr>
              <a:tr h="487905">
                <a:tc>
                  <a:txBody>
                    <a:bodyPr/>
                    <a:lstStyle/>
                    <a:p>
                      <a:pPr algn="r"/>
                      <a:r>
                        <a:rPr lang="en-US" sz="2000" dirty="0"/>
                        <a:t>   Advanced Practice Providers</a:t>
                      </a:r>
                    </a:p>
                  </a:txBody>
                  <a:tcPr>
                    <a:solidFill>
                      <a:schemeClr val="tx2">
                        <a:lumMod val="20000"/>
                        <a:lumOff val="80000"/>
                      </a:schemeClr>
                    </a:solidFill>
                  </a:tcPr>
                </a:tc>
                <a:tc>
                  <a:txBody>
                    <a:bodyPr/>
                    <a:lstStyle/>
                    <a:p>
                      <a:pPr algn="ctr"/>
                      <a:r>
                        <a:rPr lang="en-US" sz="2000" dirty="0"/>
                        <a:t>215,799</a:t>
                      </a:r>
                    </a:p>
                  </a:txBody>
                  <a:tcPr>
                    <a:solidFill>
                      <a:schemeClr val="tx2">
                        <a:lumMod val="20000"/>
                        <a:lumOff val="80000"/>
                      </a:schemeClr>
                    </a:solidFill>
                  </a:tcPr>
                </a:tc>
                <a:extLst>
                  <a:ext uri="{0D108BD9-81ED-4DB2-BD59-A6C34878D82A}">
                    <a16:rowId xmlns:a16="http://schemas.microsoft.com/office/drawing/2014/main" val="2416038396"/>
                  </a:ext>
                </a:extLst>
              </a:tr>
              <a:tr h="487905">
                <a:tc>
                  <a:txBody>
                    <a:bodyPr/>
                    <a:lstStyle/>
                    <a:p>
                      <a:pPr algn="r"/>
                      <a:r>
                        <a:rPr lang="en-US" sz="2000" dirty="0"/>
                        <a:t>   Other Specialists</a:t>
                      </a:r>
                    </a:p>
                  </a:txBody>
                  <a:tcPr>
                    <a:solidFill>
                      <a:schemeClr val="tx2">
                        <a:lumMod val="20000"/>
                        <a:lumOff val="80000"/>
                      </a:schemeClr>
                    </a:solidFill>
                  </a:tcPr>
                </a:tc>
                <a:tc>
                  <a:txBody>
                    <a:bodyPr/>
                    <a:lstStyle/>
                    <a:p>
                      <a:pPr algn="ctr"/>
                      <a:r>
                        <a:rPr lang="en-US" sz="2000" dirty="0"/>
                        <a:t>182,871</a:t>
                      </a:r>
                    </a:p>
                  </a:txBody>
                  <a:tcPr>
                    <a:solidFill>
                      <a:schemeClr val="tx2">
                        <a:lumMod val="20000"/>
                        <a:lumOff val="80000"/>
                      </a:schemeClr>
                    </a:solidFill>
                  </a:tcPr>
                </a:tc>
                <a:extLst>
                  <a:ext uri="{0D108BD9-81ED-4DB2-BD59-A6C34878D82A}">
                    <a16:rowId xmlns:a16="http://schemas.microsoft.com/office/drawing/2014/main" val="2587088357"/>
                  </a:ext>
                </a:extLst>
              </a:tr>
              <a:tr h="487905">
                <a:tc>
                  <a:txBody>
                    <a:bodyPr/>
                    <a:lstStyle/>
                    <a:p>
                      <a:r>
                        <a:rPr lang="en-US" sz="2400" b="1" dirty="0"/>
                        <a:t>Total</a:t>
                      </a:r>
                    </a:p>
                  </a:txBody>
                  <a:tcPr/>
                </a:tc>
                <a:tc>
                  <a:txBody>
                    <a:bodyPr/>
                    <a:lstStyle/>
                    <a:p>
                      <a:pPr algn="ctr"/>
                      <a:r>
                        <a:rPr lang="en-US" sz="2400" b="1" dirty="0"/>
                        <a:t>1,317,016</a:t>
                      </a:r>
                    </a:p>
                  </a:txBody>
                  <a:tcPr/>
                </a:tc>
                <a:extLst>
                  <a:ext uri="{0D108BD9-81ED-4DB2-BD59-A6C34878D82A}">
                    <a16:rowId xmlns:a16="http://schemas.microsoft.com/office/drawing/2014/main" val="2157172910"/>
                  </a:ext>
                </a:extLst>
              </a:tr>
            </a:tbl>
          </a:graphicData>
        </a:graphic>
      </p:graphicFrame>
      <p:sp>
        <p:nvSpPr>
          <p:cNvPr id="2" name="TextBox 1">
            <a:extLst>
              <a:ext uri="{FF2B5EF4-FFF2-40B4-BE49-F238E27FC236}">
                <a16:creationId xmlns:a16="http://schemas.microsoft.com/office/drawing/2014/main" id="{824D7427-CD4A-42A4-B7A2-6D0E46144BBB}"/>
              </a:ext>
            </a:extLst>
          </p:cNvPr>
          <p:cNvSpPr txBox="1"/>
          <p:nvPr/>
        </p:nvSpPr>
        <p:spPr>
          <a:xfrm>
            <a:off x="1123435" y="6049168"/>
            <a:ext cx="8640417" cy="523220"/>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Due to data limitations, excludes peer support providers, community health workers and substance use counselors.</a:t>
            </a:r>
          </a:p>
        </p:txBody>
      </p:sp>
    </p:spTree>
    <p:extLst>
      <p:ext uri="{BB962C8B-B14F-4D97-AF65-F5344CB8AC3E}">
        <p14:creationId xmlns:p14="http://schemas.microsoft.com/office/powerpoint/2010/main" val="351818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E2D7-B1B4-457F-AF96-346C1491FA54}"/>
              </a:ext>
            </a:extLst>
          </p:cNvPr>
          <p:cNvSpPr>
            <a:spLocks noGrp="1"/>
          </p:cNvSpPr>
          <p:nvPr>
            <p:ph type="title"/>
          </p:nvPr>
        </p:nvSpPr>
        <p:spPr>
          <a:xfrm>
            <a:off x="838200" y="164403"/>
            <a:ext cx="10515600" cy="1325563"/>
          </a:xfrm>
        </p:spPr>
        <p:txBody>
          <a:bodyPr/>
          <a:lstStyle/>
          <a:p>
            <a:r>
              <a:rPr lang="en-US" b="1" dirty="0">
                <a:solidFill>
                  <a:schemeClr val="accent1"/>
                </a:solidFill>
              </a:rPr>
              <a:t>Stagnant growth between 2017-2021 </a:t>
            </a:r>
            <a:br>
              <a:rPr lang="en-US" b="1" dirty="0">
                <a:solidFill>
                  <a:schemeClr val="accent1"/>
                </a:solidFill>
              </a:rPr>
            </a:br>
            <a:r>
              <a:rPr lang="en-US" b="1" dirty="0">
                <a:solidFill>
                  <a:schemeClr val="accent1"/>
                </a:solidFill>
              </a:rPr>
              <a:t>except for APPs</a:t>
            </a:r>
          </a:p>
        </p:txBody>
      </p:sp>
      <p:pic>
        <p:nvPicPr>
          <p:cNvPr id="4" name="Content Placeholder 3">
            <a:extLst>
              <a:ext uri="{FF2B5EF4-FFF2-40B4-BE49-F238E27FC236}">
                <a16:creationId xmlns:a16="http://schemas.microsoft.com/office/drawing/2014/main" id="{17BDE06C-A791-40EA-9837-2BFD1D2E2CA7}"/>
              </a:ext>
            </a:extLst>
          </p:cNvPr>
          <p:cNvPicPr>
            <a:picLocks noGrp="1" noChangeAspect="1"/>
          </p:cNvPicPr>
          <p:nvPr>
            <p:ph idx="1"/>
          </p:nvPr>
        </p:nvPicPr>
        <p:blipFill>
          <a:blip r:embed="rId2"/>
          <a:stretch>
            <a:fillRect/>
          </a:stretch>
        </p:blipFill>
        <p:spPr>
          <a:xfrm>
            <a:off x="2310161" y="1359308"/>
            <a:ext cx="7571678" cy="5412348"/>
          </a:xfrm>
          <a:prstGeom prst="rect">
            <a:avLst/>
          </a:prstGeom>
        </p:spPr>
      </p:pic>
    </p:spTree>
    <p:extLst>
      <p:ext uri="{BB962C8B-B14F-4D97-AF65-F5344CB8AC3E}">
        <p14:creationId xmlns:p14="http://schemas.microsoft.com/office/powerpoint/2010/main" val="341378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70E72-38A9-42C2-8DA8-60BD8889F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467263"/>
            <a:ext cx="9702955" cy="6280458"/>
          </a:xfrm>
          <a:prstGeom prst="rect">
            <a:avLst/>
          </a:prstGeom>
        </p:spPr>
      </p:pic>
      <p:sp>
        <p:nvSpPr>
          <p:cNvPr id="4" name="TextBox 3">
            <a:extLst>
              <a:ext uri="{FF2B5EF4-FFF2-40B4-BE49-F238E27FC236}">
                <a16:creationId xmlns:a16="http://schemas.microsoft.com/office/drawing/2014/main" id="{768B8466-0F9A-4B07-BE2A-AFE9D3B5198C}"/>
              </a:ext>
            </a:extLst>
          </p:cNvPr>
          <p:cNvSpPr txBox="1"/>
          <p:nvPr/>
        </p:nvSpPr>
        <p:spPr>
          <a:xfrm>
            <a:off x="0" y="0"/>
            <a:ext cx="12192000" cy="523220"/>
          </a:xfrm>
          <a:prstGeom prst="rect">
            <a:avLst/>
          </a:prstGeom>
          <a:solidFill>
            <a:schemeClr val="tx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GW Behavioral Health Workforce Tracker</a:t>
            </a:r>
          </a:p>
        </p:txBody>
      </p:sp>
      <p:sp>
        <p:nvSpPr>
          <p:cNvPr id="5" name="TextBox 4">
            <a:extLst>
              <a:ext uri="{FF2B5EF4-FFF2-40B4-BE49-F238E27FC236}">
                <a16:creationId xmlns:a16="http://schemas.microsoft.com/office/drawing/2014/main" id="{D5DF61D1-F849-4E65-9816-C20967CAECCC}"/>
              </a:ext>
            </a:extLst>
          </p:cNvPr>
          <p:cNvSpPr txBox="1"/>
          <p:nvPr/>
        </p:nvSpPr>
        <p:spPr>
          <a:xfrm>
            <a:off x="3505875" y="6581001"/>
            <a:ext cx="7701980" cy="276999"/>
          </a:xfrm>
          <a:prstGeom prst="rect">
            <a:avLst/>
          </a:prstGeom>
          <a:solidFill>
            <a:schemeClr val="accent1">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GW Behavioral Health Workforce Tracker,   https://www.gwhwi.org/behavioralhealth-workforce-tracker-v20.html</a:t>
            </a:r>
          </a:p>
        </p:txBody>
      </p:sp>
    </p:spTree>
    <p:extLst>
      <p:ext uri="{BB962C8B-B14F-4D97-AF65-F5344CB8AC3E}">
        <p14:creationId xmlns:p14="http://schemas.microsoft.com/office/powerpoint/2010/main" val="27967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8EF0814-F4E8-4012-A1BE-66928CF66613}"/>
              </a:ext>
            </a:extLst>
          </p:cNvPr>
          <p:cNvSpPr>
            <a:spLocks noGrp="1"/>
          </p:cNvSpPr>
          <p:nvPr>
            <p:ph type="title"/>
          </p:nvPr>
        </p:nvSpPr>
        <p:spPr/>
        <p:txBody>
          <a:bodyPr>
            <a:normAutofit/>
          </a:bodyPr>
          <a:lstStyle/>
          <a:p>
            <a:r>
              <a:rPr lang="en-US" sz="4000" b="1" dirty="0">
                <a:solidFill>
                  <a:schemeClr val="accent1"/>
                </a:solidFill>
              </a:rPr>
              <a:t>50% of counties do not have a psychiatric or addiction medicine specialist; PCPs fill gaps</a:t>
            </a:r>
          </a:p>
        </p:txBody>
      </p:sp>
      <p:sp>
        <p:nvSpPr>
          <p:cNvPr id="2" name="Text Placeholder 1">
            <a:extLst>
              <a:ext uri="{FF2B5EF4-FFF2-40B4-BE49-F238E27FC236}">
                <a16:creationId xmlns:a16="http://schemas.microsoft.com/office/drawing/2014/main" id="{B62AAA3D-D317-42A1-A00A-05A3533DB48A}"/>
              </a:ext>
            </a:extLst>
          </p:cNvPr>
          <p:cNvSpPr>
            <a:spLocks noGrp="1"/>
          </p:cNvSpPr>
          <p:nvPr>
            <p:ph type="body" idx="1"/>
          </p:nvPr>
        </p:nvSpPr>
        <p:spPr>
          <a:xfrm>
            <a:off x="174624" y="1681163"/>
            <a:ext cx="5997576" cy="823912"/>
          </a:xfrm>
        </p:spPr>
        <p:txBody>
          <a:bodyPr>
            <a:normAutofit lnSpcReduction="10000"/>
          </a:bodyPr>
          <a:lstStyle/>
          <a:p>
            <a:pPr algn="ctr"/>
            <a:r>
              <a:rPr lang="en-US" dirty="0"/>
              <a:t>Psychiatric and Addiction </a:t>
            </a:r>
          </a:p>
          <a:p>
            <a:pPr algn="ctr"/>
            <a:r>
              <a:rPr lang="en-US" dirty="0"/>
              <a:t>Medicine Specialists</a:t>
            </a:r>
          </a:p>
        </p:txBody>
      </p:sp>
      <p:pic>
        <p:nvPicPr>
          <p:cNvPr id="7" name="Content Placeholder 6">
            <a:extLst>
              <a:ext uri="{FF2B5EF4-FFF2-40B4-BE49-F238E27FC236}">
                <a16:creationId xmlns:a16="http://schemas.microsoft.com/office/drawing/2014/main" id="{43E1A8E1-6A56-41A7-B28D-7638C9CE7A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77845"/>
            <a:ext cx="5157787" cy="3339047"/>
          </a:xfrm>
        </p:spPr>
      </p:pic>
      <p:sp>
        <p:nvSpPr>
          <p:cNvPr id="3" name="Text Placeholder 2">
            <a:extLst>
              <a:ext uri="{FF2B5EF4-FFF2-40B4-BE49-F238E27FC236}">
                <a16:creationId xmlns:a16="http://schemas.microsoft.com/office/drawing/2014/main" id="{BFB41F18-5730-4B94-A28F-44D1D477D15D}"/>
              </a:ext>
            </a:extLst>
          </p:cNvPr>
          <p:cNvSpPr>
            <a:spLocks noGrp="1"/>
          </p:cNvSpPr>
          <p:nvPr>
            <p:ph type="body" sz="quarter" idx="3"/>
          </p:nvPr>
        </p:nvSpPr>
        <p:spPr/>
        <p:txBody>
          <a:bodyPr anchor="ctr">
            <a:normAutofit lnSpcReduction="10000"/>
          </a:bodyPr>
          <a:lstStyle/>
          <a:p>
            <a:pPr algn="ctr"/>
            <a:r>
              <a:rPr lang="en-US" dirty="0"/>
              <a:t>Primary Care Physicians that prescribe  Psychotropics and/or MOUD</a:t>
            </a:r>
          </a:p>
        </p:txBody>
      </p:sp>
      <p:sp>
        <p:nvSpPr>
          <p:cNvPr id="8" name="TextBox 7">
            <a:extLst>
              <a:ext uri="{FF2B5EF4-FFF2-40B4-BE49-F238E27FC236}">
                <a16:creationId xmlns:a16="http://schemas.microsoft.com/office/drawing/2014/main" id="{52B2339B-8D0A-4412-BF5C-FEAD5C6A7BCF}"/>
              </a:ext>
            </a:extLst>
          </p:cNvPr>
          <p:cNvSpPr txBox="1"/>
          <p:nvPr/>
        </p:nvSpPr>
        <p:spPr>
          <a:xfrm>
            <a:off x="2022763" y="6492875"/>
            <a:ext cx="7701980" cy="276999"/>
          </a:xfrm>
          <a:prstGeom prst="rect">
            <a:avLst/>
          </a:prstGeom>
          <a:solidFill>
            <a:schemeClr val="accent1">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GW Behavioral Health Workforce Tracker,   https://www.gwhwi.org/behavioralhealth-workforce-tracker-v20.html</a:t>
            </a:r>
          </a:p>
        </p:txBody>
      </p:sp>
      <p:pic>
        <p:nvPicPr>
          <p:cNvPr id="9" name="Content Placeholder 4">
            <a:extLst>
              <a:ext uri="{FF2B5EF4-FFF2-40B4-BE49-F238E27FC236}">
                <a16:creationId xmlns:a16="http://schemas.microsoft.com/office/drawing/2014/main" id="{A2440F2D-E7DA-443D-8C61-2AAE75046A0A}"/>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669223"/>
            <a:ext cx="5183188" cy="3356292"/>
          </a:xfrm>
        </p:spPr>
      </p:pic>
      <p:sp>
        <p:nvSpPr>
          <p:cNvPr id="11" name="Plus Sign 10">
            <a:extLst>
              <a:ext uri="{FF2B5EF4-FFF2-40B4-BE49-F238E27FC236}">
                <a16:creationId xmlns:a16="http://schemas.microsoft.com/office/drawing/2014/main" id="{6C4465AB-FF8A-40C1-ADE8-D3187B9183A1}"/>
              </a:ext>
            </a:extLst>
          </p:cNvPr>
          <p:cNvSpPr/>
          <p:nvPr/>
        </p:nvSpPr>
        <p:spPr>
          <a:xfrm>
            <a:off x="5702767" y="1854645"/>
            <a:ext cx="367991" cy="4119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1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8EF0814-F4E8-4012-A1BE-66928CF66613}"/>
              </a:ext>
            </a:extLst>
          </p:cNvPr>
          <p:cNvSpPr>
            <a:spLocks noGrp="1"/>
          </p:cNvSpPr>
          <p:nvPr>
            <p:ph type="title"/>
          </p:nvPr>
        </p:nvSpPr>
        <p:spPr/>
        <p:txBody>
          <a:bodyPr>
            <a:normAutofit/>
          </a:bodyPr>
          <a:lstStyle/>
          <a:p>
            <a:r>
              <a:rPr lang="en-US" sz="4000" b="1" dirty="0">
                <a:solidFill>
                  <a:schemeClr val="accent1"/>
                </a:solidFill>
              </a:rPr>
              <a:t>Access to pediatric specialists is even lower; major gaps even when including pediatricians</a:t>
            </a:r>
          </a:p>
        </p:txBody>
      </p:sp>
      <p:sp>
        <p:nvSpPr>
          <p:cNvPr id="2" name="Text Placeholder 1">
            <a:extLst>
              <a:ext uri="{FF2B5EF4-FFF2-40B4-BE49-F238E27FC236}">
                <a16:creationId xmlns:a16="http://schemas.microsoft.com/office/drawing/2014/main" id="{B62AAA3D-D317-42A1-A00A-05A3533DB48A}"/>
              </a:ext>
            </a:extLst>
          </p:cNvPr>
          <p:cNvSpPr>
            <a:spLocks noGrp="1"/>
          </p:cNvSpPr>
          <p:nvPr>
            <p:ph type="body" idx="1"/>
          </p:nvPr>
        </p:nvSpPr>
        <p:spPr>
          <a:xfrm>
            <a:off x="174624" y="1681163"/>
            <a:ext cx="5997576" cy="823912"/>
          </a:xfrm>
        </p:spPr>
        <p:txBody>
          <a:bodyPr anchor="ctr">
            <a:normAutofit/>
          </a:bodyPr>
          <a:lstStyle/>
          <a:p>
            <a:pPr algn="ctr"/>
            <a:r>
              <a:rPr lang="en-US" dirty="0"/>
              <a:t>Child and Adolescent Psychiatrist</a:t>
            </a:r>
          </a:p>
        </p:txBody>
      </p:sp>
      <p:sp>
        <p:nvSpPr>
          <p:cNvPr id="3" name="Text Placeholder 2">
            <a:extLst>
              <a:ext uri="{FF2B5EF4-FFF2-40B4-BE49-F238E27FC236}">
                <a16:creationId xmlns:a16="http://schemas.microsoft.com/office/drawing/2014/main" id="{BFB41F18-5730-4B94-A28F-44D1D477D15D}"/>
              </a:ext>
            </a:extLst>
          </p:cNvPr>
          <p:cNvSpPr>
            <a:spLocks noGrp="1"/>
          </p:cNvSpPr>
          <p:nvPr>
            <p:ph type="body" sz="quarter" idx="3"/>
          </p:nvPr>
        </p:nvSpPr>
        <p:spPr/>
        <p:txBody>
          <a:bodyPr anchor="ctr">
            <a:normAutofit/>
          </a:bodyPr>
          <a:lstStyle/>
          <a:p>
            <a:pPr algn="ctr"/>
            <a:r>
              <a:rPr lang="en-US" dirty="0"/>
              <a:t>Pediatricians that prescribe psychotropics or MOUD</a:t>
            </a:r>
          </a:p>
        </p:txBody>
      </p:sp>
      <p:sp>
        <p:nvSpPr>
          <p:cNvPr id="8" name="TextBox 7">
            <a:extLst>
              <a:ext uri="{FF2B5EF4-FFF2-40B4-BE49-F238E27FC236}">
                <a16:creationId xmlns:a16="http://schemas.microsoft.com/office/drawing/2014/main" id="{52B2339B-8D0A-4412-BF5C-FEAD5C6A7BCF}"/>
              </a:ext>
            </a:extLst>
          </p:cNvPr>
          <p:cNvSpPr txBox="1"/>
          <p:nvPr/>
        </p:nvSpPr>
        <p:spPr>
          <a:xfrm>
            <a:off x="2022763" y="6492875"/>
            <a:ext cx="7701980" cy="276999"/>
          </a:xfrm>
          <a:prstGeom prst="rect">
            <a:avLst/>
          </a:prstGeom>
          <a:solidFill>
            <a:schemeClr val="accent1">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GW Behavioral Health Workforce Tracker,   https://www.gwhwi.org/behavioralhealth-workforce-tracker-v20.html</a:t>
            </a:r>
          </a:p>
        </p:txBody>
      </p:sp>
      <p:sp>
        <p:nvSpPr>
          <p:cNvPr id="11" name="Plus Sign 10">
            <a:extLst>
              <a:ext uri="{FF2B5EF4-FFF2-40B4-BE49-F238E27FC236}">
                <a16:creationId xmlns:a16="http://schemas.microsoft.com/office/drawing/2014/main" id="{6C4465AB-FF8A-40C1-ADE8-D3187B9183A1}"/>
              </a:ext>
            </a:extLst>
          </p:cNvPr>
          <p:cNvSpPr/>
          <p:nvPr/>
        </p:nvSpPr>
        <p:spPr>
          <a:xfrm>
            <a:off x="5988204" y="1887141"/>
            <a:ext cx="367991" cy="4119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13">
            <a:extLst>
              <a:ext uri="{FF2B5EF4-FFF2-40B4-BE49-F238E27FC236}">
                <a16:creationId xmlns:a16="http://schemas.microsoft.com/office/drawing/2014/main" id="{8F449C84-4154-4C6C-B591-B74F78D2EEE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78122"/>
            <a:ext cx="5157787" cy="3338494"/>
          </a:xfrm>
        </p:spPr>
      </p:pic>
      <p:pic>
        <p:nvPicPr>
          <p:cNvPr id="16" name="Content Placeholder 15">
            <a:extLst>
              <a:ext uri="{FF2B5EF4-FFF2-40B4-BE49-F238E27FC236}">
                <a16:creationId xmlns:a16="http://schemas.microsoft.com/office/drawing/2014/main" id="{EC9A7A75-DDA6-483D-893E-E08A476F214F}"/>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2669901"/>
            <a:ext cx="5183188" cy="3354936"/>
          </a:xfrm>
        </p:spPr>
      </p:pic>
    </p:spTree>
    <p:extLst>
      <p:ext uri="{BB962C8B-B14F-4D97-AF65-F5344CB8AC3E}">
        <p14:creationId xmlns:p14="http://schemas.microsoft.com/office/powerpoint/2010/main" val="32940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DAC8-F39A-43B0-91F8-DAC11FDC81C7}"/>
              </a:ext>
            </a:extLst>
          </p:cNvPr>
          <p:cNvSpPr>
            <a:spLocks noGrp="1"/>
          </p:cNvSpPr>
          <p:nvPr>
            <p:ph type="title"/>
          </p:nvPr>
        </p:nvSpPr>
        <p:spPr/>
        <p:txBody>
          <a:bodyPr/>
          <a:lstStyle/>
          <a:p>
            <a:r>
              <a:rPr lang="en-US" b="1" dirty="0">
                <a:solidFill>
                  <a:schemeClr val="accent1"/>
                </a:solidFill>
              </a:rPr>
              <a:t>Get detailed data by hovering over a county</a:t>
            </a:r>
          </a:p>
        </p:txBody>
      </p:sp>
      <p:sp>
        <p:nvSpPr>
          <p:cNvPr id="3" name="Text Placeholder 2">
            <a:extLst>
              <a:ext uri="{FF2B5EF4-FFF2-40B4-BE49-F238E27FC236}">
                <a16:creationId xmlns:a16="http://schemas.microsoft.com/office/drawing/2014/main" id="{B24C618C-03C1-454D-AF77-F5A8EE6DDE15}"/>
              </a:ext>
            </a:extLst>
          </p:cNvPr>
          <p:cNvSpPr>
            <a:spLocks noGrp="1"/>
          </p:cNvSpPr>
          <p:nvPr>
            <p:ph type="body" idx="1"/>
          </p:nvPr>
        </p:nvSpPr>
        <p:spPr/>
        <p:txBody>
          <a:bodyPr>
            <a:normAutofit fontScale="85000" lnSpcReduction="20000"/>
          </a:bodyPr>
          <a:lstStyle/>
          <a:p>
            <a:r>
              <a:rPr lang="en-US" dirty="0"/>
              <a:t>Psychiatric and Addiction (All)</a:t>
            </a:r>
          </a:p>
          <a:p>
            <a:r>
              <a:rPr lang="en-US" dirty="0"/>
              <a:t>714 providers</a:t>
            </a:r>
          </a:p>
        </p:txBody>
      </p:sp>
      <p:sp>
        <p:nvSpPr>
          <p:cNvPr id="5" name="Text Placeholder 4">
            <a:extLst>
              <a:ext uri="{FF2B5EF4-FFF2-40B4-BE49-F238E27FC236}">
                <a16:creationId xmlns:a16="http://schemas.microsoft.com/office/drawing/2014/main" id="{A1B846FB-E254-4BF7-9E2A-A00789DB1614}"/>
              </a:ext>
            </a:extLst>
          </p:cNvPr>
          <p:cNvSpPr>
            <a:spLocks noGrp="1"/>
          </p:cNvSpPr>
          <p:nvPr>
            <p:ph type="body" sz="quarter" idx="3"/>
          </p:nvPr>
        </p:nvSpPr>
        <p:spPr>
          <a:xfrm>
            <a:off x="6172200" y="1817649"/>
            <a:ext cx="5157787" cy="687426"/>
          </a:xfrm>
        </p:spPr>
        <p:txBody>
          <a:bodyPr>
            <a:normAutofit fontScale="85000" lnSpcReduction="20000"/>
          </a:bodyPr>
          <a:lstStyle/>
          <a:p>
            <a:r>
              <a:rPr lang="en-US" dirty="0"/>
              <a:t>Psychiatric and Addiction (Any Medicaid Rx)</a:t>
            </a:r>
          </a:p>
          <a:p>
            <a:r>
              <a:rPr lang="en-US" dirty="0"/>
              <a:t>608 providers</a:t>
            </a:r>
          </a:p>
        </p:txBody>
      </p:sp>
      <p:pic>
        <p:nvPicPr>
          <p:cNvPr id="11" name="Content Placeholder 10">
            <a:extLst>
              <a:ext uri="{FF2B5EF4-FFF2-40B4-BE49-F238E27FC236}">
                <a16:creationId xmlns:a16="http://schemas.microsoft.com/office/drawing/2014/main" id="{0BD4760B-9193-4368-85B0-6BEB4100C7E8}"/>
              </a:ext>
            </a:extLst>
          </p:cNvPr>
          <p:cNvPicPr>
            <a:picLocks noGrp="1" noChangeAspect="1"/>
          </p:cNvPicPr>
          <p:nvPr>
            <p:ph sz="quarter" idx="4"/>
          </p:nvPr>
        </p:nvPicPr>
        <p:blipFill>
          <a:blip r:embed="rId2"/>
          <a:stretch>
            <a:fillRect/>
          </a:stretch>
        </p:blipFill>
        <p:spPr>
          <a:xfrm>
            <a:off x="570236" y="2596726"/>
            <a:ext cx="5427339" cy="3577799"/>
          </a:xfrm>
          <a:prstGeom prst="rect">
            <a:avLst/>
          </a:prstGeom>
        </p:spPr>
      </p:pic>
      <p:pic>
        <p:nvPicPr>
          <p:cNvPr id="10" name="Content Placeholder 9">
            <a:extLst>
              <a:ext uri="{FF2B5EF4-FFF2-40B4-BE49-F238E27FC236}">
                <a16:creationId xmlns:a16="http://schemas.microsoft.com/office/drawing/2014/main" id="{44049FC6-C979-44F9-834F-913449619008}"/>
              </a:ext>
            </a:extLst>
          </p:cNvPr>
          <p:cNvPicPr>
            <a:picLocks noGrp="1" noChangeAspect="1"/>
          </p:cNvPicPr>
          <p:nvPr>
            <p:ph sz="half" idx="2"/>
          </p:nvPr>
        </p:nvPicPr>
        <p:blipFill>
          <a:blip r:embed="rId3"/>
          <a:stretch>
            <a:fillRect/>
          </a:stretch>
        </p:blipFill>
        <p:spPr>
          <a:xfrm>
            <a:off x="6172200" y="2622978"/>
            <a:ext cx="5384258" cy="3459896"/>
          </a:xfrm>
          <a:prstGeom prst="rect">
            <a:avLst/>
          </a:prstGeom>
        </p:spPr>
      </p:pic>
      <p:sp>
        <p:nvSpPr>
          <p:cNvPr id="12" name="TextBox 11">
            <a:extLst>
              <a:ext uri="{FF2B5EF4-FFF2-40B4-BE49-F238E27FC236}">
                <a16:creationId xmlns:a16="http://schemas.microsoft.com/office/drawing/2014/main" id="{934028B1-7837-473F-AC3F-9E23E98E98DB}"/>
              </a:ext>
            </a:extLst>
          </p:cNvPr>
          <p:cNvSpPr txBox="1"/>
          <p:nvPr/>
        </p:nvSpPr>
        <p:spPr>
          <a:xfrm>
            <a:off x="2022763" y="6492875"/>
            <a:ext cx="7701980" cy="276999"/>
          </a:xfrm>
          <a:prstGeom prst="rect">
            <a:avLst/>
          </a:prstGeom>
          <a:solidFill>
            <a:schemeClr val="accent1">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GW Behavioral Health Workforce Tracker,   https://www.gwhwi.org/behavioralhealth-workforce-tracker-v20.html</a:t>
            </a:r>
          </a:p>
        </p:txBody>
      </p:sp>
    </p:spTree>
    <p:extLst>
      <p:ext uri="{BB962C8B-B14F-4D97-AF65-F5344CB8AC3E}">
        <p14:creationId xmlns:p14="http://schemas.microsoft.com/office/powerpoint/2010/main" val="41436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8EF0814-F4E8-4012-A1BE-66928CF66613}"/>
              </a:ext>
            </a:extLst>
          </p:cNvPr>
          <p:cNvSpPr>
            <a:spLocks noGrp="1"/>
          </p:cNvSpPr>
          <p:nvPr>
            <p:ph type="title"/>
          </p:nvPr>
        </p:nvSpPr>
        <p:spPr>
          <a:xfrm>
            <a:off x="699884" y="96982"/>
            <a:ext cx="10792231" cy="1325563"/>
          </a:xfrm>
        </p:spPr>
        <p:txBody>
          <a:bodyPr>
            <a:normAutofit/>
          </a:bodyPr>
          <a:lstStyle/>
          <a:p>
            <a:r>
              <a:rPr lang="en-US" sz="4000" b="1" dirty="0">
                <a:solidFill>
                  <a:schemeClr val="accent1"/>
                </a:solidFill>
              </a:rPr>
              <a:t>In 2024, counselor and therapist workforce eligible to bill Medicare will expand to over half a million</a:t>
            </a:r>
          </a:p>
        </p:txBody>
      </p:sp>
      <p:sp>
        <p:nvSpPr>
          <p:cNvPr id="11" name="Text Placeholder 10">
            <a:extLst>
              <a:ext uri="{FF2B5EF4-FFF2-40B4-BE49-F238E27FC236}">
                <a16:creationId xmlns:a16="http://schemas.microsoft.com/office/drawing/2014/main" id="{1BB1F224-66CB-4333-9C7D-59D7D8220187}"/>
              </a:ext>
            </a:extLst>
          </p:cNvPr>
          <p:cNvSpPr>
            <a:spLocks noGrp="1"/>
          </p:cNvSpPr>
          <p:nvPr>
            <p:ph type="body" idx="1"/>
          </p:nvPr>
        </p:nvSpPr>
        <p:spPr>
          <a:xfrm>
            <a:off x="836613" y="1422545"/>
            <a:ext cx="5157787" cy="823912"/>
          </a:xfrm>
        </p:spPr>
        <p:txBody>
          <a:bodyPr anchor="ctr">
            <a:normAutofit/>
          </a:bodyPr>
          <a:lstStyle/>
          <a:p>
            <a:pPr algn="ctr"/>
            <a:r>
              <a:rPr lang="en-US" dirty="0"/>
              <a:t>Licensed Clinical Social Workers, 2021</a:t>
            </a:r>
          </a:p>
        </p:txBody>
      </p:sp>
      <p:sp>
        <p:nvSpPr>
          <p:cNvPr id="12" name="Text Placeholder 11">
            <a:extLst>
              <a:ext uri="{FF2B5EF4-FFF2-40B4-BE49-F238E27FC236}">
                <a16:creationId xmlns:a16="http://schemas.microsoft.com/office/drawing/2014/main" id="{49B2B0CC-3288-48D5-AA0E-3EB9E2D62E48}"/>
              </a:ext>
            </a:extLst>
          </p:cNvPr>
          <p:cNvSpPr>
            <a:spLocks noGrp="1"/>
          </p:cNvSpPr>
          <p:nvPr>
            <p:ph type="body" sz="quarter" idx="3"/>
          </p:nvPr>
        </p:nvSpPr>
        <p:spPr>
          <a:xfrm>
            <a:off x="6169025" y="1422545"/>
            <a:ext cx="5183188" cy="823912"/>
          </a:xfrm>
        </p:spPr>
        <p:txBody>
          <a:bodyPr>
            <a:normAutofit/>
          </a:bodyPr>
          <a:lstStyle/>
          <a:p>
            <a:r>
              <a:rPr lang="en-US" dirty="0"/>
              <a:t>Licensed Professional Counselors and Marriage and Family Therapists, 2021</a:t>
            </a:r>
          </a:p>
        </p:txBody>
      </p:sp>
      <p:pic>
        <p:nvPicPr>
          <p:cNvPr id="5" name="Content Placeholder 4">
            <a:extLst>
              <a:ext uri="{FF2B5EF4-FFF2-40B4-BE49-F238E27FC236}">
                <a16:creationId xmlns:a16="http://schemas.microsoft.com/office/drawing/2014/main" id="{D9ED01CA-AA78-401B-B5FA-9C2116DD32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6613" y="2419504"/>
            <a:ext cx="5157787" cy="3338494"/>
          </a:xfrm>
        </p:spPr>
      </p:pic>
      <p:sp>
        <p:nvSpPr>
          <p:cNvPr id="15" name="TextBox 14">
            <a:extLst>
              <a:ext uri="{FF2B5EF4-FFF2-40B4-BE49-F238E27FC236}">
                <a16:creationId xmlns:a16="http://schemas.microsoft.com/office/drawing/2014/main" id="{55C0A835-2CCF-4FA7-B47D-1DB2FE5885EA}"/>
              </a:ext>
            </a:extLst>
          </p:cNvPr>
          <p:cNvSpPr txBox="1"/>
          <p:nvPr/>
        </p:nvSpPr>
        <p:spPr>
          <a:xfrm>
            <a:off x="2022763" y="6492875"/>
            <a:ext cx="7701980" cy="276999"/>
          </a:xfrm>
          <a:prstGeom prst="rect">
            <a:avLst/>
          </a:prstGeom>
          <a:solidFill>
            <a:schemeClr val="accent1">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GW Behavioral Health Workforce Tracker,   https://www.gwhwi.org/behavioralhealth-workforce-tracker-v20.html</a:t>
            </a:r>
          </a:p>
        </p:txBody>
      </p:sp>
      <p:sp>
        <p:nvSpPr>
          <p:cNvPr id="21" name="TextBox 20">
            <a:extLst>
              <a:ext uri="{FF2B5EF4-FFF2-40B4-BE49-F238E27FC236}">
                <a16:creationId xmlns:a16="http://schemas.microsoft.com/office/drawing/2014/main" id="{29E71F3D-A8C5-4798-AF65-F7B2345A18F3}"/>
              </a:ext>
            </a:extLst>
          </p:cNvPr>
          <p:cNvSpPr txBox="1"/>
          <p:nvPr/>
        </p:nvSpPr>
        <p:spPr>
          <a:xfrm>
            <a:off x="8731405" y="5849831"/>
            <a:ext cx="1761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N= 281,675</a:t>
            </a:r>
          </a:p>
        </p:txBody>
      </p:sp>
      <p:sp>
        <p:nvSpPr>
          <p:cNvPr id="22" name="TextBox 21">
            <a:extLst>
              <a:ext uri="{FF2B5EF4-FFF2-40B4-BE49-F238E27FC236}">
                <a16:creationId xmlns:a16="http://schemas.microsoft.com/office/drawing/2014/main" id="{00443DBE-AFD3-4DFE-A15C-22E3EF6CE64E}"/>
              </a:ext>
            </a:extLst>
          </p:cNvPr>
          <p:cNvSpPr txBox="1"/>
          <p:nvPr/>
        </p:nvSpPr>
        <p:spPr>
          <a:xfrm>
            <a:off x="1458410" y="5849831"/>
            <a:ext cx="42487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N = 258,039</a:t>
            </a:r>
          </a:p>
        </p:txBody>
      </p:sp>
      <p:pic>
        <p:nvPicPr>
          <p:cNvPr id="6" name="Content Placeholder 5">
            <a:extLst>
              <a:ext uri="{FF2B5EF4-FFF2-40B4-BE49-F238E27FC236}">
                <a16:creationId xmlns:a16="http://schemas.microsoft.com/office/drawing/2014/main" id="{C71A6851-E700-4462-BB1E-CB61FE50E5DC}"/>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69025" y="2425565"/>
            <a:ext cx="5183188" cy="3354936"/>
          </a:xfrm>
        </p:spPr>
      </p:pic>
    </p:spTree>
    <p:extLst>
      <p:ext uri="{BB962C8B-B14F-4D97-AF65-F5344CB8AC3E}">
        <p14:creationId xmlns:p14="http://schemas.microsoft.com/office/powerpoint/2010/main" val="3980792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713A52A-6A72-4CAE-AC55-17F7F9E22C5B}" vid="{6F8B8172-5733-445C-A7E7-CF46B0E6CB86}"/>
    </a:ext>
  </a:extLst>
</a:theme>
</file>

<file path=ppt/theme/theme3.xml><?xml version="1.0" encoding="utf-8"?>
<a:theme xmlns:a="http://schemas.openxmlformats.org/drawingml/2006/main" name="2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3553</TotalTime>
  <Words>935</Words>
  <Application>Microsoft Office PowerPoint</Application>
  <PresentationFormat>Widescreen</PresentationFormat>
  <Paragraphs>136</Paragraphs>
  <Slides>20</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Avenir Next LT Pro Light</vt:lpstr>
      <vt:lpstr>Calibri</vt:lpstr>
      <vt:lpstr>Calibri Light</vt:lpstr>
      <vt:lpstr>Verdana</vt:lpstr>
      <vt:lpstr>Office Theme</vt:lpstr>
      <vt:lpstr>1_Office Theme</vt:lpstr>
      <vt:lpstr>2_Office Theme</vt:lpstr>
      <vt:lpstr>Behavioral Health Workforce Challenges   August 28,2024 Clese Erikson, M.P.Aff. </vt:lpstr>
      <vt:lpstr>PowerPoint Presentation</vt:lpstr>
      <vt:lpstr>PowerPoint Presentation</vt:lpstr>
      <vt:lpstr>Stagnant growth between 2017-2021  except for APPs</vt:lpstr>
      <vt:lpstr>PowerPoint Presentation</vt:lpstr>
      <vt:lpstr>50% of counties do not have a psychiatric or addiction medicine specialist; PCPs fill gaps</vt:lpstr>
      <vt:lpstr>Access to pediatric specialists is even lower; major gaps even when including pediatricians</vt:lpstr>
      <vt:lpstr>Get detailed data by hovering over a county</vt:lpstr>
      <vt:lpstr>In 2024, counselor and therapist workforce eligible to bill Medicare will expand to over half a million</vt:lpstr>
      <vt:lpstr>State variation in Medicaid provider eligibility</vt:lpstr>
      <vt:lpstr>Growing role of NP/PAs in buprenorphine access</vt:lpstr>
      <vt:lpstr>Limited participation in MAT</vt:lpstr>
      <vt:lpstr>State variation in active DATA- Waivered prescribers, 2021</vt:lpstr>
      <vt:lpstr>44 States allow direct billing for peer support services, but few beneficiaries receive</vt:lpstr>
      <vt:lpstr>Integration of peer support specialists into Behavioral Health Facilities varies significantly by state</vt:lpstr>
      <vt:lpstr>Role of Community Colleges, HBCUs and HSIs in diversifying graduates of BH Masters/PhD programs</vt:lpstr>
      <vt:lpstr>Need for cross sector collaboration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Erikson, Clese Elaine</dc:creator>
  <cp:lastModifiedBy>Sean Slone</cp:lastModifiedBy>
  <cp:revision>36</cp:revision>
  <dcterms:created xsi:type="dcterms:W3CDTF">2023-01-23T21:52:59Z</dcterms:created>
  <dcterms:modified xsi:type="dcterms:W3CDTF">2024-08-29T23:55:14Z</dcterms:modified>
</cp:coreProperties>
</file>