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985" r:id="rId4"/>
    <p:sldId id="986" r:id="rId5"/>
    <p:sldId id="987" r:id="rId6"/>
    <p:sldId id="988" r:id="rId7"/>
    <p:sldId id="990" r:id="rId8"/>
    <p:sldId id="952" r:id="rId9"/>
    <p:sldId id="991" r:id="rId10"/>
    <p:sldId id="992" r:id="rId11"/>
    <p:sldId id="993" r:id="rId12"/>
    <p:sldId id="994" r:id="rId13"/>
    <p:sldId id="27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254EDB-C8B8-060B-DA09-5BC6C72ED509}" name="Lori Smetanka" initials="LS" userId="S::Lori@consumervoice.onmicrosoft.com::aecbd02c-3154-4f31-8782-06809250818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19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010" autoAdjust="0"/>
  </p:normalViewPr>
  <p:slideViewPr>
    <p:cSldViewPr snapToGrid="0">
      <p:cViewPr varScale="1">
        <p:scale>
          <a:sx n="104" d="100"/>
          <a:sy n="104" d="100"/>
        </p:scale>
        <p:origin x="34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3F9126-20CC-4E63-8A9E-B6E987B5A603}" type="datetimeFigureOut">
              <a:rPr lang="en-US" smtClean="0"/>
              <a:t>8/23/2024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E84707-84F7-4ED3-884E-A241E12EA936}" type="slidenum">
              <a:rPr lang="en-US" smtClean="0"/>
              <a:t>‹#›</a:t>
            </a:fld>
            <a:endParaRPr lang="en-US"/>
          </a:p>
        </p:txBody>
      </p:sp>
    </p:spTree>
    <p:extLst>
      <p:ext uri="{BB962C8B-B14F-4D97-AF65-F5344CB8AC3E}">
        <p14:creationId xmlns:p14="http://schemas.microsoft.com/office/powerpoint/2010/main" val="2528941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E84707-84F7-4ED3-884E-A241E12EA936}" type="slidenum">
              <a:rPr lang="en-US" smtClean="0"/>
              <a:t>1</a:t>
            </a:fld>
            <a:endParaRPr lang="en-US"/>
          </a:p>
        </p:txBody>
      </p:sp>
    </p:spTree>
    <p:extLst>
      <p:ext uri="{BB962C8B-B14F-4D97-AF65-F5344CB8AC3E}">
        <p14:creationId xmlns:p14="http://schemas.microsoft.com/office/powerpoint/2010/main" val="4080143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Exemption</a:t>
            </a:r>
            <a:r>
              <a:rPr lang="en-US" dirty="0"/>
              <a:t> permissible if facility located in an area where supply of RN, NA, total nurse staff is not sufficient to meet area needs – as evidenced by the applicable provider-to-population ratio for the nursing workforce. </a:t>
            </a:r>
          </a:p>
          <a:p>
            <a:pPr marL="171450" indent="-171450">
              <a:buFontTx/>
              <a:buChar char="-"/>
            </a:pPr>
            <a:r>
              <a:rPr lang="en-US" dirty="0"/>
              <a:t>If the RN or NA or nurse/aide to population ratio is 20+% below the national average</a:t>
            </a:r>
          </a:p>
          <a:p>
            <a:pPr marL="171450" indent="-171450">
              <a:buFontTx/>
              <a:buChar char="-"/>
            </a:pPr>
            <a:endParaRPr lang="en-US" dirty="0"/>
          </a:p>
          <a:p>
            <a:pPr marL="0" indent="0">
              <a:buFontTx/>
              <a:buNone/>
            </a:pPr>
            <a:r>
              <a:rPr lang="en-US" u="sng" dirty="0"/>
              <a:t>Must show </a:t>
            </a:r>
          </a:p>
          <a:p>
            <a:pPr marL="171450" indent="-171450">
              <a:buFontTx/>
              <a:buChar char="-"/>
            </a:pPr>
            <a:r>
              <a:rPr lang="en-US" dirty="0"/>
              <a:t>good faith efforts to hire and retain staff – job postings, number and duration of vacancies, job offers made, competitive wage offerings</a:t>
            </a:r>
          </a:p>
          <a:p>
            <a:pPr marL="171450" indent="-171450">
              <a:buFontTx/>
              <a:buChar char="-"/>
            </a:pPr>
            <a:r>
              <a:rPr lang="en-US" dirty="0"/>
              <a:t>Financial commitment to staffing – including amount facility expends on nurse staffing relative to revenue</a:t>
            </a:r>
          </a:p>
          <a:p>
            <a:pPr marL="171450" indent="-171450">
              <a:buFontTx/>
              <a:buChar char="-"/>
            </a:pPr>
            <a:endParaRPr lang="en-US" dirty="0"/>
          </a:p>
          <a:p>
            <a:r>
              <a:rPr lang="en-US" u="sng" dirty="0"/>
              <a:t>Concerns about Waivers/Exemptions –</a:t>
            </a:r>
          </a:p>
          <a:p>
            <a:r>
              <a:rPr lang="en-US" dirty="0"/>
              <a:t>- Little evidence to support rural homes are faced with more pressing staffing problems than non-rural homes.</a:t>
            </a:r>
          </a:p>
          <a:p>
            <a:r>
              <a:rPr lang="en-US" dirty="0"/>
              <a:t>- Waivers and exemptions enshrine inequities in care:</a:t>
            </a:r>
          </a:p>
          <a:p>
            <a:pPr lvl="1"/>
            <a:r>
              <a:rPr lang="en-US" dirty="0"/>
              <a:t>Many residents will never experience the benefits of a minimum staffing standard.</a:t>
            </a:r>
          </a:p>
          <a:p>
            <a:r>
              <a:rPr lang="en-US" dirty="0"/>
              <a:t>- CMS is still allowing facilities with waivers/exemptions to continue to admit new residents, therefore exacerbating the problem.</a:t>
            </a:r>
          </a:p>
          <a:p>
            <a:r>
              <a:rPr lang="en-US" dirty="0"/>
              <a:t>- Due to regulatory challenges, these waivers will likely be granted with little scrutiny.</a:t>
            </a:r>
          </a:p>
          <a:p>
            <a:pPr marL="0" indent="0">
              <a:buFontTx/>
              <a:buNone/>
            </a:pPr>
            <a:endParaRPr lang="en-US" dirty="0"/>
          </a:p>
          <a:p>
            <a:r>
              <a:rPr lang="en-US" u="sng" dirty="0"/>
              <a:t>Facilities ineligible for exemptions:</a:t>
            </a:r>
          </a:p>
          <a:p>
            <a:pPr lvl="1"/>
            <a:r>
              <a:rPr lang="en-US" dirty="0"/>
              <a:t>Special Focus Facilities. </a:t>
            </a:r>
          </a:p>
          <a:p>
            <a:pPr lvl="1"/>
            <a:r>
              <a:rPr lang="en-US" dirty="0"/>
              <a:t>Facilities cited for immediate jeopardy, widespread or a pattern of insufficient staffing with resultant resident actual harm.</a:t>
            </a:r>
          </a:p>
          <a:p>
            <a:pPr lvl="1"/>
            <a:r>
              <a:rPr lang="en-US" dirty="0"/>
              <a:t>Facilities that have failed to submit Payroll Based Journal data.</a:t>
            </a:r>
          </a:p>
          <a:p>
            <a:pPr marL="0" indent="0">
              <a:buFontTx/>
              <a:buNone/>
            </a:pPr>
            <a:endParaRPr lang="en-US" dirty="0"/>
          </a:p>
        </p:txBody>
      </p:sp>
      <p:sp>
        <p:nvSpPr>
          <p:cNvPr id="4" name="Slide Number Placeholder 3"/>
          <p:cNvSpPr>
            <a:spLocks noGrp="1"/>
          </p:cNvSpPr>
          <p:nvPr>
            <p:ph type="sldNum" sz="quarter" idx="5"/>
          </p:nvPr>
        </p:nvSpPr>
        <p:spPr/>
        <p:txBody>
          <a:bodyPr/>
          <a:lstStyle/>
          <a:p>
            <a:fld id="{D4E84707-84F7-4ED3-884E-A241E12EA936}" type="slidenum">
              <a:rPr lang="en-US" smtClean="0"/>
              <a:t>7</a:t>
            </a:fld>
            <a:endParaRPr lang="en-US"/>
          </a:p>
        </p:txBody>
      </p:sp>
    </p:spTree>
    <p:extLst>
      <p:ext uri="{BB962C8B-B14F-4D97-AF65-F5344CB8AC3E}">
        <p14:creationId xmlns:p14="http://schemas.microsoft.com/office/powerpoint/2010/main" val="3617465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6D7986"/>
                </a:solidFill>
                <a:effectLst/>
                <a:highlight>
                  <a:srgbClr val="FFFFFF"/>
                </a:highlight>
                <a:latin typeface="Outfit"/>
              </a:rPr>
              <a:t>CMS highlighted that chronic understaffing and high rates of worker turnover in nursing facilities and ICFs/IID has hindered access to high-quality services for people with disabilities and older adults. To promote public transparency related to the percentage of Medicaid payments for services in nursing facilities and ICFs/IID, CMS wants to gain more insight on how much reimbursement is spent on compensation to direct care workers and support staff. Notable provisions of this requirement include:</a:t>
            </a:r>
            <a:br>
              <a:rPr lang="en-US" dirty="0"/>
            </a:br>
            <a:r>
              <a:rPr lang="en-US" dirty="0"/>
              <a:t>- </a:t>
            </a:r>
            <a:r>
              <a:rPr lang="en-US" b="0" i="0" dirty="0">
                <a:solidFill>
                  <a:srgbClr val="6D7986"/>
                </a:solidFill>
                <a:effectLst/>
                <a:highlight>
                  <a:srgbClr val="FFFFFF"/>
                </a:highlight>
                <a:latin typeface="Outfit"/>
              </a:rPr>
              <a:t> </a:t>
            </a:r>
            <a:r>
              <a:rPr lang="en-US" b="1" i="0" dirty="0">
                <a:solidFill>
                  <a:srgbClr val="6D7986"/>
                </a:solidFill>
                <a:effectLst/>
                <a:highlight>
                  <a:srgbClr val="FFFFFF"/>
                </a:highlight>
                <a:latin typeface="Outfit"/>
              </a:rPr>
              <a:t>New reporting requirements on institutional payment. This </a:t>
            </a:r>
            <a:r>
              <a:rPr lang="en-US" b="0" i="0" dirty="0">
                <a:solidFill>
                  <a:srgbClr val="6D7986"/>
                </a:solidFill>
                <a:effectLst/>
                <a:highlight>
                  <a:srgbClr val="FFFFFF"/>
                </a:highlight>
                <a:latin typeface="Outfit"/>
              </a:rPr>
              <a:t>requires states to report to CMS on the percentage of Medicaid payments for services in nursing facilities and ICFs/IID that is spent on compensation for direct care workers (such as nursing and therapy staff) and support staff (such as housekeepers and drivers providing transportation for residents). These requirements apply regardless of whether a state’s LTSS delivery system is fee-for-service or managed care.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6D7986"/>
                </a:solidFill>
                <a:effectLst/>
                <a:highlight>
                  <a:srgbClr val="FFFFFF"/>
                </a:highlight>
                <a:latin typeface="Outfit"/>
              </a:rPr>
              <a:t>- </a:t>
            </a:r>
            <a:r>
              <a:rPr lang="en-US" b="1" i="0" dirty="0">
                <a:solidFill>
                  <a:srgbClr val="6D7986"/>
                </a:solidFill>
                <a:effectLst/>
                <a:highlight>
                  <a:srgbClr val="FFFFFF"/>
                </a:highlight>
                <a:latin typeface="Outfit"/>
              </a:rPr>
              <a:t>Support for quality care and worker safety</a:t>
            </a:r>
            <a:r>
              <a:rPr lang="en-US" b="0" i="0" dirty="0">
                <a:solidFill>
                  <a:srgbClr val="6D7986"/>
                </a:solidFill>
                <a:effectLst/>
                <a:highlight>
                  <a:srgbClr val="FFFFFF"/>
                </a:highlight>
                <a:latin typeface="Outfit"/>
              </a:rPr>
              <a:t> by excluding costs of travel, training, and personal protective equipment (PPE) from the calculation of the percent of Medicaid payments going to compensation. Excluding the costs of training, travel, and PPE from the calculation will help ensure that nursing facilities and ICFs/IID continue to invest in these critical activities and items, without providers being concerned that these costs will count against their spending on compensation to direct care workers and support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6D7986"/>
              </a:solidFill>
              <a:effectLst/>
              <a:highlight>
                <a:srgbClr val="FFFFFF"/>
              </a:highlight>
              <a:latin typeface="Outfit"/>
            </a:endParaRPr>
          </a:p>
          <a:p>
            <a:endParaRPr lang="en-US" dirty="0"/>
          </a:p>
        </p:txBody>
      </p:sp>
      <p:sp>
        <p:nvSpPr>
          <p:cNvPr id="4" name="Slide Number Placeholder 3"/>
          <p:cNvSpPr>
            <a:spLocks noGrp="1"/>
          </p:cNvSpPr>
          <p:nvPr>
            <p:ph type="sldNum" sz="quarter" idx="5"/>
          </p:nvPr>
        </p:nvSpPr>
        <p:spPr/>
        <p:txBody>
          <a:bodyPr/>
          <a:lstStyle/>
          <a:p>
            <a:fld id="{D4E84707-84F7-4ED3-884E-A241E12EA936}" type="slidenum">
              <a:rPr lang="en-US" smtClean="0"/>
              <a:t>8</a:t>
            </a:fld>
            <a:endParaRPr lang="en-US"/>
          </a:p>
        </p:txBody>
      </p:sp>
    </p:spTree>
    <p:extLst>
      <p:ext uri="{BB962C8B-B14F-4D97-AF65-F5344CB8AC3E}">
        <p14:creationId xmlns:p14="http://schemas.microsoft.com/office/powerpoint/2010/main" val="42822893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B5B05AB4-347A-AB92-57E7-C98FED21BC35}"/>
              </a:ext>
            </a:extLst>
          </p:cNvPr>
          <p:cNvSpPr>
            <a:spLocks noGrp="1"/>
          </p:cNvSpPr>
          <p:nvPr>
            <p:ph type="body" sz="quarter" idx="13"/>
          </p:nvPr>
        </p:nvSpPr>
        <p:spPr>
          <a:xfrm>
            <a:off x="1076325" y="4387850"/>
            <a:ext cx="6816725" cy="800100"/>
          </a:xfrm>
        </p:spPr>
        <p:txBody>
          <a:bodyPr>
            <a:normAutofit/>
          </a:bodyPr>
          <a:lstStyle>
            <a:lvl1pPr marL="0" indent="0">
              <a:buFontTx/>
              <a:buNone/>
              <a:defRPr sz="3600">
                <a:solidFill>
                  <a:schemeClr val="accent3"/>
                </a:solidFill>
                <a:latin typeface="Poppins" panose="00000500000000000000" pitchFamily="2" charset="0"/>
                <a:cs typeface="Poppins" panose="00000500000000000000" pitchFamily="2" charset="0"/>
              </a:defRPr>
            </a:lvl1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4000">
                <a:latin typeface="+mj-lt"/>
              </a:rPr>
              <a:t>Click to edit Master text styles</a:t>
            </a:r>
          </a:p>
        </p:txBody>
      </p:sp>
      <p:sp>
        <p:nvSpPr>
          <p:cNvPr id="7" name="Google Shape;11;p2">
            <a:extLst>
              <a:ext uri="{FF2B5EF4-FFF2-40B4-BE49-F238E27FC236}">
                <a16:creationId xmlns:a16="http://schemas.microsoft.com/office/drawing/2014/main" id="{96BB557C-FEB4-F086-8D6C-9D5C70B320C8}"/>
              </a:ext>
            </a:extLst>
          </p:cNvPr>
          <p:cNvSpPr/>
          <p:nvPr/>
        </p:nvSpPr>
        <p:spPr>
          <a:xfrm rot="5400000">
            <a:off x="-303300" y="3141955"/>
            <a:ext cx="1416300" cy="8097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 name="Picture 7" descr="Text&#10;&#10;Description automatically generated">
            <a:extLst>
              <a:ext uri="{FF2B5EF4-FFF2-40B4-BE49-F238E27FC236}">
                <a16:creationId xmlns:a16="http://schemas.microsoft.com/office/drawing/2014/main" id="{04763972-A978-AA6D-F7C9-30008D18F9BA}"/>
              </a:ext>
            </a:extLst>
          </p:cNvPr>
          <p:cNvPicPr>
            <a:picLocks noChangeAspect="1"/>
          </p:cNvPicPr>
          <p:nvPr/>
        </p:nvPicPr>
        <p:blipFill>
          <a:blip r:embed="rId2"/>
          <a:stretch>
            <a:fillRect/>
          </a:stretch>
        </p:blipFill>
        <p:spPr>
          <a:xfrm>
            <a:off x="1076323" y="489759"/>
            <a:ext cx="7310354" cy="1416050"/>
          </a:xfrm>
          <a:prstGeom prst="rect">
            <a:avLst/>
          </a:prstGeom>
        </p:spPr>
      </p:pic>
      <p:sp>
        <p:nvSpPr>
          <p:cNvPr id="24" name="Title 23">
            <a:extLst>
              <a:ext uri="{FF2B5EF4-FFF2-40B4-BE49-F238E27FC236}">
                <a16:creationId xmlns:a16="http://schemas.microsoft.com/office/drawing/2014/main" id="{F5FED3E6-D08D-CEF5-1020-FBB25626A655}"/>
              </a:ext>
            </a:extLst>
          </p:cNvPr>
          <p:cNvSpPr>
            <a:spLocks noGrp="1"/>
          </p:cNvSpPr>
          <p:nvPr>
            <p:ph type="title"/>
          </p:nvPr>
        </p:nvSpPr>
        <p:spPr>
          <a:xfrm>
            <a:off x="1075692" y="2838656"/>
            <a:ext cx="10515600" cy="1416300"/>
          </a:xfrm>
        </p:spPr>
        <p:txBody>
          <a:bodyPr/>
          <a:lstStyle>
            <a:lvl1pPr>
              <a:defRPr sz="4000"/>
            </a:lvl1pPr>
          </a:lstStyle>
          <a:p>
            <a:r>
              <a:rPr lang="en-US"/>
              <a:t>Click to edit Master title style</a:t>
            </a:r>
            <a:endParaRPr lang="en-US" dirty="0"/>
          </a:p>
        </p:txBody>
      </p:sp>
      <p:cxnSp>
        <p:nvCxnSpPr>
          <p:cNvPr id="27" name="Straight Connector 26">
            <a:extLst>
              <a:ext uri="{FF2B5EF4-FFF2-40B4-BE49-F238E27FC236}">
                <a16:creationId xmlns:a16="http://schemas.microsoft.com/office/drawing/2014/main" id="{7FFDB2C4-59AE-B78C-4686-E0BA1AF140FB}"/>
              </a:ext>
            </a:extLst>
          </p:cNvPr>
          <p:cNvCxnSpPr>
            <a:cxnSpLocks/>
          </p:cNvCxnSpPr>
          <p:nvPr/>
        </p:nvCxnSpPr>
        <p:spPr>
          <a:xfrm>
            <a:off x="1075692" y="4254955"/>
            <a:ext cx="105156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E47A170-EC0C-530C-5827-2849A57EDE5E}"/>
              </a:ext>
            </a:extLst>
          </p:cNvPr>
          <p:cNvCxnSpPr>
            <a:cxnSpLocks/>
          </p:cNvCxnSpPr>
          <p:nvPr/>
        </p:nvCxnSpPr>
        <p:spPr>
          <a:xfrm>
            <a:off x="1075692" y="2841702"/>
            <a:ext cx="105156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ext Placeholder 21">
            <a:extLst>
              <a:ext uri="{FF2B5EF4-FFF2-40B4-BE49-F238E27FC236}">
                <a16:creationId xmlns:a16="http://schemas.microsoft.com/office/drawing/2014/main" id="{4636BA64-827F-D95A-A06B-FCD3EBD68653}"/>
              </a:ext>
            </a:extLst>
          </p:cNvPr>
          <p:cNvSpPr>
            <a:spLocks noGrp="1"/>
          </p:cNvSpPr>
          <p:nvPr>
            <p:ph type="body" sz="quarter" idx="12" hasCustomPrompt="1"/>
          </p:nvPr>
        </p:nvSpPr>
        <p:spPr>
          <a:xfrm>
            <a:off x="1075692" y="5910263"/>
            <a:ext cx="6604000" cy="738188"/>
          </a:xfrm>
        </p:spPr>
        <p:txBody>
          <a:bodyPr/>
          <a:lstStyle>
            <a:lvl1pPr marL="0" indent="0">
              <a:buNone/>
              <a:defRPr/>
            </a:lvl1pPr>
          </a:lstStyle>
          <a:p>
            <a:pPr marL="0" marR="0" lvl="0" indent="0" algn="l" defTabSz="914400" rtl="0" eaLnBrk="1" fontAlgn="auto" latinLnBrk="0" hangingPunct="1">
              <a:lnSpc>
                <a:spcPct val="90000"/>
              </a:lnSpc>
              <a:spcBef>
                <a:spcPts val="1000"/>
              </a:spcBef>
              <a:spcAft>
                <a:spcPts val="0"/>
              </a:spcAft>
              <a:buClr>
                <a:srgbClr val="191998"/>
              </a:buClr>
              <a:buSzPct val="60000"/>
              <a:buFont typeface="Wingdings 3" panose="05040102010807070707" pitchFamily="18" charset="2"/>
              <a:buNone/>
              <a:tabLst/>
              <a:defRPr/>
            </a:pPr>
            <a:r>
              <a:rPr lang="en-US" sz="2800" kern="0" dirty="0">
                <a:solidFill>
                  <a:prstClr val="black"/>
                </a:solidFill>
                <a:latin typeface="Poppins"/>
              </a:rPr>
              <a:t>Month Day, Year</a:t>
            </a:r>
          </a:p>
        </p:txBody>
      </p:sp>
      <p:sp>
        <p:nvSpPr>
          <p:cNvPr id="10" name="Text Placeholder 3">
            <a:extLst>
              <a:ext uri="{FF2B5EF4-FFF2-40B4-BE49-F238E27FC236}">
                <a16:creationId xmlns:a16="http://schemas.microsoft.com/office/drawing/2014/main" id="{3122D458-CB64-EFC1-BE5E-197490888F08}"/>
              </a:ext>
            </a:extLst>
          </p:cNvPr>
          <p:cNvSpPr>
            <a:spLocks noGrp="1"/>
          </p:cNvSpPr>
          <p:nvPr>
            <p:ph type="body" sz="quarter" idx="15" hasCustomPrompt="1"/>
          </p:nvPr>
        </p:nvSpPr>
        <p:spPr>
          <a:xfrm>
            <a:off x="1076325" y="5295900"/>
            <a:ext cx="8609013" cy="506413"/>
          </a:xfrm>
        </p:spPr>
        <p:txBody>
          <a:bodyPr/>
          <a:lstStyle>
            <a:lvl1pPr marL="0" indent="0">
              <a:buNone/>
              <a:defRPr lang="en-US" sz="2800" kern="0" dirty="0">
                <a:solidFill>
                  <a:prstClr val="black"/>
                </a:solidFill>
                <a:latin typeface="Poppins"/>
                <a:ea typeface="+mn-ea"/>
                <a:cs typeface="+mn-cs"/>
              </a:defRPr>
            </a:lvl1pPr>
            <a:lvl2pPr marL="457200" indent="0">
              <a:buNone/>
              <a:defRPr/>
            </a:lvl2pPr>
          </a:lstStyle>
          <a:p>
            <a:pPr lvl="0"/>
            <a:r>
              <a:rPr lang="en-US" dirty="0"/>
              <a:t>Presenter Names</a:t>
            </a:r>
          </a:p>
        </p:txBody>
      </p:sp>
    </p:spTree>
    <p:extLst>
      <p:ext uri="{BB962C8B-B14F-4D97-AF65-F5344CB8AC3E}">
        <p14:creationId xmlns:p14="http://schemas.microsoft.com/office/powerpoint/2010/main" val="2051706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3B7DC9-4D9D-DA8B-DDDA-41D44011A9D3}"/>
              </a:ext>
            </a:extLst>
          </p:cNvPr>
          <p:cNvSpPr>
            <a:spLocks noGrp="1"/>
          </p:cNvSpPr>
          <p:nvPr>
            <p:ph idx="1"/>
          </p:nvPr>
        </p:nvSpPr>
        <p:spPr>
          <a:xfrm>
            <a:off x="6019800" y="1"/>
            <a:ext cx="6172200" cy="6833442"/>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p:txBody>
      </p:sp>
      <p:sp>
        <p:nvSpPr>
          <p:cNvPr id="8" name="Google Shape;23;p5">
            <a:extLst>
              <a:ext uri="{FF2B5EF4-FFF2-40B4-BE49-F238E27FC236}">
                <a16:creationId xmlns:a16="http://schemas.microsoft.com/office/drawing/2014/main" id="{628598B2-F4E9-ECAD-4168-50C6C4F43A82}"/>
              </a:ext>
            </a:extLst>
          </p:cNvPr>
          <p:cNvSpPr/>
          <p:nvPr/>
        </p:nvSpPr>
        <p:spPr>
          <a:xfrm flipH="1">
            <a:off x="11353800" y="5999584"/>
            <a:ext cx="838200" cy="858416"/>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Slide Number Placeholder 16">
            <a:extLst>
              <a:ext uri="{FF2B5EF4-FFF2-40B4-BE49-F238E27FC236}">
                <a16:creationId xmlns:a16="http://schemas.microsoft.com/office/drawing/2014/main" id="{36DF74D8-0FF6-1D09-C685-E0ECFC786701}"/>
              </a:ext>
            </a:extLst>
          </p:cNvPr>
          <p:cNvSpPr txBox="1">
            <a:spLocks/>
          </p:cNvSpPr>
          <p:nvPr/>
        </p:nvSpPr>
        <p:spPr>
          <a:xfrm>
            <a:off x="11688901" y="6330400"/>
            <a:ext cx="503099" cy="503042"/>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bg1"/>
                </a:solidFill>
                <a:latin typeface="Bree Serif" panose="02000503040000020004"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961F77-2697-4ECD-A2BA-708BA2A53463}" type="slidenum">
              <a:rPr lang="en-US" smtClean="0"/>
              <a:pPr/>
              <a:t>‹#›</a:t>
            </a:fld>
            <a:endParaRPr lang="en-US" dirty="0"/>
          </a:p>
        </p:txBody>
      </p:sp>
      <p:sp>
        <p:nvSpPr>
          <p:cNvPr id="10" name="Title 11">
            <a:extLst>
              <a:ext uri="{FF2B5EF4-FFF2-40B4-BE49-F238E27FC236}">
                <a16:creationId xmlns:a16="http://schemas.microsoft.com/office/drawing/2014/main" id="{AD9F4007-8E98-E2D1-CB75-687784FC20B1}"/>
              </a:ext>
            </a:extLst>
          </p:cNvPr>
          <p:cNvSpPr>
            <a:spLocks noGrp="1"/>
          </p:cNvSpPr>
          <p:nvPr>
            <p:ph type="title"/>
          </p:nvPr>
        </p:nvSpPr>
        <p:spPr>
          <a:xfrm>
            <a:off x="457199" y="391890"/>
            <a:ext cx="5234474" cy="933090"/>
          </a:xfrm>
        </p:spPr>
        <p:txBody>
          <a:bodyPr/>
          <a:lstStyle>
            <a:lvl1pPr>
              <a:defRPr sz="2800" b="0">
                <a:latin typeface="+mj-lt"/>
              </a:defRPr>
            </a:lvl1pPr>
          </a:lstStyle>
          <a:p>
            <a:endParaRPr lang="en-US" dirty="0"/>
          </a:p>
        </p:txBody>
      </p:sp>
      <p:sp>
        <p:nvSpPr>
          <p:cNvPr id="11" name="Google Shape;30;p6">
            <a:extLst>
              <a:ext uri="{FF2B5EF4-FFF2-40B4-BE49-F238E27FC236}">
                <a16:creationId xmlns:a16="http://schemas.microsoft.com/office/drawing/2014/main" id="{94763C6B-CE4E-C55E-F4F0-E573FC19AA0B}"/>
              </a:ext>
            </a:extLst>
          </p:cNvPr>
          <p:cNvSpPr/>
          <p:nvPr/>
        </p:nvSpPr>
        <p:spPr>
          <a:xfrm rot="5400000">
            <a:off x="-100350" y="724485"/>
            <a:ext cx="468600" cy="2679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Text Placeholder 4">
            <a:extLst>
              <a:ext uri="{FF2B5EF4-FFF2-40B4-BE49-F238E27FC236}">
                <a16:creationId xmlns:a16="http://schemas.microsoft.com/office/drawing/2014/main" id="{475698FB-8959-5207-E20A-B04AA7D6FFD9}"/>
              </a:ext>
            </a:extLst>
          </p:cNvPr>
          <p:cNvSpPr>
            <a:spLocks noGrp="1"/>
          </p:cNvSpPr>
          <p:nvPr>
            <p:ph type="body" sz="quarter" idx="15" hasCustomPrompt="1"/>
          </p:nvPr>
        </p:nvSpPr>
        <p:spPr>
          <a:xfrm>
            <a:off x="457199" y="3317681"/>
            <a:ext cx="4525348" cy="3013075"/>
          </a:xfrm>
        </p:spPr>
        <p:txBody>
          <a:bodyPr/>
          <a:lstStyle>
            <a:lvl1pPr>
              <a:spcAft>
                <a:spcPts val="1500"/>
              </a:spcAft>
              <a:defRPr sz="2000"/>
            </a:lvl1pPr>
            <a:lvl2pPr>
              <a:spcAft>
                <a:spcPts val="1500"/>
              </a:spcAft>
              <a:defRPr/>
            </a:lvl2pPr>
            <a:lvl3pPr>
              <a:spcAft>
                <a:spcPts val="1500"/>
              </a:spcAft>
              <a:defRPr/>
            </a:lvl3pPr>
            <a:lvl4pPr>
              <a:spcAft>
                <a:spcPts val="1500"/>
              </a:spcAft>
              <a:defRPr/>
            </a:lvl4pPr>
            <a:lvl5pPr>
              <a:spcAft>
                <a:spcPts val="1500"/>
              </a:spcAft>
              <a:defRPr/>
            </a:lvl5pPr>
          </a:lstStyle>
          <a:p>
            <a:pPr marL="4572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First level</a:t>
            </a:r>
          </a:p>
          <a:p>
            <a:pPr marL="914400" marR="0" lvl="1"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Second level</a:t>
            </a:r>
          </a:p>
          <a:p>
            <a:pPr marL="1371600" marR="0" lvl="2"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Third level</a:t>
            </a:r>
          </a:p>
          <a:p>
            <a:pPr marL="1828800" marR="0" lvl="3" indent="-342900" algn="l" defTabSz="914400" rtl="0" eaLnBrk="1" fontAlgn="auto" latinLnBrk="0" hangingPunct="1">
              <a:lnSpc>
                <a:spcPct val="110000"/>
              </a:lnSpc>
              <a:spcBef>
                <a:spcPts val="600"/>
              </a:spcBef>
              <a:spcAft>
                <a:spcPts val="0"/>
              </a:spcAft>
              <a:buClr>
                <a:prstClr val="black"/>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Fourth level</a:t>
            </a:r>
          </a:p>
          <a:p>
            <a:pPr marL="2286000" marR="0" lvl="4" indent="-342900" algn="l" defTabSz="914400" rtl="0" eaLnBrk="1" fontAlgn="auto" latinLnBrk="0" hangingPunct="1">
              <a:lnSpc>
                <a:spcPct val="110000"/>
              </a:lnSpc>
              <a:spcBef>
                <a:spcPts val="600"/>
              </a:spcBef>
              <a:spcAft>
                <a:spcPts val="0"/>
              </a:spcAft>
              <a:buClr>
                <a:prstClr val="black"/>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Fifth level</a:t>
            </a:r>
          </a:p>
        </p:txBody>
      </p:sp>
    </p:spTree>
    <p:extLst>
      <p:ext uri="{BB962C8B-B14F-4D97-AF65-F5344CB8AC3E}">
        <p14:creationId xmlns:p14="http://schemas.microsoft.com/office/powerpoint/2010/main" val="2308451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3D88F-642B-5D01-B294-1957323600C8}"/>
              </a:ext>
            </a:extLst>
          </p:cNvPr>
          <p:cNvSpPr>
            <a:spLocks noGrp="1"/>
          </p:cNvSpPr>
          <p:nvPr>
            <p:ph type="title"/>
          </p:nvPr>
        </p:nvSpPr>
        <p:spPr>
          <a:xfrm>
            <a:off x="838200" y="2420362"/>
            <a:ext cx="10515600" cy="1528853"/>
          </a:xfrm>
        </p:spPr>
        <p:txBody>
          <a:bodyPr/>
          <a:lstStyle>
            <a:lvl1pPr algn="ctr">
              <a:defRPr sz="5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A70ABB6-6DE5-2A06-75FA-15E50BACEDA9}"/>
              </a:ext>
            </a:extLst>
          </p:cNvPr>
          <p:cNvSpPr>
            <a:spLocks noGrp="1"/>
          </p:cNvSpPr>
          <p:nvPr>
            <p:ph type="dt" sz="half" idx="10"/>
          </p:nvPr>
        </p:nvSpPr>
        <p:spPr/>
        <p:txBody>
          <a:bodyPr/>
          <a:lstStyle/>
          <a:p>
            <a:fld id="{2B7023EC-43C8-41CF-BDE8-CE6B5FDFC662}" type="datetime1">
              <a:rPr lang="en-US" smtClean="0"/>
              <a:t>8/23/2024</a:t>
            </a:fld>
            <a:endParaRPr lang="en-US" dirty="0"/>
          </a:p>
        </p:txBody>
      </p:sp>
      <p:sp>
        <p:nvSpPr>
          <p:cNvPr id="4" name="Footer Placeholder 3">
            <a:extLst>
              <a:ext uri="{FF2B5EF4-FFF2-40B4-BE49-F238E27FC236}">
                <a16:creationId xmlns:a16="http://schemas.microsoft.com/office/drawing/2014/main" id="{F4925CCB-71E2-B7D8-0055-F718FB476341}"/>
              </a:ext>
            </a:extLst>
          </p:cNvPr>
          <p:cNvSpPr>
            <a:spLocks noGrp="1"/>
          </p:cNvSpPr>
          <p:nvPr>
            <p:ph type="ftr" sz="quarter" idx="11"/>
          </p:nvPr>
        </p:nvSpPr>
        <p:spPr/>
        <p:txBody>
          <a:bodyPr/>
          <a:lstStyle/>
          <a:p>
            <a:endParaRPr lang="en-US"/>
          </a:p>
        </p:txBody>
      </p:sp>
      <p:cxnSp>
        <p:nvCxnSpPr>
          <p:cNvPr id="8" name="Straight Connector 7">
            <a:extLst>
              <a:ext uri="{FF2B5EF4-FFF2-40B4-BE49-F238E27FC236}">
                <a16:creationId xmlns:a16="http://schemas.microsoft.com/office/drawing/2014/main" id="{78AFAD5A-5011-B985-98AD-6F4E34E6296E}"/>
              </a:ext>
            </a:extLst>
          </p:cNvPr>
          <p:cNvCxnSpPr>
            <a:cxnSpLocks/>
          </p:cNvCxnSpPr>
          <p:nvPr/>
        </p:nvCxnSpPr>
        <p:spPr>
          <a:xfrm>
            <a:off x="1804071" y="2449817"/>
            <a:ext cx="8583858"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89EDD73-A374-35A2-F4F0-CD7B10FF5415}"/>
              </a:ext>
            </a:extLst>
          </p:cNvPr>
          <p:cNvCxnSpPr>
            <a:cxnSpLocks/>
          </p:cNvCxnSpPr>
          <p:nvPr/>
        </p:nvCxnSpPr>
        <p:spPr>
          <a:xfrm>
            <a:off x="1804071" y="3784464"/>
            <a:ext cx="8583858"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2" name="Picture 11" descr="Text&#10;&#10;Description automatically generated">
            <a:extLst>
              <a:ext uri="{FF2B5EF4-FFF2-40B4-BE49-F238E27FC236}">
                <a16:creationId xmlns:a16="http://schemas.microsoft.com/office/drawing/2014/main" id="{9DDDA17A-2F55-EC48-5225-B1C9F087FB45}"/>
              </a:ext>
            </a:extLst>
          </p:cNvPr>
          <p:cNvPicPr>
            <a:picLocks noChangeAspect="1"/>
          </p:cNvPicPr>
          <p:nvPr/>
        </p:nvPicPr>
        <p:blipFill>
          <a:blip r:embed="rId2"/>
          <a:stretch>
            <a:fillRect/>
          </a:stretch>
        </p:blipFill>
        <p:spPr>
          <a:xfrm>
            <a:off x="2856532" y="496754"/>
            <a:ext cx="6478936" cy="1255001"/>
          </a:xfrm>
          <a:prstGeom prst="rect">
            <a:avLst/>
          </a:prstGeom>
        </p:spPr>
      </p:pic>
      <p:sp>
        <p:nvSpPr>
          <p:cNvPr id="13" name="Google Shape;23;p5">
            <a:extLst>
              <a:ext uri="{FF2B5EF4-FFF2-40B4-BE49-F238E27FC236}">
                <a16:creationId xmlns:a16="http://schemas.microsoft.com/office/drawing/2014/main" id="{79876573-554D-E51B-4BE4-97ACAB79B163}"/>
              </a:ext>
            </a:extLst>
          </p:cNvPr>
          <p:cNvSpPr/>
          <p:nvPr/>
        </p:nvSpPr>
        <p:spPr>
          <a:xfrm flipH="1">
            <a:off x="11353800" y="5999584"/>
            <a:ext cx="838200" cy="858416"/>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Slide Number Placeholder 16">
            <a:extLst>
              <a:ext uri="{FF2B5EF4-FFF2-40B4-BE49-F238E27FC236}">
                <a16:creationId xmlns:a16="http://schemas.microsoft.com/office/drawing/2014/main" id="{54E9A368-96D3-09EF-962E-FF9403527F4A}"/>
              </a:ext>
            </a:extLst>
          </p:cNvPr>
          <p:cNvSpPr txBox="1">
            <a:spLocks/>
          </p:cNvSpPr>
          <p:nvPr/>
        </p:nvSpPr>
        <p:spPr>
          <a:xfrm>
            <a:off x="11688901" y="6330400"/>
            <a:ext cx="503099" cy="503042"/>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bg1"/>
                </a:solidFill>
                <a:latin typeface="Bree Serif" panose="02000503040000020004"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961F77-2697-4ECD-A2BA-708BA2A53463}" type="slidenum">
              <a:rPr lang="en-US" smtClean="0"/>
              <a:pPr/>
              <a:t>‹#›</a:t>
            </a:fld>
            <a:endParaRPr lang="en-US" dirty="0"/>
          </a:p>
        </p:txBody>
      </p:sp>
      <p:sp>
        <p:nvSpPr>
          <p:cNvPr id="16" name="Content Placeholder 15">
            <a:extLst>
              <a:ext uri="{FF2B5EF4-FFF2-40B4-BE49-F238E27FC236}">
                <a16:creationId xmlns:a16="http://schemas.microsoft.com/office/drawing/2014/main" id="{F9B8BA67-1107-B18C-AA49-9518328E31D2}"/>
              </a:ext>
            </a:extLst>
          </p:cNvPr>
          <p:cNvSpPr>
            <a:spLocks noGrp="1"/>
          </p:cNvSpPr>
          <p:nvPr>
            <p:ph sz="quarter" idx="12"/>
          </p:nvPr>
        </p:nvSpPr>
        <p:spPr>
          <a:xfrm>
            <a:off x="1803400" y="3965575"/>
            <a:ext cx="8585200" cy="2033588"/>
          </a:xfrm>
        </p:spPr>
        <p:txBody>
          <a:bodyPr/>
          <a:lstStyle>
            <a:lvl1pPr marL="0" indent="0">
              <a:buNone/>
              <a:defRPr>
                <a:solidFill>
                  <a:schemeClr val="tx2"/>
                </a:solidFill>
              </a:defRPr>
            </a:lvl1pPr>
          </a:lstStyle>
          <a:p>
            <a:pPr lvl="0"/>
            <a:r>
              <a:rPr lang="en-US"/>
              <a:t>Click to edit Master text styles</a:t>
            </a:r>
          </a:p>
        </p:txBody>
      </p:sp>
    </p:spTree>
    <p:extLst>
      <p:ext uri="{BB962C8B-B14F-4D97-AF65-F5344CB8AC3E}">
        <p14:creationId xmlns:p14="http://schemas.microsoft.com/office/powerpoint/2010/main" val="1249439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4" name="Google Shape;23;p5">
            <a:extLst>
              <a:ext uri="{FF2B5EF4-FFF2-40B4-BE49-F238E27FC236}">
                <a16:creationId xmlns:a16="http://schemas.microsoft.com/office/drawing/2014/main" id="{B2713229-EF15-5CE4-1AC1-78393DD53AB5}"/>
              </a:ext>
            </a:extLst>
          </p:cNvPr>
          <p:cNvSpPr/>
          <p:nvPr/>
        </p:nvSpPr>
        <p:spPr>
          <a:xfrm flipH="1">
            <a:off x="11353800" y="5999584"/>
            <a:ext cx="838200" cy="858416"/>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Title 11">
            <a:extLst>
              <a:ext uri="{FF2B5EF4-FFF2-40B4-BE49-F238E27FC236}">
                <a16:creationId xmlns:a16="http://schemas.microsoft.com/office/drawing/2014/main" id="{6EF1AE1C-795C-0162-7F2A-F2FCB4E2532A}"/>
              </a:ext>
            </a:extLst>
          </p:cNvPr>
          <p:cNvSpPr>
            <a:spLocks noGrp="1"/>
          </p:cNvSpPr>
          <p:nvPr>
            <p:ph type="title"/>
          </p:nvPr>
        </p:nvSpPr>
        <p:spPr>
          <a:xfrm>
            <a:off x="457199" y="391890"/>
            <a:ext cx="10515600" cy="933090"/>
          </a:xfrm>
        </p:spPr>
        <p:txBody>
          <a:bodyPr/>
          <a:lstStyle>
            <a:lvl1pPr>
              <a:defRPr sz="4800" b="0">
                <a:latin typeface="+mj-lt"/>
              </a:defRPr>
            </a:lvl1pPr>
          </a:lstStyle>
          <a:p>
            <a:r>
              <a:rPr lang="en-US"/>
              <a:t>Click to edit Master title style</a:t>
            </a:r>
            <a:endParaRPr lang="en-US" dirty="0"/>
          </a:p>
        </p:txBody>
      </p:sp>
      <p:sp>
        <p:nvSpPr>
          <p:cNvPr id="7" name="Google Shape;30;p6">
            <a:extLst>
              <a:ext uri="{FF2B5EF4-FFF2-40B4-BE49-F238E27FC236}">
                <a16:creationId xmlns:a16="http://schemas.microsoft.com/office/drawing/2014/main" id="{538C2F12-46D4-1E29-D716-D8A4349BBD0B}"/>
              </a:ext>
            </a:extLst>
          </p:cNvPr>
          <p:cNvSpPr/>
          <p:nvPr/>
        </p:nvSpPr>
        <p:spPr>
          <a:xfrm rot="5400000">
            <a:off x="-100350" y="724485"/>
            <a:ext cx="468600" cy="2679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Date Placeholder 14">
            <a:extLst>
              <a:ext uri="{FF2B5EF4-FFF2-40B4-BE49-F238E27FC236}">
                <a16:creationId xmlns:a16="http://schemas.microsoft.com/office/drawing/2014/main" id="{B6836AA7-79F6-4384-863B-1F0E53FC77EC}"/>
              </a:ext>
            </a:extLst>
          </p:cNvPr>
          <p:cNvSpPr>
            <a:spLocks noGrp="1"/>
          </p:cNvSpPr>
          <p:nvPr>
            <p:ph type="dt" sz="half" idx="10"/>
          </p:nvPr>
        </p:nvSpPr>
        <p:spPr/>
        <p:txBody>
          <a:bodyPr/>
          <a:lstStyle/>
          <a:p>
            <a:fld id="{73970489-E8B0-49E2-88E3-88E38555F101}" type="datetime1">
              <a:rPr lang="en-US" smtClean="0"/>
              <a:t>8/23/2024</a:t>
            </a:fld>
            <a:endParaRPr lang="en-US" dirty="0"/>
          </a:p>
        </p:txBody>
      </p:sp>
      <p:sp>
        <p:nvSpPr>
          <p:cNvPr id="16" name="Footer Placeholder 15">
            <a:extLst>
              <a:ext uri="{FF2B5EF4-FFF2-40B4-BE49-F238E27FC236}">
                <a16:creationId xmlns:a16="http://schemas.microsoft.com/office/drawing/2014/main" id="{281CE4DE-F6EE-48CC-D6D9-5DC8DAE277AA}"/>
              </a:ext>
            </a:extLst>
          </p:cNvPr>
          <p:cNvSpPr>
            <a:spLocks noGrp="1"/>
          </p:cNvSpPr>
          <p:nvPr>
            <p:ph type="ftr" sz="quarter" idx="11"/>
          </p:nvPr>
        </p:nvSpPr>
        <p:spPr/>
        <p:txBody>
          <a:bodyPr/>
          <a:lstStyle/>
          <a:p>
            <a:endParaRPr lang="en-US" dirty="0"/>
          </a:p>
        </p:txBody>
      </p:sp>
      <p:sp>
        <p:nvSpPr>
          <p:cNvPr id="17" name="Slide Number Placeholder 16">
            <a:extLst>
              <a:ext uri="{FF2B5EF4-FFF2-40B4-BE49-F238E27FC236}">
                <a16:creationId xmlns:a16="http://schemas.microsoft.com/office/drawing/2014/main" id="{4A7F8C9D-EFDB-B9FB-A639-70B9E9AC3109}"/>
              </a:ext>
            </a:extLst>
          </p:cNvPr>
          <p:cNvSpPr>
            <a:spLocks noGrp="1"/>
          </p:cNvSpPr>
          <p:nvPr>
            <p:ph type="sldNum" sz="quarter" idx="12"/>
          </p:nvPr>
        </p:nvSpPr>
        <p:spPr>
          <a:xfrm>
            <a:off x="11688901" y="6330400"/>
            <a:ext cx="503099" cy="503042"/>
          </a:xfrm>
        </p:spPr>
        <p:txBody>
          <a:bodyPr/>
          <a:lstStyle>
            <a:lvl1pPr>
              <a:defRPr>
                <a:solidFill>
                  <a:schemeClr val="bg1"/>
                </a:solidFill>
              </a:defRPr>
            </a:lvl1pPr>
          </a:lstStyle>
          <a:p>
            <a:fld id="{CC961F77-2697-4ECD-A2BA-708BA2A53463}" type="slidenum">
              <a:rPr lang="en-US" smtClean="0"/>
              <a:pPr/>
              <a:t>‹#›</a:t>
            </a:fld>
            <a:endParaRPr lang="en-US" dirty="0"/>
          </a:p>
        </p:txBody>
      </p:sp>
      <p:pic>
        <p:nvPicPr>
          <p:cNvPr id="20" name="Picture 19" descr="Text&#10;&#10;Description automatically generated">
            <a:extLst>
              <a:ext uri="{FF2B5EF4-FFF2-40B4-BE49-F238E27FC236}">
                <a16:creationId xmlns:a16="http://schemas.microsoft.com/office/drawing/2014/main" id="{D8CAD862-E09E-EDE5-9EEE-D0C8DF4846DD}"/>
              </a:ext>
            </a:extLst>
          </p:cNvPr>
          <p:cNvPicPr>
            <a:picLocks noChangeAspect="1"/>
          </p:cNvPicPr>
          <p:nvPr/>
        </p:nvPicPr>
        <p:blipFill>
          <a:blip r:embed="rId2"/>
          <a:stretch>
            <a:fillRect/>
          </a:stretch>
        </p:blipFill>
        <p:spPr>
          <a:xfrm>
            <a:off x="8723266" y="6300366"/>
            <a:ext cx="2462984" cy="477092"/>
          </a:xfrm>
          <a:prstGeom prst="rect">
            <a:avLst/>
          </a:prstGeom>
        </p:spPr>
      </p:pic>
      <p:sp>
        <p:nvSpPr>
          <p:cNvPr id="3" name="Text Placeholder 2">
            <a:extLst>
              <a:ext uri="{FF2B5EF4-FFF2-40B4-BE49-F238E27FC236}">
                <a16:creationId xmlns:a16="http://schemas.microsoft.com/office/drawing/2014/main" id="{88A8E0AF-93E5-CDC4-2D1C-13A6C46F3626}"/>
              </a:ext>
            </a:extLst>
          </p:cNvPr>
          <p:cNvSpPr>
            <a:spLocks noGrp="1"/>
          </p:cNvSpPr>
          <p:nvPr>
            <p:ph type="body" sz="quarter" idx="14" hasCustomPrompt="1"/>
          </p:nvPr>
        </p:nvSpPr>
        <p:spPr>
          <a:xfrm>
            <a:off x="457198" y="1269604"/>
            <a:ext cx="10515600" cy="354012"/>
          </a:xfrm>
        </p:spPr>
        <p:txBody>
          <a:bodyPr/>
          <a:lstStyle>
            <a:lvl1pPr marL="0" indent="0">
              <a:buNone/>
              <a:defRPr/>
            </a:lvl1pPr>
          </a:lstStyle>
          <a:p>
            <a:pPr lvl="0"/>
            <a:r>
              <a:rPr lang="en-US" dirty="0"/>
              <a:t>Subtitle</a:t>
            </a:r>
          </a:p>
        </p:txBody>
      </p:sp>
      <p:sp>
        <p:nvSpPr>
          <p:cNvPr id="5" name="Text Placeholder 4">
            <a:extLst>
              <a:ext uri="{FF2B5EF4-FFF2-40B4-BE49-F238E27FC236}">
                <a16:creationId xmlns:a16="http://schemas.microsoft.com/office/drawing/2014/main" id="{2B781685-9C26-E954-7563-E8D957CE806E}"/>
              </a:ext>
            </a:extLst>
          </p:cNvPr>
          <p:cNvSpPr>
            <a:spLocks noGrp="1"/>
          </p:cNvSpPr>
          <p:nvPr>
            <p:ph type="body" sz="quarter" idx="15" hasCustomPrompt="1"/>
          </p:nvPr>
        </p:nvSpPr>
        <p:spPr>
          <a:xfrm>
            <a:off x="457925" y="1922462"/>
            <a:ext cx="10728325" cy="3013075"/>
          </a:xfrm>
        </p:spPr>
        <p:txBody>
          <a:bodyPr/>
          <a:lstStyle/>
          <a:p>
            <a:pPr marL="4572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First level</a:t>
            </a:r>
          </a:p>
          <a:p>
            <a:pPr marL="914400" marR="0" lvl="1"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Second level</a:t>
            </a:r>
          </a:p>
          <a:p>
            <a:pPr marL="1371600" marR="0" lvl="2"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Third level</a:t>
            </a:r>
          </a:p>
          <a:p>
            <a:pPr marL="1828800" marR="0" lvl="3" indent="-342900" algn="l" defTabSz="914400" rtl="0" eaLnBrk="1" fontAlgn="auto" latinLnBrk="0" hangingPunct="1">
              <a:lnSpc>
                <a:spcPct val="110000"/>
              </a:lnSpc>
              <a:spcBef>
                <a:spcPts val="600"/>
              </a:spcBef>
              <a:spcAft>
                <a:spcPts val="0"/>
              </a:spcAft>
              <a:buClr>
                <a:prstClr val="black"/>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Fourth level</a:t>
            </a:r>
          </a:p>
          <a:p>
            <a:pPr marL="2286000" marR="0" lvl="4" indent="-342900" algn="l" defTabSz="914400" rtl="0" eaLnBrk="1" fontAlgn="auto" latinLnBrk="0" hangingPunct="1">
              <a:lnSpc>
                <a:spcPct val="110000"/>
              </a:lnSpc>
              <a:spcBef>
                <a:spcPts val="600"/>
              </a:spcBef>
              <a:spcAft>
                <a:spcPts val="0"/>
              </a:spcAft>
              <a:buClr>
                <a:prstClr val="black"/>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Fifth level</a:t>
            </a:r>
          </a:p>
        </p:txBody>
      </p:sp>
    </p:spTree>
    <p:extLst>
      <p:ext uri="{BB962C8B-B14F-4D97-AF65-F5344CB8AC3E}">
        <p14:creationId xmlns:p14="http://schemas.microsoft.com/office/powerpoint/2010/main" val="1750728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Three Content">
    <p:spTree>
      <p:nvGrpSpPr>
        <p:cNvPr id="1" name=""/>
        <p:cNvGrpSpPr/>
        <p:nvPr/>
      </p:nvGrpSpPr>
      <p:grpSpPr>
        <a:xfrm>
          <a:off x="0" y="0"/>
          <a:ext cx="0" cy="0"/>
          <a:chOff x="0" y="0"/>
          <a:chExt cx="0" cy="0"/>
        </a:xfrm>
      </p:grpSpPr>
      <p:sp>
        <p:nvSpPr>
          <p:cNvPr id="14" name="Google Shape;23;p5">
            <a:extLst>
              <a:ext uri="{FF2B5EF4-FFF2-40B4-BE49-F238E27FC236}">
                <a16:creationId xmlns:a16="http://schemas.microsoft.com/office/drawing/2014/main" id="{B2713229-EF15-5CE4-1AC1-78393DD53AB5}"/>
              </a:ext>
            </a:extLst>
          </p:cNvPr>
          <p:cNvSpPr/>
          <p:nvPr/>
        </p:nvSpPr>
        <p:spPr>
          <a:xfrm flipH="1">
            <a:off x="11353800" y="5999584"/>
            <a:ext cx="838200" cy="858416"/>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Title 11">
            <a:extLst>
              <a:ext uri="{FF2B5EF4-FFF2-40B4-BE49-F238E27FC236}">
                <a16:creationId xmlns:a16="http://schemas.microsoft.com/office/drawing/2014/main" id="{6EF1AE1C-795C-0162-7F2A-F2FCB4E2532A}"/>
              </a:ext>
            </a:extLst>
          </p:cNvPr>
          <p:cNvSpPr>
            <a:spLocks noGrp="1"/>
          </p:cNvSpPr>
          <p:nvPr>
            <p:ph type="title"/>
          </p:nvPr>
        </p:nvSpPr>
        <p:spPr>
          <a:xfrm>
            <a:off x="457199" y="391890"/>
            <a:ext cx="10515600" cy="933090"/>
          </a:xfrm>
        </p:spPr>
        <p:txBody>
          <a:bodyPr/>
          <a:lstStyle>
            <a:lvl1pPr>
              <a:defRPr sz="4800" b="0">
                <a:latin typeface="+mj-lt"/>
              </a:defRPr>
            </a:lvl1pPr>
          </a:lstStyle>
          <a:p>
            <a:r>
              <a:rPr lang="en-US"/>
              <a:t>Click to edit Master title style</a:t>
            </a:r>
            <a:endParaRPr lang="en-US" dirty="0"/>
          </a:p>
        </p:txBody>
      </p:sp>
      <p:sp>
        <p:nvSpPr>
          <p:cNvPr id="7" name="Google Shape;30;p6">
            <a:extLst>
              <a:ext uri="{FF2B5EF4-FFF2-40B4-BE49-F238E27FC236}">
                <a16:creationId xmlns:a16="http://schemas.microsoft.com/office/drawing/2014/main" id="{538C2F12-46D4-1E29-D716-D8A4349BBD0B}"/>
              </a:ext>
            </a:extLst>
          </p:cNvPr>
          <p:cNvSpPr/>
          <p:nvPr/>
        </p:nvSpPr>
        <p:spPr>
          <a:xfrm rot="5400000">
            <a:off x="-100350" y="724485"/>
            <a:ext cx="468600" cy="2679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Date Placeholder 14">
            <a:extLst>
              <a:ext uri="{FF2B5EF4-FFF2-40B4-BE49-F238E27FC236}">
                <a16:creationId xmlns:a16="http://schemas.microsoft.com/office/drawing/2014/main" id="{B6836AA7-79F6-4384-863B-1F0E53FC77EC}"/>
              </a:ext>
            </a:extLst>
          </p:cNvPr>
          <p:cNvSpPr>
            <a:spLocks noGrp="1"/>
          </p:cNvSpPr>
          <p:nvPr>
            <p:ph type="dt" sz="half" idx="10"/>
          </p:nvPr>
        </p:nvSpPr>
        <p:spPr/>
        <p:txBody>
          <a:bodyPr/>
          <a:lstStyle/>
          <a:p>
            <a:fld id="{3155D304-DE27-4B0A-BEAE-3B05F6B58850}" type="datetime1">
              <a:rPr lang="en-US" smtClean="0"/>
              <a:t>8/23/2024</a:t>
            </a:fld>
            <a:endParaRPr lang="en-US" dirty="0"/>
          </a:p>
        </p:txBody>
      </p:sp>
      <p:sp>
        <p:nvSpPr>
          <p:cNvPr id="16" name="Footer Placeholder 15">
            <a:extLst>
              <a:ext uri="{FF2B5EF4-FFF2-40B4-BE49-F238E27FC236}">
                <a16:creationId xmlns:a16="http://schemas.microsoft.com/office/drawing/2014/main" id="{281CE4DE-F6EE-48CC-D6D9-5DC8DAE277AA}"/>
              </a:ext>
            </a:extLst>
          </p:cNvPr>
          <p:cNvSpPr>
            <a:spLocks noGrp="1"/>
          </p:cNvSpPr>
          <p:nvPr>
            <p:ph type="ftr" sz="quarter" idx="11"/>
          </p:nvPr>
        </p:nvSpPr>
        <p:spPr/>
        <p:txBody>
          <a:bodyPr/>
          <a:lstStyle/>
          <a:p>
            <a:endParaRPr lang="en-US" dirty="0"/>
          </a:p>
        </p:txBody>
      </p:sp>
      <p:sp>
        <p:nvSpPr>
          <p:cNvPr id="17" name="Slide Number Placeholder 16">
            <a:extLst>
              <a:ext uri="{FF2B5EF4-FFF2-40B4-BE49-F238E27FC236}">
                <a16:creationId xmlns:a16="http://schemas.microsoft.com/office/drawing/2014/main" id="{4A7F8C9D-EFDB-B9FB-A639-70B9E9AC3109}"/>
              </a:ext>
            </a:extLst>
          </p:cNvPr>
          <p:cNvSpPr>
            <a:spLocks noGrp="1"/>
          </p:cNvSpPr>
          <p:nvPr>
            <p:ph type="sldNum" sz="quarter" idx="12"/>
          </p:nvPr>
        </p:nvSpPr>
        <p:spPr>
          <a:xfrm>
            <a:off x="11688901" y="6330400"/>
            <a:ext cx="503099" cy="503042"/>
          </a:xfrm>
        </p:spPr>
        <p:txBody>
          <a:bodyPr/>
          <a:lstStyle>
            <a:lvl1pPr>
              <a:defRPr>
                <a:solidFill>
                  <a:schemeClr val="bg1"/>
                </a:solidFill>
              </a:defRPr>
            </a:lvl1pPr>
          </a:lstStyle>
          <a:p>
            <a:fld id="{CC961F77-2697-4ECD-A2BA-708BA2A53463}" type="slidenum">
              <a:rPr lang="en-US" smtClean="0"/>
              <a:pPr/>
              <a:t>‹#›</a:t>
            </a:fld>
            <a:endParaRPr lang="en-US" dirty="0"/>
          </a:p>
        </p:txBody>
      </p:sp>
      <p:sp>
        <p:nvSpPr>
          <p:cNvPr id="19" name="Text Placeholder 18">
            <a:extLst>
              <a:ext uri="{FF2B5EF4-FFF2-40B4-BE49-F238E27FC236}">
                <a16:creationId xmlns:a16="http://schemas.microsoft.com/office/drawing/2014/main" id="{432DEB51-625D-A3B4-78C7-B6BFD70B3901}"/>
              </a:ext>
            </a:extLst>
          </p:cNvPr>
          <p:cNvSpPr>
            <a:spLocks noGrp="1"/>
          </p:cNvSpPr>
          <p:nvPr>
            <p:ph type="body" sz="quarter" idx="13" hasCustomPrompt="1"/>
          </p:nvPr>
        </p:nvSpPr>
        <p:spPr>
          <a:xfrm>
            <a:off x="457199" y="1921669"/>
            <a:ext cx="3132819" cy="3014662"/>
          </a:xfrm>
        </p:spPr>
        <p:txBody>
          <a:bodyPr/>
          <a:lstStyle>
            <a:lvl1pPr marL="114300" indent="0">
              <a:buSzPct val="70000"/>
              <a:buFont typeface="Wingdings 3" panose="05040102010807070707" pitchFamily="18" charset="2"/>
              <a:buNone/>
              <a:defRPr sz="1800"/>
            </a:lvl1pPr>
            <a:lvl2pPr marL="571500" indent="0">
              <a:buNone/>
              <a:defRPr sz="2800"/>
            </a:lvl2pPr>
          </a:lstStyle>
          <a:p>
            <a:pPr marL="4572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2800" b="0" i="0" u="none" strike="noStrike" kern="0" cap="none" spc="0" normalizeH="0" baseline="0" noProof="0" dirty="0">
                <a:ln>
                  <a:noFill/>
                </a:ln>
                <a:solidFill>
                  <a:prstClr val="black"/>
                </a:solidFill>
                <a:effectLst/>
                <a:uLnTx/>
                <a:uFillTx/>
                <a:latin typeface="Open Sans"/>
                <a:sym typeface="Barlow Light"/>
              </a:rPr>
              <a:t>First level</a:t>
            </a:r>
          </a:p>
          <a:p>
            <a:pPr marL="5715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endParaRPr kumimoji="0" lang="en-US" sz="2800" b="0" i="0" u="none" strike="noStrike" kern="0" cap="none" spc="0" normalizeH="0" baseline="0" noProof="0" dirty="0">
              <a:ln>
                <a:noFill/>
              </a:ln>
              <a:solidFill>
                <a:prstClr val="black"/>
              </a:solidFill>
              <a:effectLst/>
              <a:uLnTx/>
              <a:uFillTx/>
              <a:latin typeface="Open Sans"/>
              <a:sym typeface="Barlow Light"/>
            </a:endParaRPr>
          </a:p>
        </p:txBody>
      </p:sp>
      <p:pic>
        <p:nvPicPr>
          <p:cNvPr id="20" name="Picture 19" descr="Text&#10;&#10;Description automatically generated">
            <a:extLst>
              <a:ext uri="{FF2B5EF4-FFF2-40B4-BE49-F238E27FC236}">
                <a16:creationId xmlns:a16="http://schemas.microsoft.com/office/drawing/2014/main" id="{D8CAD862-E09E-EDE5-9EEE-D0C8DF4846DD}"/>
              </a:ext>
            </a:extLst>
          </p:cNvPr>
          <p:cNvPicPr>
            <a:picLocks noChangeAspect="1"/>
          </p:cNvPicPr>
          <p:nvPr/>
        </p:nvPicPr>
        <p:blipFill>
          <a:blip r:embed="rId2"/>
          <a:stretch>
            <a:fillRect/>
          </a:stretch>
        </p:blipFill>
        <p:spPr>
          <a:xfrm>
            <a:off x="8723266" y="6300366"/>
            <a:ext cx="2462984" cy="477092"/>
          </a:xfrm>
          <a:prstGeom prst="rect">
            <a:avLst/>
          </a:prstGeom>
        </p:spPr>
      </p:pic>
      <p:sp>
        <p:nvSpPr>
          <p:cNvPr id="21" name="Text Placeholder 18">
            <a:extLst>
              <a:ext uri="{FF2B5EF4-FFF2-40B4-BE49-F238E27FC236}">
                <a16:creationId xmlns:a16="http://schemas.microsoft.com/office/drawing/2014/main" id="{5A2838EE-2B77-F488-74DD-660CDE944592}"/>
              </a:ext>
            </a:extLst>
          </p:cNvPr>
          <p:cNvSpPr>
            <a:spLocks noGrp="1"/>
          </p:cNvSpPr>
          <p:nvPr>
            <p:ph type="body" sz="quarter" idx="14" hasCustomPrompt="1"/>
          </p:nvPr>
        </p:nvSpPr>
        <p:spPr>
          <a:xfrm>
            <a:off x="7839980" y="1921669"/>
            <a:ext cx="3132819" cy="3014662"/>
          </a:xfrm>
        </p:spPr>
        <p:txBody>
          <a:bodyPr/>
          <a:lstStyle>
            <a:lvl1pPr marL="114300" indent="0">
              <a:buSzPct val="70000"/>
              <a:buFont typeface="Wingdings 3" panose="05040102010807070707" pitchFamily="18" charset="2"/>
              <a:buNone/>
              <a:defRPr sz="1800"/>
            </a:lvl1pPr>
            <a:lvl2pPr marL="571500" indent="0">
              <a:buNone/>
              <a:defRPr sz="2800"/>
            </a:lvl2pPr>
          </a:lstStyle>
          <a:p>
            <a:pPr marL="4572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2800" b="0" i="0" u="none" strike="noStrike" kern="0" cap="none" spc="0" normalizeH="0" baseline="0" noProof="0" dirty="0">
                <a:ln>
                  <a:noFill/>
                </a:ln>
                <a:solidFill>
                  <a:prstClr val="black"/>
                </a:solidFill>
                <a:effectLst/>
                <a:uLnTx/>
                <a:uFillTx/>
                <a:latin typeface="Open Sans"/>
                <a:sym typeface="Barlow Light"/>
              </a:rPr>
              <a:t>First level</a:t>
            </a:r>
          </a:p>
          <a:p>
            <a:pPr marL="5715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endParaRPr kumimoji="0" lang="en-US" sz="2800" b="0" i="0" u="none" strike="noStrike" kern="0" cap="none" spc="0" normalizeH="0" baseline="0" noProof="0" dirty="0">
              <a:ln>
                <a:noFill/>
              </a:ln>
              <a:solidFill>
                <a:prstClr val="black"/>
              </a:solidFill>
              <a:effectLst/>
              <a:uLnTx/>
              <a:uFillTx/>
              <a:latin typeface="Open Sans"/>
              <a:sym typeface="Barlow Light"/>
            </a:endParaRPr>
          </a:p>
        </p:txBody>
      </p:sp>
      <p:sp>
        <p:nvSpPr>
          <p:cNvPr id="22" name="Text Placeholder 18">
            <a:extLst>
              <a:ext uri="{FF2B5EF4-FFF2-40B4-BE49-F238E27FC236}">
                <a16:creationId xmlns:a16="http://schemas.microsoft.com/office/drawing/2014/main" id="{0BEF14BA-0CED-89A2-4866-43F14F833EB4}"/>
              </a:ext>
            </a:extLst>
          </p:cNvPr>
          <p:cNvSpPr>
            <a:spLocks noGrp="1"/>
          </p:cNvSpPr>
          <p:nvPr>
            <p:ph type="body" sz="quarter" idx="15" hasCustomPrompt="1"/>
          </p:nvPr>
        </p:nvSpPr>
        <p:spPr>
          <a:xfrm>
            <a:off x="4148589" y="1935439"/>
            <a:ext cx="3132819" cy="3014662"/>
          </a:xfrm>
        </p:spPr>
        <p:txBody>
          <a:bodyPr/>
          <a:lstStyle>
            <a:lvl1pPr marL="114300" indent="0">
              <a:buSzPct val="70000"/>
              <a:buFont typeface="Wingdings 3" panose="05040102010807070707" pitchFamily="18" charset="2"/>
              <a:buNone/>
              <a:defRPr sz="1800"/>
            </a:lvl1pPr>
            <a:lvl2pPr marL="571500" indent="0">
              <a:buNone/>
              <a:defRPr sz="2800"/>
            </a:lvl2pPr>
          </a:lstStyle>
          <a:p>
            <a:pPr marL="4572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2800" b="0" i="0" u="none" strike="noStrike" kern="0" cap="none" spc="0" normalizeH="0" baseline="0" noProof="0" dirty="0">
                <a:ln>
                  <a:noFill/>
                </a:ln>
                <a:solidFill>
                  <a:prstClr val="black"/>
                </a:solidFill>
                <a:effectLst/>
                <a:uLnTx/>
                <a:uFillTx/>
                <a:latin typeface="Open Sans"/>
                <a:sym typeface="Barlow Light"/>
              </a:rPr>
              <a:t>First level</a:t>
            </a:r>
          </a:p>
          <a:p>
            <a:pPr marL="5715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endParaRPr kumimoji="0" lang="en-US" sz="2800" b="0" i="0" u="none" strike="noStrike" kern="0" cap="none" spc="0" normalizeH="0" baseline="0" noProof="0" dirty="0">
              <a:ln>
                <a:noFill/>
              </a:ln>
              <a:solidFill>
                <a:prstClr val="black"/>
              </a:solidFill>
              <a:effectLst/>
              <a:uLnTx/>
              <a:uFillTx/>
              <a:latin typeface="Open Sans"/>
              <a:sym typeface="Barlow Light"/>
            </a:endParaRPr>
          </a:p>
        </p:txBody>
      </p:sp>
    </p:spTree>
    <p:extLst>
      <p:ext uri="{BB962C8B-B14F-4D97-AF65-F5344CB8AC3E}">
        <p14:creationId xmlns:p14="http://schemas.microsoft.com/office/powerpoint/2010/main" val="3195966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esources">
    <p:spTree>
      <p:nvGrpSpPr>
        <p:cNvPr id="1" name=""/>
        <p:cNvGrpSpPr/>
        <p:nvPr/>
      </p:nvGrpSpPr>
      <p:grpSpPr>
        <a:xfrm>
          <a:off x="0" y="0"/>
          <a:ext cx="0" cy="0"/>
          <a:chOff x="0" y="0"/>
          <a:chExt cx="0" cy="0"/>
        </a:xfrm>
      </p:grpSpPr>
      <p:sp>
        <p:nvSpPr>
          <p:cNvPr id="14" name="Google Shape;23;p5">
            <a:extLst>
              <a:ext uri="{FF2B5EF4-FFF2-40B4-BE49-F238E27FC236}">
                <a16:creationId xmlns:a16="http://schemas.microsoft.com/office/drawing/2014/main" id="{B2713229-EF15-5CE4-1AC1-78393DD53AB5}"/>
              </a:ext>
            </a:extLst>
          </p:cNvPr>
          <p:cNvSpPr/>
          <p:nvPr/>
        </p:nvSpPr>
        <p:spPr>
          <a:xfrm flipH="1">
            <a:off x="11353800" y="5999584"/>
            <a:ext cx="838200" cy="858416"/>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Title 11">
            <a:extLst>
              <a:ext uri="{FF2B5EF4-FFF2-40B4-BE49-F238E27FC236}">
                <a16:creationId xmlns:a16="http://schemas.microsoft.com/office/drawing/2014/main" id="{6EF1AE1C-795C-0162-7F2A-F2FCB4E2532A}"/>
              </a:ext>
            </a:extLst>
          </p:cNvPr>
          <p:cNvSpPr>
            <a:spLocks noGrp="1"/>
          </p:cNvSpPr>
          <p:nvPr>
            <p:ph type="title"/>
          </p:nvPr>
        </p:nvSpPr>
        <p:spPr>
          <a:xfrm>
            <a:off x="457199" y="391890"/>
            <a:ext cx="10515600" cy="933090"/>
          </a:xfrm>
        </p:spPr>
        <p:txBody>
          <a:bodyPr/>
          <a:lstStyle>
            <a:lvl1pPr>
              <a:defRPr sz="4800" b="0">
                <a:latin typeface="+mj-lt"/>
              </a:defRPr>
            </a:lvl1pPr>
          </a:lstStyle>
          <a:p>
            <a:r>
              <a:rPr lang="en-US"/>
              <a:t>Click to edit Master title style</a:t>
            </a:r>
            <a:endParaRPr lang="en-US" dirty="0"/>
          </a:p>
        </p:txBody>
      </p:sp>
      <p:sp>
        <p:nvSpPr>
          <p:cNvPr id="7" name="Google Shape;30;p6">
            <a:extLst>
              <a:ext uri="{FF2B5EF4-FFF2-40B4-BE49-F238E27FC236}">
                <a16:creationId xmlns:a16="http://schemas.microsoft.com/office/drawing/2014/main" id="{538C2F12-46D4-1E29-D716-D8A4349BBD0B}"/>
              </a:ext>
            </a:extLst>
          </p:cNvPr>
          <p:cNvSpPr/>
          <p:nvPr/>
        </p:nvSpPr>
        <p:spPr>
          <a:xfrm rot="5400000">
            <a:off x="-100350" y="724485"/>
            <a:ext cx="468600" cy="2679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Date Placeholder 14">
            <a:extLst>
              <a:ext uri="{FF2B5EF4-FFF2-40B4-BE49-F238E27FC236}">
                <a16:creationId xmlns:a16="http://schemas.microsoft.com/office/drawing/2014/main" id="{B6836AA7-79F6-4384-863B-1F0E53FC77EC}"/>
              </a:ext>
            </a:extLst>
          </p:cNvPr>
          <p:cNvSpPr>
            <a:spLocks noGrp="1"/>
          </p:cNvSpPr>
          <p:nvPr>
            <p:ph type="dt" sz="half" idx="10"/>
          </p:nvPr>
        </p:nvSpPr>
        <p:spPr/>
        <p:txBody>
          <a:bodyPr/>
          <a:lstStyle/>
          <a:p>
            <a:fld id="{4B81B4AB-3672-4AFE-B464-0096AE24A1DF}" type="datetime1">
              <a:rPr lang="en-US" smtClean="0"/>
              <a:t>8/23/2024</a:t>
            </a:fld>
            <a:endParaRPr lang="en-US" dirty="0"/>
          </a:p>
        </p:txBody>
      </p:sp>
      <p:sp>
        <p:nvSpPr>
          <p:cNvPr id="16" name="Footer Placeholder 15">
            <a:extLst>
              <a:ext uri="{FF2B5EF4-FFF2-40B4-BE49-F238E27FC236}">
                <a16:creationId xmlns:a16="http://schemas.microsoft.com/office/drawing/2014/main" id="{281CE4DE-F6EE-48CC-D6D9-5DC8DAE277AA}"/>
              </a:ext>
            </a:extLst>
          </p:cNvPr>
          <p:cNvSpPr>
            <a:spLocks noGrp="1"/>
          </p:cNvSpPr>
          <p:nvPr>
            <p:ph type="ftr" sz="quarter" idx="11"/>
          </p:nvPr>
        </p:nvSpPr>
        <p:spPr/>
        <p:txBody>
          <a:bodyPr/>
          <a:lstStyle/>
          <a:p>
            <a:endParaRPr lang="en-US" dirty="0"/>
          </a:p>
        </p:txBody>
      </p:sp>
      <p:sp>
        <p:nvSpPr>
          <p:cNvPr id="17" name="Slide Number Placeholder 16">
            <a:extLst>
              <a:ext uri="{FF2B5EF4-FFF2-40B4-BE49-F238E27FC236}">
                <a16:creationId xmlns:a16="http://schemas.microsoft.com/office/drawing/2014/main" id="{4A7F8C9D-EFDB-B9FB-A639-70B9E9AC3109}"/>
              </a:ext>
            </a:extLst>
          </p:cNvPr>
          <p:cNvSpPr>
            <a:spLocks noGrp="1"/>
          </p:cNvSpPr>
          <p:nvPr>
            <p:ph type="sldNum" sz="quarter" idx="12"/>
          </p:nvPr>
        </p:nvSpPr>
        <p:spPr>
          <a:xfrm>
            <a:off x="11688901" y="6330400"/>
            <a:ext cx="503099" cy="503042"/>
          </a:xfrm>
        </p:spPr>
        <p:txBody>
          <a:bodyPr/>
          <a:lstStyle>
            <a:lvl1pPr>
              <a:defRPr>
                <a:solidFill>
                  <a:schemeClr val="bg1"/>
                </a:solidFill>
              </a:defRPr>
            </a:lvl1pPr>
          </a:lstStyle>
          <a:p>
            <a:fld id="{CC961F77-2697-4ECD-A2BA-708BA2A53463}" type="slidenum">
              <a:rPr lang="en-US" smtClean="0"/>
              <a:pPr/>
              <a:t>‹#›</a:t>
            </a:fld>
            <a:endParaRPr lang="en-US" dirty="0"/>
          </a:p>
        </p:txBody>
      </p:sp>
      <p:pic>
        <p:nvPicPr>
          <p:cNvPr id="20" name="Picture 19" descr="Text&#10;&#10;Description automatically generated">
            <a:extLst>
              <a:ext uri="{FF2B5EF4-FFF2-40B4-BE49-F238E27FC236}">
                <a16:creationId xmlns:a16="http://schemas.microsoft.com/office/drawing/2014/main" id="{D8CAD862-E09E-EDE5-9EEE-D0C8DF4846DD}"/>
              </a:ext>
            </a:extLst>
          </p:cNvPr>
          <p:cNvPicPr>
            <a:picLocks noChangeAspect="1"/>
          </p:cNvPicPr>
          <p:nvPr/>
        </p:nvPicPr>
        <p:blipFill>
          <a:blip r:embed="rId2"/>
          <a:stretch>
            <a:fillRect/>
          </a:stretch>
        </p:blipFill>
        <p:spPr>
          <a:xfrm>
            <a:off x="8723266" y="6300366"/>
            <a:ext cx="2462984" cy="477092"/>
          </a:xfrm>
          <a:prstGeom prst="rect">
            <a:avLst/>
          </a:prstGeom>
        </p:spPr>
      </p:pic>
      <p:sp>
        <p:nvSpPr>
          <p:cNvPr id="3" name="Picture Placeholder 2">
            <a:extLst>
              <a:ext uri="{FF2B5EF4-FFF2-40B4-BE49-F238E27FC236}">
                <a16:creationId xmlns:a16="http://schemas.microsoft.com/office/drawing/2014/main" id="{170C3A5F-ECF7-A89D-FEEF-B6C7CFF21B73}"/>
              </a:ext>
            </a:extLst>
          </p:cNvPr>
          <p:cNvSpPr>
            <a:spLocks noGrp="1"/>
          </p:cNvSpPr>
          <p:nvPr>
            <p:ph type="pic" sz="quarter" idx="14"/>
          </p:nvPr>
        </p:nvSpPr>
        <p:spPr>
          <a:xfrm>
            <a:off x="7741738" y="1921669"/>
            <a:ext cx="2615241" cy="3442042"/>
          </a:xfrm>
          <a:ln w="28575">
            <a:solidFill>
              <a:srgbClr val="A4D65E"/>
            </a:solidFill>
          </a:ln>
        </p:spPr>
        <p:txBody>
          <a:bodyPr/>
          <a:lstStyle>
            <a:lvl1pPr marL="0" indent="0">
              <a:buNone/>
              <a:defRPr/>
            </a:lvl1pPr>
          </a:lstStyle>
          <a:p>
            <a:r>
              <a:rPr lang="en-US"/>
              <a:t>Click icon to add picture</a:t>
            </a:r>
            <a:endParaRPr lang="en-US" dirty="0"/>
          </a:p>
        </p:txBody>
      </p:sp>
      <p:sp>
        <p:nvSpPr>
          <p:cNvPr id="9" name="Text Placeholder 8">
            <a:extLst>
              <a:ext uri="{FF2B5EF4-FFF2-40B4-BE49-F238E27FC236}">
                <a16:creationId xmlns:a16="http://schemas.microsoft.com/office/drawing/2014/main" id="{EEBC1A0E-FA15-3850-0169-7011E4F3670E}"/>
              </a:ext>
            </a:extLst>
          </p:cNvPr>
          <p:cNvSpPr>
            <a:spLocks noGrp="1"/>
          </p:cNvSpPr>
          <p:nvPr>
            <p:ph type="body" sz="quarter" idx="15" hasCustomPrompt="1"/>
          </p:nvPr>
        </p:nvSpPr>
        <p:spPr>
          <a:xfrm>
            <a:off x="457199" y="1922462"/>
            <a:ext cx="5486401" cy="3013075"/>
          </a:xfrm>
        </p:spPr>
        <p:txBody>
          <a:bodyPr/>
          <a:lstStyle>
            <a:lvl2pPr marL="457200" indent="0">
              <a:buNone/>
              <a:defRPr/>
            </a:lvl2pPr>
          </a:lstStyle>
          <a:p>
            <a:pPr marL="4572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First level</a:t>
            </a:r>
          </a:p>
          <a:p>
            <a:pPr marL="914400" marR="0" lvl="1"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Second level</a:t>
            </a:r>
          </a:p>
          <a:p>
            <a:pPr marL="1371600" marR="0" lvl="2"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Third level</a:t>
            </a:r>
          </a:p>
          <a:p>
            <a:pPr marL="1828800" marR="0" lvl="3" indent="-342900" algn="l" defTabSz="914400" rtl="0" eaLnBrk="1" fontAlgn="auto" latinLnBrk="0" hangingPunct="1">
              <a:lnSpc>
                <a:spcPct val="110000"/>
              </a:lnSpc>
              <a:spcBef>
                <a:spcPts val="600"/>
              </a:spcBef>
              <a:spcAft>
                <a:spcPts val="0"/>
              </a:spcAft>
              <a:buClr>
                <a:prstClr val="black"/>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Fourth level</a:t>
            </a:r>
          </a:p>
          <a:p>
            <a:pPr marL="2286000" marR="0" lvl="4" indent="-342900" algn="l" defTabSz="914400" rtl="0" eaLnBrk="1" fontAlgn="auto" latinLnBrk="0" hangingPunct="1">
              <a:lnSpc>
                <a:spcPct val="110000"/>
              </a:lnSpc>
              <a:spcBef>
                <a:spcPts val="600"/>
              </a:spcBef>
              <a:spcAft>
                <a:spcPts val="0"/>
              </a:spcAft>
              <a:buClr>
                <a:prstClr val="black"/>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ea typeface="+mn-ea"/>
                <a:cs typeface="+mn-cs"/>
                <a:sym typeface="Barlow Light"/>
              </a:rPr>
              <a:t>Fifth level</a:t>
            </a:r>
          </a:p>
        </p:txBody>
      </p:sp>
    </p:spTree>
    <p:extLst>
      <p:ext uri="{BB962C8B-B14F-4D97-AF65-F5344CB8AC3E}">
        <p14:creationId xmlns:p14="http://schemas.microsoft.com/office/powerpoint/2010/main" val="121851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p:bg>
      <p:bgPr>
        <a:solidFill>
          <a:srgbClr val="19199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FC44A-D176-9470-50D5-BA2C250886D8}"/>
              </a:ext>
            </a:extLst>
          </p:cNvPr>
          <p:cNvSpPr>
            <a:spLocks noGrp="1"/>
          </p:cNvSpPr>
          <p:nvPr>
            <p:ph type="title"/>
          </p:nvPr>
        </p:nvSpPr>
        <p:spPr>
          <a:xfrm>
            <a:off x="831850" y="2980067"/>
            <a:ext cx="10515600" cy="1133475"/>
          </a:xfrm>
        </p:spPr>
        <p:txBody>
          <a:bodyPr anchor="b"/>
          <a:lstStyle>
            <a:lvl1pPr>
              <a:defRPr sz="6000">
                <a:solidFill>
                  <a:schemeClr val="bg1"/>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F6B5A4AF-C5CE-43A4-C150-07A2AA7A48A9}"/>
              </a:ext>
            </a:extLst>
          </p:cNvPr>
          <p:cNvSpPr>
            <a:spLocks noGrp="1"/>
          </p:cNvSpPr>
          <p:nvPr>
            <p:ph type="dt" sz="half" idx="10"/>
          </p:nvPr>
        </p:nvSpPr>
        <p:spPr/>
        <p:txBody>
          <a:bodyPr/>
          <a:lstStyle/>
          <a:p>
            <a:fld id="{F73BA171-C70D-4A1C-BA35-E1F32D023C06}" type="datetime1">
              <a:rPr lang="en-US" smtClean="0"/>
              <a:t>8/23/2024</a:t>
            </a:fld>
            <a:endParaRPr lang="en-US"/>
          </a:p>
        </p:txBody>
      </p:sp>
      <p:sp>
        <p:nvSpPr>
          <p:cNvPr id="5" name="Footer Placeholder 4">
            <a:extLst>
              <a:ext uri="{FF2B5EF4-FFF2-40B4-BE49-F238E27FC236}">
                <a16:creationId xmlns:a16="http://schemas.microsoft.com/office/drawing/2014/main" id="{B9C23332-F94E-5D6D-9EF0-AFBD9CFEA043}"/>
              </a:ext>
            </a:extLst>
          </p:cNvPr>
          <p:cNvSpPr>
            <a:spLocks noGrp="1"/>
          </p:cNvSpPr>
          <p:nvPr>
            <p:ph type="ftr" sz="quarter" idx="11"/>
          </p:nvPr>
        </p:nvSpPr>
        <p:spPr/>
        <p:txBody>
          <a:bodyPr/>
          <a:lstStyle/>
          <a:p>
            <a:endParaRPr lang="en-US"/>
          </a:p>
        </p:txBody>
      </p:sp>
      <p:sp>
        <p:nvSpPr>
          <p:cNvPr id="7" name="Google Shape;11;p2">
            <a:extLst>
              <a:ext uri="{FF2B5EF4-FFF2-40B4-BE49-F238E27FC236}">
                <a16:creationId xmlns:a16="http://schemas.microsoft.com/office/drawing/2014/main" id="{21A1CD2B-148D-8B31-D2EA-14ED47539BE9}"/>
              </a:ext>
            </a:extLst>
          </p:cNvPr>
          <p:cNvSpPr/>
          <p:nvPr/>
        </p:nvSpPr>
        <p:spPr>
          <a:xfrm rot="5400000">
            <a:off x="-303300" y="3141955"/>
            <a:ext cx="1416300" cy="8097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Text Placeholder 9">
            <a:extLst>
              <a:ext uri="{FF2B5EF4-FFF2-40B4-BE49-F238E27FC236}">
                <a16:creationId xmlns:a16="http://schemas.microsoft.com/office/drawing/2014/main" id="{AEDFE6BD-EA93-4AE9-7893-D7CD62B042FE}"/>
              </a:ext>
            </a:extLst>
          </p:cNvPr>
          <p:cNvSpPr>
            <a:spLocks noGrp="1"/>
          </p:cNvSpPr>
          <p:nvPr>
            <p:ph type="body" sz="quarter" idx="13" hasCustomPrompt="1"/>
          </p:nvPr>
        </p:nvSpPr>
        <p:spPr>
          <a:xfrm>
            <a:off x="65918" y="3263139"/>
            <a:ext cx="503238" cy="567330"/>
          </a:xfrm>
        </p:spPr>
        <p:txBody>
          <a:bodyPr>
            <a:normAutofit/>
          </a:bodyPr>
          <a:lstStyle>
            <a:lvl1pPr marL="0" indent="0">
              <a:buNone/>
              <a:defRPr sz="4000">
                <a:solidFill>
                  <a:schemeClr val="tx2"/>
                </a:solidFill>
                <a:latin typeface="Bree Serif" panose="02000503040000020004" pitchFamily="2" charset="0"/>
              </a:defRPr>
            </a:lvl1pPr>
          </a:lstStyle>
          <a:p>
            <a:pPr lvl="0"/>
            <a:r>
              <a:rPr lang="en-US" dirty="0"/>
              <a:t>#</a:t>
            </a:r>
          </a:p>
        </p:txBody>
      </p:sp>
      <p:sp>
        <p:nvSpPr>
          <p:cNvPr id="12" name="Text Placeholder 11">
            <a:extLst>
              <a:ext uri="{FF2B5EF4-FFF2-40B4-BE49-F238E27FC236}">
                <a16:creationId xmlns:a16="http://schemas.microsoft.com/office/drawing/2014/main" id="{2A4645C6-BB72-B27C-4B92-B7581D8B88E8}"/>
              </a:ext>
            </a:extLst>
          </p:cNvPr>
          <p:cNvSpPr>
            <a:spLocks noGrp="1"/>
          </p:cNvSpPr>
          <p:nvPr>
            <p:ph type="body" sz="quarter" idx="14" hasCustomPrompt="1"/>
          </p:nvPr>
        </p:nvSpPr>
        <p:spPr>
          <a:xfrm>
            <a:off x="831850" y="4113213"/>
            <a:ext cx="7070725" cy="841375"/>
          </a:xfrm>
        </p:spPr>
        <p:txBody>
          <a:bodyPr>
            <a:normAutofit/>
          </a:bodyPr>
          <a:lstStyle>
            <a:lvl1pPr marL="0" indent="0">
              <a:buNone/>
              <a:defRPr sz="2000">
                <a:solidFill>
                  <a:schemeClr val="bg1"/>
                </a:solidFill>
                <a:latin typeface="+mj-lt"/>
              </a:defRPr>
            </a:lvl1pPr>
          </a:lstStyle>
          <a:p>
            <a:pPr lvl="0"/>
            <a:r>
              <a:rPr lang="en-US" dirty="0"/>
              <a:t>Sub-title</a:t>
            </a:r>
          </a:p>
        </p:txBody>
      </p:sp>
    </p:spTree>
    <p:extLst>
      <p:ext uri="{BB962C8B-B14F-4D97-AF65-F5344CB8AC3E}">
        <p14:creationId xmlns:p14="http://schemas.microsoft.com/office/powerpoint/2010/main" val="51655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FC44A-D176-9470-50D5-BA2C250886D8}"/>
              </a:ext>
            </a:extLst>
          </p:cNvPr>
          <p:cNvSpPr>
            <a:spLocks noGrp="1"/>
          </p:cNvSpPr>
          <p:nvPr>
            <p:ph type="title" hasCustomPrompt="1"/>
          </p:nvPr>
        </p:nvSpPr>
        <p:spPr>
          <a:xfrm>
            <a:off x="1676400" y="2777158"/>
            <a:ext cx="10515600" cy="1539292"/>
          </a:xfrm>
        </p:spPr>
        <p:txBody>
          <a:bodyPr anchor="ctr" anchorCtr="0"/>
          <a:lstStyle>
            <a:lvl1pPr>
              <a:defRPr sz="9600" b="0">
                <a:solidFill>
                  <a:schemeClr val="tx2"/>
                </a:solidFill>
                <a:latin typeface="+mn-lt"/>
              </a:defRPr>
            </a:lvl1pPr>
          </a:lstStyle>
          <a:p>
            <a:r>
              <a:rPr lang="en-US" dirty="0"/>
              <a:t>Title</a:t>
            </a:r>
          </a:p>
        </p:txBody>
      </p:sp>
      <p:sp>
        <p:nvSpPr>
          <p:cNvPr id="4" name="Date Placeholder 3">
            <a:extLst>
              <a:ext uri="{FF2B5EF4-FFF2-40B4-BE49-F238E27FC236}">
                <a16:creationId xmlns:a16="http://schemas.microsoft.com/office/drawing/2014/main" id="{F6B5A4AF-C5CE-43A4-C150-07A2AA7A48A9}"/>
              </a:ext>
            </a:extLst>
          </p:cNvPr>
          <p:cNvSpPr>
            <a:spLocks noGrp="1"/>
          </p:cNvSpPr>
          <p:nvPr>
            <p:ph type="dt" sz="half" idx="10"/>
          </p:nvPr>
        </p:nvSpPr>
        <p:spPr/>
        <p:txBody>
          <a:bodyPr/>
          <a:lstStyle/>
          <a:p>
            <a:fld id="{F73BA171-C70D-4A1C-BA35-E1F32D023C06}" type="datetime1">
              <a:rPr lang="en-US" smtClean="0"/>
              <a:t>8/23/2024</a:t>
            </a:fld>
            <a:endParaRPr lang="en-US"/>
          </a:p>
        </p:txBody>
      </p:sp>
      <p:sp>
        <p:nvSpPr>
          <p:cNvPr id="5" name="Footer Placeholder 4">
            <a:extLst>
              <a:ext uri="{FF2B5EF4-FFF2-40B4-BE49-F238E27FC236}">
                <a16:creationId xmlns:a16="http://schemas.microsoft.com/office/drawing/2014/main" id="{B9C23332-F94E-5D6D-9EF0-AFBD9CFEA043}"/>
              </a:ext>
            </a:extLst>
          </p:cNvPr>
          <p:cNvSpPr>
            <a:spLocks noGrp="1"/>
          </p:cNvSpPr>
          <p:nvPr>
            <p:ph type="ftr" sz="quarter" idx="11"/>
          </p:nvPr>
        </p:nvSpPr>
        <p:spPr/>
        <p:txBody>
          <a:bodyPr/>
          <a:lstStyle/>
          <a:p>
            <a:endParaRPr lang="en-US"/>
          </a:p>
        </p:txBody>
      </p:sp>
      <p:sp>
        <p:nvSpPr>
          <p:cNvPr id="7" name="Google Shape;11;p2">
            <a:extLst>
              <a:ext uri="{FF2B5EF4-FFF2-40B4-BE49-F238E27FC236}">
                <a16:creationId xmlns:a16="http://schemas.microsoft.com/office/drawing/2014/main" id="{21A1CD2B-148D-8B31-D2EA-14ED47539BE9}"/>
              </a:ext>
            </a:extLst>
          </p:cNvPr>
          <p:cNvSpPr/>
          <p:nvPr/>
        </p:nvSpPr>
        <p:spPr>
          <a:xfrm rot="5400000">
            <a:off x="-303300" y="3141955"/>
            <a:ext cx="1416300" cy="809700"/>
          </a:xfrm>
          <a:prstGeom prst="triangl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Text Placeholder 9">
            <a:extLst>
              <a:ext uri="{FF2B5EF4-FFF2-40B4-BE49-F238E27FC236}">
                <a16:creationId xmlns:a16="http://schemas.microsoft.com/office/drawing/2014/main" id="{AEDFE6BD-EA93-4AE9-7893-D7CD62B042FE}"/>
              </a:ext>
            </a:extLst>
          </p:cNvPr>
          <p:cNvSpPr>
            <a:spLocks noGrp="1"/>
          </p:cNvSpPr>
          <p:nvPr>
            <p:ph type="body" sz="quarter" idx="13" hasCustomPrompt="1"/>
          </p:nvPr>
        </p:nvSpPr>
        <p:spPr>
          <a:xfrm>
            <a:off x="65918" y="3263139"/>
            <a:ext cx="503238" cy="567330"/>
          </a:xfrm>
        </p:spPr>
        <p:txBody>
          <a:bodyPr>
            <a:normAutofit/>
          </a:bodyPr>
          <a:lstStyle>
            <a:lvl1pPr marL="0" indent="0">
              <a:buNone/>
              <a:defRPr sz="4000">
                <a:solidFill>
                  <a:schemeClr val="bg1"/>
                </a:solidFill>
                <a:latin typeface="Bree Serif" panose="02000503040000020004" pitchFamily="2" charset="0"/>
              </a:defRPr>
            </a:lvl1pPr>
          </a:lstStyle>
          <a:p>
            <a:pPr lvl="0"/>
            <a:r>
              <a:rPr lang="en-US" dirty="0"/>
              <a:t>#</a:t>
            </a:r>
          </a:p>
        </p:txBody>
      </p:sp>
      <p:sp>
        <p:nvSpPr>
          <p:cNvPr id="8" name="Google Shape;23;p5">
            <a:extLst>
              <a:ext uri="{FF2B5EF4-FFF2-40B4-BE49-F238E27FC236}">
                <a16:creationId xmlns:a16="http://schemas.microsoft.com/office/drawing/2014/main" id="{75BA0A85-CD10-895C-94FE-0417BD1A0662}"/>
              </a:ext>
            </a:extLst>
          </p:cNvPr>
          <p:cNvSpPr/>
          <p:nvPr/>
        </p:nvSpPr>
        <p:spPr>
          <a:xfrm flipH="1">
            <a:off x="11353800" y="5999584"/>
            <a:ext cx="838200" cy="858416"/>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Slide Number Placeholder 16">
            <a:extLst>
              <a:ext uri="{FF2B5EF4-FFF2-40B4-BE49-F238E27FC236}">
                <a16:creationId xmlns:a16="http://schemas.microsoft.com/office/drawing/2014/main" id="{BF437B4A-9595-84A1-A8C0-C688263F36B4}"/>
              </a:ext>
            </a:extLst>
          </p:cNvPr>
          <p:cNvSpPr txBox="1">
            <a:spLocks/>
          </p:cNvSpPr>
          <p:nvPr/>
        </p:nvSpPr>
        <p:spPr>
          <a:xfrm>
            <a:off x="11688901" y="6330400"/>
            <a:ext cx="503099" cy="503042"/>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bg1"/>
                </a:solidFill>
                <a:latin typeface="Bree Serif" panose="02000503040000020004"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961F77-2697-4ECD-A2BA-708BA2A53463}" type="slidenum">
              <a:rPr lang="en-US" smtClean="0"/>
              <a:pPr/>
              <a:t>‹#›</a:t>
            </a:fld>
            <a:endParaRPr lang="en-US" dirty="0"/>
          </a:p>
        </p:txBody>
      </p:sp>
      <p:pic>
        <p:nvPicPr>
          <p:cNvPr id="11" name="Picture 10" descr="Text&#10;&#10;Description automatically generated">
            <a:extLst>
              <a:ext uri="{FF2B5EF4-FFF2-40B4-BE49-F238E27FC236}">
                <a16:creationId xmlns:a16="http://schemas.microsoft.com/office/drawing/2014/main" id="{2A986B06-BF8A-5EF8-233E-51C18A75D563}"/>
              </a:ext>
            </a:extLst>
          </p:cNvPr>
          <p:cNvPicPr>
            <a:picLocks noChangeAspect="1"/>
          </p:cNvPicPr>
          <p:nvPr/>
        </p:nvPicPr>
        <p:blipFill>
          <a:blip r:embed="rId2"/>
          <a:stretch>
            <a:fillRect/>
          </a:stretch>
        </p:blipFill>
        <p:spPr>
          <a:xfrm>
            <a:off x="8723266" y="6300366"/>
            <a:ext cx="2462984" cy="477092"/>
          </a:xfrm>
          <a:prstGeom prst="rect">
            <a:avLst/>
          </a:prstGeom>
        </p:spPr>
      </p:pic>
      <p:sp>
        <p:nvSpPr>
          <p:cNvPr id="12" name="Text Placeholder 11">
            <a:extLst>
              <a:ext uri="{FF2B5EF4-FFF2-40B4-BE49-F238E27FC236}">
                <a16:creationId xmlns:a16="http://schemas.microsoft.com/office/drawing/2014/main" id="{B845953C-1109-3FB2-2B09-CEDA7CB6E9CB}"/>
              </a:ext>
            </a:extLst>
          </p:cNvPr>
          <p:cNvSpPr>
            <a:spLocks noGrp="1"/>
          </p:cNvSpPr>
          <p:nvPr>
            <p:ph type="body" sz="quarter" idx="14"/>
          </p:nvPr>
        </p:nvSpPr>
        <p:spPr>
          <a:xfrm>
            <a:off x="1676400" y="4098734"/>
            <a:ext cx="10515600" cy="6159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778377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Quotes">
    <p:bg>
      <p:bgPr>
        <a:solidFill>
          <a:srgbClr val="191998"/>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6B5A4AF-C5CE-43A4-C150-07A2AA7A48A9}"/>
              </a:ext>
            </a:extLst>
          </p:cNvPr>
          <p:cNvSpPr>
            <a:spLocks noGrp="1"/>
          </p:cNvSpPr>
          <p:nvPr>
            <p:ph type="dt" sz="half" idx="10"/>
          </p:nvPr>
        </p:nvSpPr>
        <p:spPr/>
        <p:txBody>
          <a:bodyPr/>
          <a:lstStyle/>
          <a:p>
            <a:fld id="{6C9D251E-93E1-48BE-AA49-49E0F5360428}" type="datetime1">
              <a:rPr lang="en-US" smtClean="0"/>
              <a:t>8/23/2024</a:t>
            </a:fld>
            <a:endParaRPr lang="en-US"/>
          </a:p>
        </p:txBody>
      </p:sp>
      <p:sp>
        <p:nvSpPr>
          <p:cNvPr id="5" name="Footer Placeholder 4">
            <a:extLst>
              <a:ext uri="{FF2B5EF4-FFF2-40B4-BE49-F238E27FC236}">
                <a16:creationId xmlns:a16="http://schemas.microsoft.com/office/drawing/2014/main" id="{B9C23332-F94E-5D6D-9EF0-AFBD9CFEA043}"/>
              </a:ext>
            </a:extLst>
          </p:cNvPr>
          <p:cNvSpPr>
            <a:spLocks noGrp="1"/>
          </p:cNvSpPr>
          <p:nvPr>
            <p:ph type="ftr" sz="quarter" idx="11"/>
          </p:nvPr>
        </p:nvSpPr>
        <p:spPr/>
        <p:txBody>
          <a:bodyPr/>
          <a:lstStyle/>
          <a:p>
            <a:endParaRPr lang="en-US"/>
          </a:p>
        </p:txBody>
      </p:sp>
      <p:sp>
        <p:nvSpPr>
          <p:cNvPr id="7" name="Google Shape;11;p2">
            <a:extLst>
              <a:ext uri="{FF2B5EF4-FFF2-40B4-BE49-F238E27FC236}">
                <a16:creationId xmlns:a16="http://schemas.microsoft.com/office/drawing/2014/main" id="{21A1CD2B-148D-8B31-D2EA-14ED47539BE9}"/>
              </a:ext>
            </a:extLst>
          </p:cNvPr>
          <p:cNvSpPr/>
          <p:nvPr/>
        </p:nvSpPr>
        <p:spPr>
          <a:xfrm rot="5400000">
            <a:off x="-303300" y="1304888"/>
            <a:ext cx="1416300" cy="809700"/>
          </a:xfrm>
          <a:prstGeom prst="triangle">
            <a:avLst>
              <a:gd name="adj" fmla="val 50000"/>
            </a:avLst>
          </a:pr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0;p4">
            <a:extLst>
              <a:ext uri="{FF2B5EF4-FFF2-40B4-BE49-F238E27FC236}">
                <a16:creationId xmlns:a16="http://schemas.microsoft.com/office/drawing/2014/main" id="{19137B31-90EE-9F78-CE0D-035BE36A2EA8}"/>
              </a:ext>
            </a:extLst>
          </p:cNvPr>
          <p:cNvSpPr txBox="1"/>
          <p:nvPr/>
        </p:nvSpPr>
        <p:spPr>
          <a:xfrm>
            <a:off x="22295" y="1307000"/>
            <a:ext cx="531000" cy="653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8600" b="1" dirty="0">
                <a:solidFill>
                  <a:schemeClr val="accent2"/>
                </a:solidFill>
                <a:latin typeface="Raleway"/>
                <a:ea typeface="Raleway"/>
                <a:cs typeface="Raleway"/>
                <a:sym typeface="Raleway"/>
              </a:rPr>
              <a:t>“</a:t>
            </a:r>
            <a:endParaRPr sz="8600" b="1" dirty="0">
              <a:solidFill>
                <a:schemeClr val="accent2"/>
              </a:solidFill>
              <a:latin typeface="Raleway"/>
              <a:ea typeface="Raleway"/>
              <a:cs typeface="Raleway"/>
              <a:sym typeface="Raleway"/>
            </a:endParaRPr>
          </a:p>
        </p:txBody>
      </p:sp>
      <p:sp>
        <p:nvSpPr>
          <p:cNvPr id="9" name="Google Shape;23;p5">
            <a:extLst>
              <a:ext uri="{FF2B5EF4-FFF2-40B4-BE49-F238E27FC236}">
                <a16:creationId xmlns:a16="http://schemas.microsoft.com/office/drawing/2014/main" id="{CD1F37F7-3027-78D8-71E9-CADA1A294EBF}"/>
              </a:ext>
            </a:extLst>
          </p:cNvPr>
          <p:cNvSpPr/>
          <p:nvPr/>
        </p:nvSpPr>
        <p:spPr>
          <a:xfrm flipH="1">
            <a:off x="11353800" y="5999584"/>
            <a:ext cx="838200" cy="858416"/>
          </a:xfrm>
          <a:prstGeom prst="rtTriangle">
            <a:avLst/>
          </a:pr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Slide Number Placeholder 16">
            <a:extLst>
              <a:ext uri="{FF2B5EF4-FFF2-40B4-BE49-F238E27FC236}">
                <a16:creationId xmlns:a16="http://schemas.microsoft.com/office/drawing/2014/main" id="{5B21F208-BC75-40BD-3624-7CFC24E81B4C}"/>
              </a:ext>
            </a:extLst>
          </p:cNvPr>
          <p:cNvSpPr txBox="1">
            <a:spLocks/>
          </p:cNvSpPr>
          <p:nvPr/>
        </p:nvSpPr>
        <p:spPr>
          <a:xfrm>
            <a:off x="11688901" y="6330400"/>
            <a:ext cx="503099" cy="503042"/>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bg1"/>
                </a:solidFill>
                <a:latin typeface="Bree Serif" panose="02000503040000020004"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961F77-2697-4ECD-A2BA-708BA2A53463}" type="slidenum">
              <a:rPr lang="en-US" smtClean="0">
                <a:solidFill>
                  <a:schemeClr val="tx2"/>
                </a:solidFill>
              </a:rPr>
              <a:pPr/>
              <a:t>‹#›</a:t>
            </a:fld>
            <a:endParaRPr lang="en-US" dirty="0">
              <a:solidFill>
                <a:schemeClr val="tx2"/>
              </a:solidFill>
            </a:endParaRPr>
          </a:p>
        </p:txBody>
      </p:sp>
      <p:sp>
        <p:nvSpPr>
          <p:cNvPr id="12" name="Text Placeholder 11">
            <a:extLst>
              <a:ext uri="{FF2B5EF4-FFF2-40B4-BE49-F238E27FC236}">
                <a16:creationId xmlns:a16="http://schemas.microsoft.com/office/drawing/2014/main" id="{71AEAC5D-749D-2EA2-170E-AE79FF844032}"/>
              </a:ext>
            </a:extLst>
          </p:cNvPr>
          <p:cNvSpPr>
            <a:spLocks noGrp="1"/>
          </p:cNvSpPr>
          <p:nvPr>
            <p:ph type="body" sz="quarter" idx="12"/>
          </p:nvPr>
        </p:nvSpPr>
        <p:spPr>
          <a:xfrm>
            <a:off x="1016162" y="1468119"/>
            <a:ext cx="5876925" cy="4083050"/>
          </a:xfrm>
        </p:spPr>
        <p:txBody>
          <a:bodyPr>
            <a:normAutofit/>
          </a:bodyPr>
          <a:lstStyle>
            <a:lvl1pPr marL="0" indent="0">
              <a:buNone/>
              <a:defRPr sz="3200">
                <a:solidFill>
                  <a:schemeClr val="bg1"/>
                </a:solidFill>
                <a:latin typeface="Bree Serif" panose="02000503040000020004" pitchFamily="2" charset="0"/>
              </a:defRPr>
            </a:lvl1pPr>
          </a:lstStyle>
          <a:p>
            <a:pPr lvl="0"/>
            <a:r>
              <a:rPr lang="en-US"/>
              <a:t>Click to edit Master text styles</a:t>
            </a:r>
          </a:p>
        </p:txBody>
      </p:sp>
    </p:spTree>
    <p:extLst>
      <p:ext uri="{BB962C8B-B14F-4D97-AF65-F5344CB8AC3E}">
        <p14:creationId xmlns:p14="http://schemas.microsoft.com/office/powerpoint/2010/main" val="3187412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g Concep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FC91-52D9-AB05-D42D-F4DB304AC4A9}"/>
              </a:ext>
            </a:extLst>
          </p:cNvPr>
          <p:cNvSpPr>
            <a:spLocks noGrp="1"/>
          </p:cNvSpPr>
          <p:nvPr>
            <p:ph type="title" hasCustomPrompt="1"/>
          </p:nvPr>
        </p:nvSpPr>
        <p:spPr>
          <a:xfrm>
            <a:off x="455645" y="2268570"/>
            <a:ext cx="4461588" cy="1325563"/>
          </a:xfrm>
        </p:spPr>
        <p:txBody>
          <a:bodyPr/>
          <a:lstStyle>
            <a:lvl1pPr>
              <a:defRPr sz="6000"/>
            </a:lvl1pPr>
          </a:lstStyle>
          <a:p>
            <a:r>
              <a:rPr lang="en-US" dirty="0"/>
              <a:t>BIG CONCEPT</a:t>
            </a:r>
          </a:p>
        </p:txBody>
      </p:sp>
      <p:sp>
        <p:nvSpPr>
          <p:cNvPr id="3" name="Date Placeholder 2">
            <a:extLst>
              <a:ext uri="{FF2B5EF4-FFF2-40B4-BE49-F238E27FC236}">
                <a16:creationId xmlns:a16="http://schemas.microsoft.com/office/drawing/2014/main" id="{F004AA31-D929-369C-89F6-62187879F697}"/>
              </a:ext>
            </a:extLst>
          </p:cNvPr>
          <p:cNvSpPr>
            <a:spLocks noGrp="1"/>
          </p:cNvSpPr>
          <p:nvPr>
            <p:ph type="dt" sz="half" idx="10"/>
          </p:nvPr>
        </p:nvSpPr>
        <p:spPr/>
        <p:txBody>
          <a:bodyPr/>
          <a:lstStyle/>
          <a:p>
            <a:fld id="{D89385AC-0AB3-476B-B5C4-C0CA6C20BBD7}" type="datetime1">
              <a:rPr lang="en-US" smtClean="0"/>
              <a:t>8/23/2024</a:t>
            </a:fld>
            <a:endParaRPr lang="en-US"/>
          </a:p>
        </p:txBody>
      </p:sp>
      <p:sp>
        <p:nvSpPr>
          <p:cNvPr id="4" name="Footer Placeholder 3">
            <a:extLst>
              <a:ext uri="{FF2B5EF4-FFF2-40B4-BE49-F238E27FC236}">
                <a16:creationId xmlns:a16="http://schemas.microsoft.com/office/drawing/2014/main" id="{0FC3A0B6-AE79-1DC1-C9CA-6754781B26F5}"/>
              </a:ext>
            </a:extLst>
          </p:cNvPr>
          <p:cNvSpPr>
            <a:spLocks noGrp="1"/>
          </p:cNvSpPr>
          <p:nvPr>
            <p:ph type="ftr" sz="quarter" idx="11"/>
          </p:nvPr>
        </p:nvSpPr>
        <p:spPr/>
        <p:txBody>
          <a:bodyPr/>
          <a:lstStyle/>
          <a:p>
            <a:endParaRPr lang="en-US"/>
          </a:p>
        </p:txBody>
      </p:sp>
      <p:sp>
        <p:nvSpPr>
          <p:cNvPr id="7" name="Text Placeholder 6">
            <a:extLst>
              <a:ext uri="{FF2B5EF4-FFF2-40B4-BE49-F238E27FC236}">
                <a16:creationId xmlns:a16="http://schemas.microsoft.com/office/drawing/2014/main" id="{6F0EBF52-755C-DFFB-805A-59C622541C1D}"/>
              </a:ext>
            </a:extLst>
          </p:cNvPr>
          <p:cNvSpPr>
            <a:spLocks noGrp="1"/>
          </p:cNvSpPr>
          <p:nvPr>
            <p:ph type="body" sz="quarter" idx="13"/>
          </p:nvPr>
        </p:nvSpPr>
        <p:spPr>
          <a:xfrm>
            <a:off x="454901" y="3703638"/>
            <a:ext cx="4461587" cy="1212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Google Shape;23;p5">
            <a:extLst>
              <a:ext uri="{FF2B5EF4-FFF2-40B4-BE49-F238E27FC236}">
                <a16:creationId xmlns:a16="http://schemas.microsoft.com/office/drawing/2014/main" id="{96A02073-C226-7128-A002-6633EF56D4C0}"/>
              </a:ext>
            </a:extLst>
          </p:cNvPr>
          <p:cNvSpPr/>
          <p:nvPr/>
        </p:nvSpPr>
        <p:spPr>
          <a:xfrm flipH="1">
            <a:off x="11353800" y="5999584"/>
            <a:ext cx="838200" cy="858416"/>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Slide Number Placeholder 16">
            <a:extLst>
              <a:ext uri="{FF2B5EF4-FFF2-40B4-BE49-F238E27FC236}">
                <a16:creationId xmlns:a16="http://schemas.microsoft.com/office/drawing/2014/main" id="{9B1834B2-ACFB-5BAE-0E55-1DD712F129A8}"/>
              </a:ext>
            </a:extLst>
          </p:cNvPr>
          <p:cNvSpPr txBox="1">
            <a:spLocks/>
          </p:cNvSpPr>
          <p:nvPr/>
        </p:nvSpPr>
        <p:spPr>
          <a:xfrm>
            <a:off x="11688901" y="6330400"/>
            <a:ext cx="503099" cy="503042"/>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bg1"/>
                </a:solidFill>
                <a:latin typeface="Bree Serif" panose="02000503040000020004"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961F77-2697-4ECD-A2BA-708BA2A53463}" type="slidenum">
              <a:rPr lang="en-US" smtClean="0"/>
              <a:pPr/>
              <a:t>‹#›</a:t>
            </a:fld>
            <a:endParaRPr lang="en-US" dirty="0"/>
          </a:p>
        </p:txBody>
      </p:sp>
      <p:pic>
        <p:nvPicPr>
          <p:cNvPr id="11" name="Picture 10" descr="Text&#10;&#10;Description automatically generated">
            <a:extLst>
              <a:ext uri="{FF2B5EF4-FFF2-40B4-BE49-F238E27FC236}">
                <a16:creationId xmlns:a16="http://schemas.microsoft.com/office/drawing/2014/main" id="{C1A8DFD5-9286-714F-0E88-8F43E6B5A4BA}"/>
              </a:ext>
            </a:extLst>
          </p:cNvPr>
          <p:cNvPicPr>
            <a:picLocks noChangeAspect="1"/>
          </p:cNvPicPr>
          <p:nvPr/>
        </p:nvPicPr>
        <p:blipFill>
          <a:blip r:embed="rId2"/>
          <a:stretch>
            <a:fillRect/>
          </a:stretch>
        </p:blipFill>
        <p:spPr>
          <a:xfrm>
            <a:off x="8723266" y="6300366"/>
            <a:ext cx="2462984" cy="477092"/>
          </a:xfrm>
          <a:prstGeom prst="rect">
            <a:avLst/>
          </a:prstGeom>
        </p:spPr>
      </p:pic>
    </p:spTree>
    <p:extLst>
      <p:ext uri="{BB962C8B-B14F-4D97-AF65-F5344CB8AC3E}">
        <p14:creationId xmlns:p14="http://schemas.microsoft.com/office/powerpoint/2010/main" val="4135421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FC52D151-D81E-99A3-391D-CE53BFAC42FA}"/>
              </a:ext>
            </a:extLst>
          </p:cNvPr>
          <p:cNvSpPr>
            <a:spLocks noGrp="1"/>
          </p:cNvSpPr>
          <p:nvPr>
            <p:ph type="pic" sz="quarter" idx="10"/>
          </p:nvPr>
        </p:nvSpPr>
        <p:spPr>
          <a:xfrm>
            <a:off x="0" y="0"/>
            <a:ext cx="12192000" cy="6858000"/>
          </a:xfrm>
        </p:spPr>
        <p:txBody>
          <a:bodyPr/>
          <a:lstStyle>
            <a:lvl1pPr marL="0" indent="0">
              <a:buNone/>
              <a:defRPr/>
            </a:lvl1pPr>
          </a:lstStyle>
          <a:p>
            <a:r>
              <a:rPr lang="en-US"/>
              <a:t>Click icon to add picture</a:t>
            </a:r>
            <a:endParaRPr lang="en-US" dirty="0"/>
          </a:p>
        </p:txBody>
      </p:sp>
      <p:sp>
        <p:nvSpPr>
          <p:cNvPr id="8" name="Google Shape;23;p5">
            <a:extLst>
              <a:ext uri="{FF2B5EF4-FFF2-40B4-BE49-F238E27FC236}">
                <a16:creationId xmlns:a16="http://schemas.microsoft.com/office/drawing/2014/main" id="{304D59FC-9B4A-7624-C0EC-CBF166D38D47}"/>
              </a:ext>
            </a:extLst>
          </p:cNvPr>
          <p:cNvSpPr/>
          <p:nvPr/>
        </p:nvSpPr>
        <p:spPr>
          <a:xfrm flipH="1">
            <a:off x="11353800" y="5999584"/>
            <a:ext cx="838200" cy="858416"/>
          </a:xfrm>
          <a:prstGeom prst="rtTriangle">
            <a:avLst/>
          </a:pr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Slide Number Placeholder 16">
            <a:extLst>
              <a:ext uri="{FF2B5EF4-FFF2-40B4-BE49-F238E27FC236}">
                <a16:creationId xmlns:a16="http://schemas.microsoft.com/office/drawing/2014/main" id="{99EFDDAB-17B9-7866-9C8E-CA127B9727BF}"/>
              </a:ext>
            </a:extLst>
          </p:cNvPr>
          <p:cNvSpPr txBox="1">
            <a:spLocks/>
          </p:cNvSpPr>
          <p:nvPr/>
        </p:nvSpPr>
        <p:spPr>
          <a:xfrm>
            <a:off x="11688901" y="6330400"/>
            <a:ext cx="503099" cy="503042"/>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bg1"/>
                </a:solidFill>
                <a:latin typeface="Bree Serif" panose="02000503040000020004"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961F77-2697-4ECD-A2BA-708BA2A53463}" type="slidenum">
              <a:rPr lang="en-US" smtClean="0">
                <a:solidFill>
                  <a:schemeClr val="tx2"/>
                </a:solidFill>
              </a:rPr>
              <a:pPr/>
              <a:t>‹#›</a:t>
            </a:fld>
            <a:endParaRPr lang="en-US" dirty="0">
              <a:solidFill>
                <a:schemeClr val="tx2"/>
              </a:solidFill>
            </a:endParaRPr>
          </a:p>
        </p:txBody>
      </p:sp>
      <p:sp>
        <p:nvSpPr>
          <p:cNvPr id="15" name="Text Placeholder 14">
            <a:extLst>
              <a:ext uri="{FF2B5EF4-FFF2-40B4-BE49-F238E27FC236}">
                <a16:creationId xmlns:a16="http://schemas.microsoft.com/office/drawing/2014/main" id="{F9B60308-52E8-B375-A5E5-CEA44761F341}"/>
              </a:ext>
            </a:extLst>
          </p:cNvPr>
          <p:cNvSpPr>
            <a:spLocks noGrp="1"/>
          </p:cNvSpPr>
          <p:nvPr>
            <p:ph type="body" sz="quarter" idx="11" hasCustomPrompt="1"/>
          </p:nvPr>
        </p:nvSpPr>
        <p:spPr>
          <a:xfrm>
            <a:off x="-83975" y="587375"/>
            <a:ext cx="3638550" cy="1185863"/>
          </a:xfrm>
        </p:spPr>
        <p:txBody>
          <a:bodyPr/>
          <a:lstStyle/>
          <a:p>
            <a:pPr marL="0" marR="0" lvl="0" indent="0" algn="l" defTabSz="914400" rtl="0" eaLnBrk="1" fontAlgn="auto" latinLnBrk="0" hangingPunct="1">
              <a:lnSpc>
                <a:spcPct val="115000"/>
              </a:lnSpc>
              <a:spcBef>
                <a:spcPts val="0"/>
              </a:spcBef>
              <a:spcAft>
                <a:spcPts val="0"/>
              </a:spcAft>
              <a:buClr>
                <a:srgbClr val="191998"/>
              </a:buClr>
              <a:buSzPts val="4800"/>
              <a:buFont typeface="Raleway Thin"/>
              <a:buNone/>
              <a:tabLst/>
              <a:defRPr/>
            </a:pPr>
            <a:r>
              <a:rPr kumimoji="0" lang="en-US" sz="2800" b="0" i="0" u="none" strike="noStrike" kern="0" cap="none" spc="0" normalizeH="0" baseline="0" noProof="0" dirty="0">
                <a:ln>
                  <a:noFill/>
                </a:ln>
                <a:solidFill>
                  <a:srgbClr val="191998"/>
                </a:solidFill>
                <a:effectLst/>
                <a:highlight>
                  <a:srgbClr val="A4D65E"/>
                </a:highlight>
                <a:uLnTx/>
                <a:uFillTx/>
                <a:latin typeface="Poppins"/>
                <a:sym typeface="Raleway Thin"/>
              </a:rPr>
              <a:t>Want big impact?</a:t>
            </a:r>
          </a:p>
          <a:p>
            <a:pPr marL="0" marR="0" lvl="0" indent="0" algn="l" defTabSz="914400" rtl="0" eaLnBrk="1" fontAlgn="auto" latinLnBrk="0" hangingPunct="1">
              <a:lnSpc>
                <a:spcPct val="115000"/>
              </a:lnSpc>
              <a:spcBef>
                <a:spcPts val="0"/>
              </a:spcBef>
              <a:spcAft>
                <a:spcPts val="0"/>
              </a:spcAft>
              <a:buClr>
                <a:srgbClr val="191998"/>
              </a:buClr>
              <a:buSzPts val="4800"/>
              <a:buFont typeface="Raleway Thin"/>
              <a:buNone/>
              <a:tabLst/>
              <a:defRPr/>
            </a:pPr>
            <a:r>
              <a:rPr kumimoji="0" lang="en-US" sz="2800" b="0" i="0" u="none" strike="noStrike" kern="0" cap="none" spc="0" normalizeH="0" baseline="0" noProof="0" dirty="0">
                <a:ln>
                  <a:noFill/>
                </a:ln>
                <a:solidFill>
                  <a:prstClr val="white"/>
                </a:solidFill>
                <a:effectLst/>
                <a:highlight>
                  <a:srgbClr val="191998"/>
                </a:highlight>
                <a:uLnTx/>
                <a:uFillTx/>
                <a:latin typeface="Poppins"/>
                <a:sym typeface="Raleway Thin"/>
              </a:rPr>
              <a:t>Use big image.</a:t>
            </a:r>
            <a:endParaRPr lang="en-US" dirty="0"/>
          </a:p>
        </p:txBody>
      </p:sp>
    </p:spTree>
    <p:extLst>
      <p:ext uri="{BB962C8B-B14F-4D97-AF65-F5344CB8AC3E}">
        <p14:creationId xmlns:p14="http://schemas.microsoft.com/office/powerpoint/2010/main" val="954996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03968-72B3-8560-31E8-9B34612730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dirty="0"/>
              <a:t>Master title</a:t>
            </a:r>
          </a:p>
        </p:txBody>
      </p:sp>
      <p:sp>
        <p:nvSpPr>
          <p:cNvPr id="3" name="Text Placeholder 2">
            <a:extLst>
              <a:ext uri="{FF2B5EF4-FFF2-40B4-BE49-F238E27FC236}">
                <a16:creationId xmlns:a16="http://schemas.microsoft.com/office/drawing/2014/main" id="{B09B4F33-774C-7E47-5134-417720EB43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marL="457200" marR="0" lvl="0"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First level</a:t>
            </a:r>
          </a:p>
          <a:p>
            <a:pPr marL="914400" marR="0" lvl="1"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Second level</a:t>
            </a:r>
          </a:p>
          <a:p>
            <a:pPr marL="1371600" marR="0" lvl="2" indent="-342900" algn="l" defTabSz="914400" rtl="0" eaLnBrk="1" fontAlgn="auto" latinLnBrk="0" hangingPunct="1">
              <a:lnSpc>
                <a:spcPct val="110000"/>
              </a:lnSpc>
              <a:spcBef>
                <a:spcPts val="600"/>
              </a:spcBef>
              <a:spcAft>
                <a:spcPts val="0"/>
              </a:spcAft>
              <a:buClr>
                <a:srgbClr val="A4D65E"/>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Third level</a:t>
            </a:r>
          </a:p>
          <a:p>
            <a:pPr marL="1828800" marR="0" lvl="3" indent="-342900" algn="l" defTabSz="914400" rtl="0" eaLnBrk="1" fontAlgn="auto" latinLnBrk="0" hangingPunct="1">
              <a:lnSpc>
                <a:spcPct val="110000"/>
              </a:lnSpc>
              <a:spcBef>
                <a:spcPts val="600"/>
              </a:spcBef>
              <a:spcAft>
                <a:spcPts val="0"/>
              </a:spcAft>
              <a:buClr>
                <a:prstClr val="black"/>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Fourth level</a:t>
            </a:r>
          </a:p>
          <a:p>
            <a:pPr marL="2286000" marR="0" lvl="4" indent="-342900" algn="l" defTabSz="914400" rtl="0" eaLnBrk="1" fontAlgn="auto" latinLnBrk="0" hangingPunct="1">
              <a:lnSpc>
                <a:spcPct val="110000"/>
              </a:lnSpc>
              <a:spcBef>
                <a:spcPts val="600"/>
              </a:spcBef>
              <a:spcAft>
                <a:spcPts val="0"/>
              </a:spcAft>
              <a:buClr>
                <a:prstClr val="black"/>
              </a:buClr>
              <a:buSzPts val="1800"/>
              <a:buFont typeface="Barlow Light"/>
              <a:buChar char="▹"/>
              <a:tabLst/>
              <a:defRPr/>
            </a:pPr>
            <a:r>
              <a:rPr kumimoji="0" lang="en-US" sz="1800" b="0" i="0" u="none" strike="noStrike" kern="0" cap="none" spc="0" normalizeH="0" baseline="0" noProof="0" dirty="0">
                <a:ln>
                  <a:noFill/>
                </a:ln>
                <a:solidFill>
                  <a:prstClr val="black"/>
                </a:solidFill>
                <a:effectLst/>
                <a:uLnTx/>
                <a:uFillTx/>
                <a:latin typeface="Open Sans"/>
                <a:sym typeface="Barlow Light"/>
              </a:rPr>
              <a:t>Fifth level</a:t>
            </a:r>
          </a:p>
        </p:txBody>
      </p:sp>
      <p:sp>
        <p:nvSpPr>
          <p:cNvPr id="4" name="Date Placeholder 3">
            <a:extLst>
              <a:ext uri="{FF2B5EF4-FFF2-40B4-BE49-F238E27FC236}">
                <a16:creationId xmlns:a16="http://schemas.microsoft.com/office/drawing/2014/main" id="{915AD4BB-B1A5-478E-7754-1F85537088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552B4-FCE0-4E1A-90FE-01581AFF2AB3}" type="datetime1">
              <a:rPr lang="en-US" smtClean="0"/>
              <a:t>8/23/2024</a:t>
            </a:fld>
            <a:endParaRPr lang="en-US" dirty="0"/>
          </a:p>
        </p:txBody>
      </p:sp>
      <p:sp>
        <p:nvSpPr>
          <p:cNvPr id="5" name="Footer Placeholder 4">
            <a:extLst>
              <a:ext uri="{FF2B5EF4-FFF2-40B4-BE49-F238E27FC236}">
                <a16:creationId xmlns:a16="http://schemas.microsoft.com/office/drawing/2014/main" id="{84082A1B-468B-7145-4057-739472C7F0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73864C-E648-5A32-1375-EEC8574CBF81}"/>
              </a:ext>
            </a:extLst>
          </p:cNvPr>
          <p:cNvSpPr>
            <a:spLocks noGrp="1"/>
          </p:cNvSpPr>
          <p:nvPr>
            <p:ph type="sldNum" sz="quarter" idx="4"/>
          </p:nvPr>
        </p:nvSpPr>
        <p:spPr>
          <a:xfrm>
            <a:off x="11607282" y="6270171"/>
            <a:ext cx="503099" cy="503042"/>
          </a:xfrm>
          <a:prstGeom prst="rect">
            <a:avLst/>
          </a:prstGeom>
        </p:spPr>
        <p:txBody>
          <a:bodyPr vert="horz" lIns="91440" tIns="45720" rIns="91440" bIns="45720" rtlCol="0" anchor="ctr"/>
          <a:lstStyle>
            <a:lvl1pPr algn="r">
              <a:defRPr sz="2000">
                <a:solidFill>
                  <a:schemeClr val="tx1">
                    <a:tint val="75000"/>
                  </a:schemeClr>
                </a:solidFill>
                <a:latin typeface="Bree Serif" panose="02000503040000020004" pitchFamily="2" charset="0"/>
              </a:defRPr>
            </a:lvl1pPr>
          </a:lstStyle>
          <a:p>
            <a:fld id="{CC961F77-2697-4ECD-A2BA-708BA2A53463}" type="slidenum">
              <a:rPr lang="en-US" smtClean="0"/>
              <a:pPr/>
              <a:t>‹#›</a:t>
            </a:fld>
            <a:endParaRPr lang="en-US" dirty="0"/>
          </a:p>
        </p:txBody>
      </p:sp>
    </p:spTree>
    <p:extLst>
      <p:ext uri="{BB962C8B-B14F-4D97-AF65-F5344CB8AC3E}">
        <p14:creationId xmlns:p14="http://schemas.microsoft.com/office/powerpoint/2010/main" val="1418085169"/>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61" r:id="rId4"/>
    <p:sldLayoutId id="2147483651" r:id="rId5"/>
    <p:sldLayoutId id="2147483664" r:id="rId6"/>
    <p:sldLayoutId id="2147483662" r:id="rId7"/>
    <p:sldLayoutId id="2147483654" r:id="rId8"/>
    <p:sldLayoutId id="2147483655" r:id="rId9"/>
    <p:sldLayoutId id="2147483656" r:id="rId10"/>
    <p:sldLayoutId id="2147483660" r:id="rId11"/>
  </p:sldLayoutIdLst>
  <p:hf hdr="0" ftr="0" dt="0"/>
  <p:txStyles>
    <p:titleStyle>
      <a:lvl1pPr algn="l" defTabSz="914400" rtl="0" eaLnBrk="1" latinLnBrk="0" hangingPunct="1">
        <a:lnSpc>
          <a:spcPct val="90000"/>
        </a:lnSpc>
        <a:spcBef>
          <a:spcPct val="0"/>
        </a:spcBef>
        <a:buNone/>
        <a:defRPr sz="4800" b="1" kern="1200">
          <a:solidFill>
            <a:srgbClr val="191998"/>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500"/>
        </a:spcAft>
        <a:buClr>
          <a:schemeClr val="accent1"/>
        </a:buClr>
        <a:buSzPct val="70000"/>
        <a:buFont typeface="Wingdings 3" panose="05040102010807070707" pitchFamily="18" charset="2"/>
        <a:buChar char="u"/>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500"/>
        </a:spcAft>
        <a:buClr>
          <a:schemeClr val="accent1"/>
        </a:buClr>
        <a:buSzPct val="70000"/>
        <a:buFont typeface="Wingdings 3" panose="05040102010807070707" pitchFamily="18" charset="2"/>
        <a:buChar char="u"/>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500"/>
        </a:spcAft>
        <a:buClr>
          <a:schemeClr val="accent1"/>
        </a:buClr>
        <a:buSzPct val="70000"/>
        <a:buFont typeface="Wingdings 3" panose="05040102010807070707" pitchFamily="18" charset="2"/>
        <a:buChar char="u"/>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500"/>
        </a:spcAft>
        <a:buClr>
          <a:schemeClr val="accent1"/>
        </a:buClr>
        <a:buSzPct val="70000"/>
        <a:buFont typeface="Wingdings 3" panose="05040102010807070707" pitchFamily="18" charset="2"/>
        <a:buChar char="u"/>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500"/>
        </a:spcAft>
        <a:buClr>
          <a:schemeClr val="accent1"/>
        </a:buClr>
        <a:buSzPct val="70000"/>
        <a:buFont typeface="Wingdings 3" panose="05040102010807070707" pitchFamily="18" charset="2"/>
        <a:buChar char="u"/>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DD4F5B6-050B-B388-D10D-D19E1D099BD4}"/>
              </a:ext>
            </a:extLst>
          </p:cNvPr>
          <p:cNvSpPr>
            <a:spLocks noGrp="1"/>
          </p:cNvSpPr>
          <p:nvPr>
            <p:ph type="body" sz="quarter" idx="13"/>
          </p:nvPr>
        </p:nvSpPr>
        <p:spPr>
          <a:xfrm>
            <a:off x="1076325" y="4387850"/>
            <a:ext cx="9961130" cy="800100"/>
          </a:xfrm>
        </p:spPr>
        <p:txBody>
          <a:bodyPr/>
          <a:lstStyle/>
          <a:p>
            <a:r>
              <a:rPr lang="en-US" dirty="0"/>
              <a:t>Challenges Facing the Medicaid Program</a:t>
            </a:r>
          </a:p>
        </p:txBody>
      </p:sp>
      <p:sp>
        <p:nvSpPr>
          <p:cNvPr id="4" name="Title 3">
            <a:extLst>
              <a:ext uri="{FF2B5EF4-FFF2-40B4-BE49-F238E27FC236}">
                <a16:creationId xmlns:a16="http://schemas.microsoft.com/office/drawing/2014/main" id="{648C13D3-4C26-3F23-11EB-AD513416D853}"/>
              </a:ext>
            </a:extLst>
          </p:cNvPr>
          <p:cNvSpPr>
            <a:spLocks noGrp="1"/>
          </p:cNvSpPr>
          <p:nvPr>
            <p:ph type="title"/>
          </p:nvPr>
        </p:nvSpPr>
        <p:spPr/>
        <p:txBody>
          <a:bodyPr/>
          <a:lstStyle/>
          <a:p>
            <a:r>
              <a:rPr lang="en-US" b="1" i="0" dirty="0">
                <a:solidFill>
                  <a:schemeClr val="tx2"/>
                </a:solidFill>
                <a:effectLst/>
              </a:rPr>
              <a:t>Reviewing the Rule: </a:t>
            </a:r>
            <a:r>
              <a:rPr lang="en-US" b="0" i="0" dirty="0">
                <a:solidFill>
                  <a:schemeClr val="tx2"/>
                </a:solidFill>
                <a:effectLst/>
              </a:rPr>
              <a:t>Unpacking CMS’s Minimum Staffing Standard </a:t>
            </a:r>
            <a:endParaRPr lang="en-US" dirty="0">
              <a:solidFill>
                <a:schemeClr val="tx2"/>
              </a:solidFill>
            </a:endParaRPr>
          </a:p>
        </p:txBody>
      </p:sp>
      <p:sp>
        <p:nvSpPr>
          <p:cNvPr id="5" name="Text Placeholder 4">
            <a:extLst>
              <a:ext uri="{FF2B5EF4-FFF2-40B4-BE49-F238E27FC236}">
                <a16:creationId xmlns:a16="http://schemas.microsoft.com/office/drawing/2014/main" id="{9C362C7E-3234-6E21-C906-ECC85F4B6A7F}"/>
              </a:ext>
            </a:extLst>
          </p:cNvPr>
          <p:cNvSpPr>
            <a:spLocks noGrp="1"/>
          </p:cNvSpPr>
          <p:nvPr>
            <p:ph type="body" sz="quarter" idx="12"/>
          </p:nvPr>
        </p:nvSpPr>
        <p:spPr/>
        <p:txBody>
          <a:bodyPr/>
          <a:lstStyle/>
          <a:p>
            <a:r>
              <a:rPr lang="en-US" dirty="0"/>
              <a:t>August 28 &amp; 30, 2024</a:t>
            </a:r>
          </a:p>
        </p:txBody>
      </p:sp>
      <p:sp>
        <p:nvSpPr>
          <p:cNvPr id="6" name="Text Placeholder 5">
            <a:extLst>
              <a:ext uri="{FF2B5EF4-FFF2-40B4-BE49-F238E27FC236}">
                <a16:creationId xmlns:a16="http://schemas.microsoft.com/office/drawing/2014/main" id="{B2563A90-1D7A-A038-3EE9-6805A4330A34}"/>
              </a:ext>
            </a:extLst>
          </p:cNvPr>
          <p:cNvSpPr>
            <a:spLocks noGrp="1"/>
          </p:cNvSpPr>
          <p:nvPr>
            <p:ph type="body" sz="quarter" idx="15"/>
          </p:nvPr>
        </p:nvSpPr>
        <p:spPr>
          <a:xfrm>
            <a:off x="1076325" y="5295900"/>
            <a:ext cx="10312111" cy="506413"/>
          </a:xfrm>
        </p:spPr>
        <p:txBody>
          <a:bodyPr>
            <a:normAutofit fontScale="85000" lnSpcReduction="10000"/>
          </a:bodyPr>
          <a:lstStyle/>
          <a:p>
            <a:r>
              <a:rPr lang="en-US" sz="2400" dirty="0"/>
              <a:t>Council of State Governments Medicaid Policy and Leadership Academies</a:t>
            </a:r>
          </a:p>
        </p:txBody>
      </p:sp>
    </p:spTree>
    <p:extLst>
      <p:ext uri="{BB962C8B-B14F-4D97-AF65-F5344CB8AC3E}">
        <p14:creationId xmlns:p14="http://schemas.microsoft.com/office/powerpoint/2010/main" val="751578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0179DBC-4B91-D75B-A36E-16090B819024}"/>
              </a:ext>
            </a:extLst>
          </p:cNvPr>
          <p:cNvSpPr>
            <a:spLocks noGrp="1"/>
          </p:cNvSpPr>
          <p:nvPr>
            <p:ph type="title"/>
          </p:nvPr>
        </p:nvSpPr>
        <p:spPr>
          <a:xfrm>
            <a:off x="831850" y="2458907"/>
            <a:ext cx="10515600" cy="1595857"/>
          </a:xfrm>
        </p:spPr>
        <p:txBody>
          <a:bodyPr/>
          <a:lstStyle/>
          <a:p>
            <a:r>
              <a:rPr lang="en-US" dirty="0"/>
              <a:t>Challenges to the Rule</a:t>
            </a:r>
          </a:p>
        </p:txBody>
      </p:sp>
      <p:sp>
        <p:nvSpPr>
          <p:cNvPr id="7" name="Text Placeholder 6">
            <a:extLst>
              <a:ext uri="{FF2B5EF4-FFF2-40B4-BE49-F238E27FC236}">
                <a16:creationId xmlns:a16="http://schemas.microsoft.com/office/drawing/2014/main" id="{78355EFF-52C5-82B6-5A51-CDA4FAE9698C}"/>
              </a:ext>
            </a:extLst>
          </p:cNvPr>
          <p:cNvSpPr>
            <a:spLocks noGrp="1"/>
          </p:cNvSpPr>
          <p:nvPr>
            <p:ph type="body" sz="quarter" idx="13"/>
          </p:nvPr>
        </p:nvSpPr>
        <p:spPr/>
        <p:txBody>
          <a:bodyPr>
            <a:normAutofit fontScale="92500" lnSpcReduction="20000"/>
          </a:bodyPr>
          <a:lstStyle/>
          <a:p>
            <a:endParaRPr lang="en-US"/>
          </a:p>
        </p:txBody>
      </p:sp>
      <p:sp>
        <p:nvSpPr>
          <p:cNvPr id="3" name="Slide Number Placeholder 2">
            <a:extLst>
              <a:ext uri="{FF2B5EF4-FFF2-40B4-BE49-F238E27FC236}">
                <a16:creationId xmlns:a16="http://schemas.microsoft.com/office/drawing/2014/main" id="{54A1A727-BCE1-15FE-ACCD-7E7D3C473E0E}"/>
              </a:ext>
            </a:extLst>
          </p:cNvPr>
          <p:cNvSpPr>
            <a:spLocks noGrp="1"/>
          </p:cNvSpPr>
          <p:nvPr>
            <p:ph type="sldNum" sz="quarter" idx="4294967295"/>
          </p:nvPr>
        </p:nvSpPr>
        <p:spPr>
          <a:xfrm>
            <a:off x="11688763" y="6330950"/>
            <a:ext cx="503237" cy="503238"/>
          </a:xfrm>
        </p:spPr>
        <p:txBody>
          <a:bodyPr/>
          <a:lstStyle/>
          <a:p>
            <a:fld id="{CC961F77-2697-4ECD-A2BA-708BA2A53463}" type="slidenum">
              <a:rPr lang="en-US" smtClean="0"/>
              <a:pPr/>
              <a:t>10</a:t>
            </a:fld>
            <a:endParaRPr lang="en-US" dirty="0"/>
          </a:p>
        </p:txBody>
      </p:sp>
    </p:spTree>
    <p:extLst>
      <p:ext uri="{BB962C8B-B14F-4D97-AF65-F5344CB8AC3E}">
        <p14:creationId xmlns:p14="http://schemas.microsoft.com/office/powerpoint/2010/main" val="3732289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8506B1A-2D93-DB99-6FDD-729048B6C85F}"/>
              </a:ext>
            </a:extLst>
          </p:cNvPr>
          <p:cNvSpPr>
            <a:spLocks noGrp="1"/>
          </p:cNvSpPr>
          <p:nvPr>
            <p:ph type="title"/>
          </p:nvPr>
        </p:nvSpPr>
        <p:spPr/>
        <p:txBody>
          <a:bodyPr/>
          <a:lstStyle/>
          <a:p>
            <a:r>
              <a:rPr lang="en-US" dirty="0"/>
              <a:t>Challenges to the Rule</a:t>
            </a:r>
          </a:p>
        </p:txBody>
      </p:sp>
      <p:sp>
        <p:nvSpPr>
          <p:cNvPr id="6" name="Text Placeholder 5">
            <a:extLst>
              <a:ext uri="{FF2B5EF4-FFF2-40B4-BE49-F238E27FC236}">
                <a16:creationId xmlns:a16="http://schemas.microsoft.com/office/drawing/2014/main" id="{6D498B04-77FD-F7B0-5719-5FDA4ED537FD}"/>
              </a:ext>
            </a:extLst>
          </p:cNvPr>
          <p:cNvSpPr>
            <a:spLocks noGrp="1"/>
          </p:cNvSpPr>
          <p:nvPr>
            <p:ph type="body" sz="quarter" idx="14"/>
          </p:nvPr>
        </p:nvSpPr>
        <p:spPr/>
        <p:txBody>
          <a:bodyPr>
            <a:normAutofit lnSpcReduction="10000"/>
          </a:bodyPr>
          <a:lstStyle/>
          <a:p>
            <a:endParaRPr lang="en-US"/>
          </a:p>
        </p:txBody>
      </p:sp>
      <p:sp>
        <p:nvSpPr>
          <p:cNvPr id="7" name="Text Placeholder 6">
            <a:extLst>
              <a:ext uri="{FF2B5EF4-FFF2-40B4-BE49-F238E27FC236}">
                <a16:creationId xmlns:a16="http://schemas.microsoft.com/office/drawing/2014/main" id="{82ED57E0-B817-FC5B-E09C-D8A458D59EAB}"/>
              </a:ext>
            </a:extLst>
          </p:cNvPr>
          <p:cNvSpPr>
            <a:spLocks noGrp="1"/>
          </p:cNvSpPr>
          <p:nvPr>
            <p:ph type="body" sz="quarter" idx="15"/>
          </p:nvPr>
        </p:nvSpPr>
        <p:spPr>
          <a:xfrm>
            <a:off x="457925" y="2202694"/>
            <a:ext cx="10728325" cy="3654768"/>
          </a:xfrm>
        </p:spPr>
        <p:txBody>
          <a:bodyPr>
            <a:normAutofit lnSpcReduction="10000"/>
          </a:bodyPr>
          <a:lstStyle/>
          <a:p>
            <a:r>
              <a:rPr lang="en-US" sz="3600" dirty="0"/>
              <a:t>Lawsuit to Dismiss Rule</a:t>
            </a:r>
          </a:p>
          <a:p>
            <a:endParaRPr lang="en-US" sz="3600" dirty="0"/>
          </a:p>
          <a:p>
            <a:r>
              <a:rPr lang="en-US" sz="3600" dirty="0"/>
              <a:t>Congressional action to bar implementation of the rule</a:t>
            </a:r>
          </a:p>
          <a:p>
            <a:pPr lvl="1"/>
            <a:r>
              <a:rPr lang="en-US" sz="3600" dirty="0"/>
              <a:t>H.R.7513; S.3410; H.J. Res 139; S.J. Res91</a:t>
            </a:r>
          </a:p>
          <a:p>
            <a:pPr lvl="1"/>
            <a:endParaRPr lang="en-US" sz="3600" dirty="0"/>
          </a:p>
        </p:txBody>
      </p:sp>
    </p:spTree>
    <p:extLst>
      <p:ext uri="{BB962C8B-B14F-4D97-AF65-F5344CB8AC3E}">
        <p14:creationId xmlns:p14="http://schemas.microsoft.com/office/powerpoint/2010/main" val="200954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00D22-2086-8B8A-3E81-DAD638354A43}"/>
              </a:ext>
            </a:extLst>
          </p:cNvPr>
          <p:cNvSpPr>
            <a:spLocks noGrp="1"/>
          </p:cNvSpPr>
          <p:nvPr>
            <p:ph type="title"/>
          </p:nvPr>
        </p:nvSpPr>
        <p:spPr/>
        <p:txBody>
          <a:bodyPr/>
          <a:lstStyle/>
          <a:p>
            <a:r>
              <a:rPr lang="en-US" dirty="0"/>
              <a:t>Challenges</a:t>
            </a:r>
          </a:p>
        </p:txBody>
      </p:sp>
      <p:sp>
        <p:nvSpPr>
          <p:cNvPr id="3" name="Slide Number Placeholder 2">
            <a:extLst>
              <a:ext uri="{FF2B5EF4-FFF2-40B4-BE49-F238E27FC236}">
                <a16:creationId xmlns:a16="http://schemas.microsoft.com/office/drawing/2014/main" id="{B33B9108-C066-334E-2CC9-51C263EFAA2E}"/>
              </a:ext>
            </a:extLst>
          </p:cNvPr>
          <p:cNvSpPr>
            <a:spLocks noGrp="1"/>
          </p:cNvSpPr>
          <p:nvPr>
            <p:ph type="sldNum" sz="quarter" idx="12"/>
          </p:nvPr>
        </p:nvSpPr>
        <p:spPr/>
        <p:txBody>
          <a:bodyPr/>
          <a:lstStyle/>
          <a:p>
            <a:fld id="{CC961F77-2697-4ECD-A2BA-708BA2A53463}" type="slidenum">
              <a:rPr lang="en-US" smtClean="0"/>
              <a:pPr/>
              <a:t>12</a:t>
            </a:fld>
            <a:endParaRPr lang="en-US" dirty="0"/>
          </a:p>
        </p:txBody>
      </p:sp>
      <p:graphicFrame>
        <p:nvGraphicFramePr>
          <p:cNvPr id="6" name="Table 5">
            <a:extLst>
              <a:ext uri="{FF2B5EF4-FFF2-40B4-BE49-F238E27FC236}">
                <a16:creationId xmlns:a16="http://schemas.microsoft.com/office/drawing/2014/main" id="{143B3F10-875F-036E-4BF1-450F323E9203}"/>
              </a:ext>
            </a:extLst>
          </p:cNvPr>
          <p:cNvGraphicFramePr>
            <a:graphicFrameLocks noGrp="1"/>
          </p:cNvGraphicFramePr>
          <p:nvPr>
            <p:extLst>
              <p:ext uri="{D42A27DB-BD31-4B8C-83A1-F6EECF244321}">
                <p14:modId xmlns:p14="http://schemas.microsoft.com/office/powerpoint/2010/main" val="3008292283"/>
              </p:ext>
            </p:extLst>
          </p:nvPr>
        </p:nvGraphicFramePr>
        <p:xfrm>
          <a:off x="649357" y="1324978"/>
          <a:ext cx="10933043" cy="4873120"/>
        </p:xfrm>
        <a:graphic>
          <a:graphicData uri="http://schemas.openxmlformats.org/drawingml/2006/table">
            <a:tbl>
              <a:tblPr firstRow="1" bandRow="1">
                <a:tableStyleId>{5C22544A-7EE6-4342-B048-85BDC9FD1C3A}</a:tableStyleId>
              </a:tblPr>
              <a:tblGrid>
                <a:gridCol w="3525078">
                  <a:extLst>
                    <a:ext uri="{9D8B030D-6E8A-4147-A177-3AD203B41FA5}">
                      <a16:colId xmlns:a16="http://schemas.microsoft.com/office/drawing/2014/main" val="2163189176"/>
                    </a:ext>
                  </a:extLst>
                </a:gridCol>
                <a:gridCol w="7407965">
                  <a:extLst>
                    <a:ext uri="{9D8B030D-6E8A-4147-A177-3AD203B41FA5}">
                      <a16:colId xmlns:a16="http://schemas.microsoft.com/office/drawing/2014/main" val="48425288"/>
                    </a:ext>
                  </a:extLst>
                </a:gridCol>
              </a:tblGrid>
              <a:tr h="665211">
                <a:tc>
                  <a:txBody>
                    <a:bodyPr/>
                    <a:lstStyle/>
                    <a:p>
                      <a:endParaRPr lang="en-US" dirty="0">
                        <a:solidFill>
                          <a:srgbClr val="191998"/>
                        </a:solidFill>
                      </a:endParaRPr>
                    </a:p>
                  </a:txBody>
                  <a:tcPr/>
                </a:tc>
                <a:tc>
                  <a:txBody>
                    <a:bodyPr/>
                    <a:lstStyle/>
                    <a:p>
                      <a:pPr algn="ctr"/>
                      <a:r>
                        <a:rPr lang="en-US" sz="2800" dirty="0">
                          <a:solidFill>
                            <a:srgbClr val="191998"/>
                          </a:solidFill>
                        </a:rPr>
                        <a:t>Solutions</a:t>
                      </a:r>
                      <a:endParaRPr lang="en-US" dirty="0">
                        <a:solidFill>
                          <a:srgbClr val="191998"/>
                        </a:solidFill>
                      </a:endParaRPr>
                    </a:p>
                  </a:txBody>
                  <a:tcPr/>
                </a:tc>
                <a:extLst>
                  <a:ext uri="{0D108BD9-81ED-4DB2-BD59-A6C34878D82A}">
                    <a16:rowId xmlns:a16="http://schemas.microsoft.com/office/drawing/2014/main" val="372180796"/>
                  </a:ext>
                </a:extLst>
              </a:tr>
              <a:tr h="1232124">
                <a:tc>
                  <a:txBody>
                    <a:bodyPr/>
                    <a:lstStyle/>
                    <a:p>
                      <a:pPr algn="ctr"/>
                      <a:r>
                        <a:rPr lang="en-US" b="1" dirty="0"/>
                        <a:t>Not enough workers</a:t>
                      </a:r>
                    </a:p>
                  </a:txBody>
                  <a:tcPr/>
                </a:tc>
                <a:tc>
                  <a:txBody>
                    <a:bodyPr/>
                    <a:lstStyle/>
                    <a:p>
                      <a:pPr marL="285750" indent="-285750">
                        <a:buFont typeface="Arial" panose="020B0604020202020204" pitchFamily="34" charset="0"/>
                        <a:buChar char="•"/>
                      </a:pPr>
                      <a:r>
                        <a:rPr lang="en-US" dirty="0"/>
                        <a:t>Improve pay and working conditions</a:t>
                      </a:r>
                    </a:p>
                    <a:p>
                      <a:pPr marL="285750" indent="-285750">
                        <a:buFont typeface="Arial" panose="020B0604020202020204" pitchFamily="34" charset="0"/>
                        <a:buChar char="•"/>
                      </a:pPr>
                      <a:r>
                        <a:rPr lang="en-US" dirty="0"/>
                        <a:t>Reduce turnover</a:t>
                      </a:r>
                    </a:p>
                    <a:p>
                      <a:pPr marL="285750" indent="-285750">
                        <a:buFont typeface="Arial" panose="020B0604020202020204" pitchFamily="34" charset="0"/>
                        <a:buChar char="•"/>
                      </a:pPr>
                      <a:r>
                        <a:rPr lang="en-US" dirty="0"/>
                        <a:t>Invest in training, recruitment, retention programs</a:t>
                      </a:r>
                    </a:p>
                  </a:txBody>
                  <a:tcPr/>
                </a:tc>
                <a:extLst>
                  <a:ext uri="{0D108BD9-81ED-4DB2-BD59-A6C34878D82A}">
                    <a16:rowId xmlns:a16="http://schemas.microsoft.com/office/drawing/2014/main" val="2007475573"/>
                  </a:ext>
                </a:extLst>
              </a:tr>
              <a:tr h="1512745">
                <a:tc>
                  <a:txBody>
                    <a:bodyPr/>
                    <a:lstStyle/>
                    <a:p>
                      <a:pPr algn="ctr"/>
                      <a:r>
                        <a:rPr lang="en-US" b="1" dirty="0"/>
                        <a:t>Medicaid rates too low</a:t>
                      </a:r>
                    </a:p>
                  </a:txBody>
                  <a:tcPr/>
                </a:tc>
                <a:tc>
                  <a:txBody>
                    <a:bodyPr/>
                    <a:lstStyle/>
                    <a:p>
                      <a:pPr marL="285750" indent="-285750">
                        <a:buFont typeface="Arial" panose="020B0604020202020204" pitchFamily="34" charset="0"/>
                        <a:buChar char="•"/>
                      </a:pPr>
                      <a:r>
                        <a:rPr lang="en-US" dirty="0"/>
                        <a:t>Cost of implementation ~ 1% of projected spending</a:t>
                      </a:r>
                    </a:p>
                    <a:p>
                      <a:pPr marL="285750" indent="-285750">
                        <a:buFont typeface="Arial" panose="020B0604020202020204" pitchFamily="34" charset="0"/>
                        <a:buChar char="•"/>
                      </a:pPr>
                      <a:r>
                        <a:rPr lang="en-US" dirty="0"/>
                        <a:t>Increase transparency on use of resources and related party transactions</a:t>
                      </a:r>
                    </a:p>
                    <a:p>
                      <a:pPr marL="285750" indent="-285750">
                        <a:buFont typeface="Arial" panose="020B0604020202020204" pitchFamily="34" charset="0"/>
                        <a:buChar char="•"/>
                      </a:pPr>
                      <a:r>
                        <a:rPr lang="en-US" dirty="0"/>
                        <a:t>Require additional funds be spent on staffing</a:t>
                      </a:r>
                    </a:p>
                  </a:txBody>
                  <a:tcPr/>
                </a:tc>
                <a:extLst>
                  <a:ext uri="{0D108BD9-81ED-4DB2-BD59-A6C34878D82A}">
                    <a16:rowId xmlns:a16="http://schemas.microsoft.com/office/drawing/2014/main" val="1874738602"/>
                  </a:ext>
                </a:extLst>
              </a:tr>
              <a:tr h="1400700">
                <a:tc>
                  <a:txBody>
                    <a:bodyPr/>
                    <a:lstStyle/>
                    <a:p>
                      <a:pPr algn="ctr"/>
                      <a:r>
                        <a:rPr lang="en-US" b="1" dirty="0"/>
                        <a:t>Rural facilities will close</a:t>
                      </a:r>
                    </a:p>
                  </a:txBody>
                  <a:tcPr/>
                </a:tc>
                <a:tc>
                  <a:txBody>
                    <a:bodyPr/>
                    <a:lstStyle/>
                    <a:p>
                      <a:pPr marL="285750" indent="-285750">
                        <a:buFont typeface="Arial" panose="020B0604020202020204" pitchFamily="34" charset="0"/>
                        <a:buChar char="•"/>
                      </a:pPr>
                      <a:r>
                        <a:rPr lang="en-US" dirty="0"/>
                        <a:t>No discernible difference in ability of rural vs urban ability to meet standards</a:t>
                      </a:r>
                    </a:p>
                    <a:p>
                      <a:pPr marL="285750" indent="-285750">
                        <a:buFont typeface="Arial" panose="020B0604020202020204" pitchFamily="34" charset="0"/>
                        <a:buChar char="•"/>
                      </a:pPr>
                      <a:r>
                        <a:rPr lang="en-US" dirty="0"/>
                        <a:t>Closure rates have remained consistent for decades</a:t>
                      </a:r>
                    </a:p>
                    <a:p>
                      <a:pPr marL="285750" indent="-285750">
                        <a:buFont typeface="Arial" panose="020B0604020202020204" pitchFamily="34" charset="0"/>
                        <a:buChar char="•"/>
                      </a:pPr>
                      <a:r>
                        <a:rPr lang="en-US" dirty="0"/>
                        <a:t>Rule allows extra time for rural facility compliance, waivers, exemptions</a:t>
                      </a:r>
                    </a:p>
                  </a:txBody>
                  <a:tcPr/>
                </a:tc>
                <a:extLst>
                  <a:ext uri="{0D108BD9-81ED-4DB2-BD59-A6C34878D82A}">
                    <a16:rowId xmlns:a16="http://schemas.microsoft.com/office/drawing/2014/main" val="3754715973"/>
                  </a:ext>
                </a:extLst>
              </a:tr>
            </a:tbl>
          </a:graphicData>
        </a:graphic>
      </p:graphicFrame>
    </p:spTree>
    <p:extLst>
      <p:ext uri="{BB962C8B-B14F-4D97-AF65-F5344CB8AC3E}">
        <p14:creationId xmlns:p14="http://schemas.microsoft.com/office/powerpoint/2010/main" val="1365761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F6C3A-E4B3-6DCA-6498-99D1B3799775}"/>
              </a:ext>
            </a:extLst>
          </p:cNvPr>
          <p:cNvSpPr>
            <a:spLocks noGrp="1"/>
          </p:cNvSpPr>
          <p:nvPr>
            <p:ph type="title"/>
          </p:nvPr>
        </p:nvSpPr>
        <p:spPr/>
        <p:txBody>
          <a:bodyPr/>
          <a:lstStyle/>
          <a:p>
            <a:r>
              <a:rPr lang="en-US" sz="3200" dirty="0"/>
              <a:t>Lori Smetanka, Executive Director</a:t>
            </a:r>
            <a:br>
              <a:rPr lang="en-US" sz="3200" dirty="0"/>
            </a:br>
            <a:r>
              <a:rPr lang="en-US" sz="3200" b="0" dirty="0"/>
              <a:t>lsmetanka@theconsumervoice.org</a:t>
            </a:r>
          </a:p>
        </p:txBody>
      </p:sp>
      <p:sp>
        <p:nvSpPr>
          <p:cNvPr id="4" name="Google Shape;2224;p34">
            <a:extLst>
              <a:ext uri="{FF2B5EF4-FFF2-40B4-BE49-F238E27FC236}">
                <a16:creationId xmlns:a16="http://schemas.microsoft.com/office/drawing/2014/main" id="{7D36C87C-4A53-764F-4C7F-F980FF97C101}"/>
              </a:ext>
            </a:extLst>
          </p:cNvPr>
          <p:cNvSpPr txBox="1">
            <a:spLocks/>
          </p:cNvSpPr>
          <p:nvPr/>
        </p:nvSpPr>
        <p:spPr>
          <a:xfrm>
            <a:off x="2973705" y="4058298"/>
            <a:ext cx="7050024" cy="219957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42900" algn="l" rtl="0">
              <a:lnSpc>
                <a:spcPct val="110000"/>
              </a:lnSpc>
              <a:spcBef>
                <a:spcPts val="600"/>
              </a:spcBef>
              <a:spcAft>
                <a:spcPts val="0"/>
              </a:spcAft>
              <a:buClr>
                <a:schemeClr val="accent1"/>
              </a:buClr>
              <a:buSzPts val="1800"/>
              <a:buFont typeface="Barlow Light"/>
              <a:buChar char="▸"/>
              <a:defRPr sz="2000" b="0" i="0" u="none" strike="noStrike" cap="none">
                <a:solidFill>
                  <a:schemeClr val="dk1"/>
                </a:solidFill>
                <a:latin typeface="Barlow Light"/>
                <a:ea typeface="Barlow Light"/>
                <a:cs typeface="Barlow Light"/>
                <a:sym typeface="Barlow Light"/>
              </a:defRPr>
            </a:lvl1pPr>
            <a:lvl2pPr marL="914400" marR="0" lvl="1" indent="-342900" algn="l" rtl="0">
              <a:lnSpc>
                <a:spcPct val="110000"/>
              </a:lnSpc>
              <a:spcBef>
                <a:spcPts val="600"/>
              </a:spcBef>
              <a:spcAft>
                <a:spcPts val="0"/>
              </a:spcAft>
              <a:buClr>
                <a:schemeClr val="accent1"/>
              </a:buClr>
              <a:buSzPts val="1800"/>
              <a:buFont typeface="Barlow Light"/>
              <a:buChar char="▹"/>
              <a:defRPr sz="2000" b="0" i="0" u="none" strike="noStrike" cap="none">
                <a:solidFill>
                  <a:schemeClr val="dk1"/>
                </a:solidFill>
                <a:latin typeface="Barlow Light"/>
                <a:ea typeface="Barlow Light"/>
                <a:cs typeface="Barlow Light"/>
                <a:sym typeface="Barlow Light"/>
              </a:defRPr>
            </a:lvl2pPr>
            <a:lvl3pPr marL="1371600" marR="0" lvl="2" indent="-342900" algn="l" rtl="0">
              <a:lnSpc>
                <a:spcPct val="110000"/>
              </a:lnSpc>
              <a:spcBef>
                <a:spcPts val="600"/>
              </a:spcBef>
              <a:spcAft>
                <a:spcPts val="0"/>
              </a:spcAft>
              <a:buClr>
                <a:schemeClr val="accent1"/>
              </a:buClr>
              <a:buSzPts val="1800"/>
              <a:buFont typeface="Barlow Light"/>
              <a:buChar char="▹"/>
              <a:defRPr sz="2000" b="0" i="0" u="none" strike="noStrike" cap="none">
                <a:solidFill>
                  <a:schemeClr val="dk1"/>
                </a:solidFill>
                <a:latin typeface="Barlow Light"/>
                <a:ea typeface="Barlow Light"/>
                <a:cs typeface="Barlow Light"/>
                <a:sym typeface="Barlow Light"/>
              </a:defRPr>
            </a:lvl3pPr>
            <a:lvl4pPr marL="1828800" marR="0" lvl="3" indent="-355600" algn="l" rtl="0">
              <a:lnSpc>
                <a:spcPct val="110000"/>
              </a:lnSpc>
              <a:spcBef>
                <a:spcPts val="600"/>
              </a:spcBef>
              <a:spcAft>
                <a:spcPts val="0"/>
              </a:spcAft>
              <a:buClr>
                <a:schemeClr val="dk1"/>
              </a:buClr>
              <a:buSzPts val="2000"/>
              <a:buFont typeface="Barlow Light"/>
              <a:buChar char="▹"/>
              <a:defRPr sz="2000" b="0" i="0" u="none" strike="noStrike" cap="none">
                <a:solidFill>
                  <a:schemeClr val="dk1"/>
                </a:solidFill>
                <a:latin typeface="Barlow Light"/>
                <a:ea typeface="Barlow Light"/>
                <a:cs typeface="Barlow Light"/>
                <a:sym typeface="Barlow Light"/>
              </a:defRPr>
            </a:lvl4pPr>
            <a:lvl5pPr marL="2286000" marR="0" lvl="4" indent="-355600" algn="l" rtl="0">
              <a:lnSpc>
                <a:spcPct val="110000"/>
              </a:lnSpc>
              <a:spcBef>
                <a:spcPts val="600"/>
              </a:spcBef>
              <a:spcAft>
                <a:spcPts val="0"/>
              </a:spcAft>
              <a:buClr>
                <a:schemeClr val="dk1"/>
              </a:buClr>
              <a:buSzPts val="2000"/>
              <a:buFont typeface="Barlow Light"/>
              <a:buChar char="▹"/>
              <a:defRPr sz="2000" b="0" i="0" u="none" strike="noStrike" cap="none">
                <a:solidFill>
                  <a:schemeClr val="dk1"/>
                </a:solidFill>
                <a:latin typeface="Barlow Light"/>
                <a:ea typeface="Barlow Light"/>
                <a:cs typeface="Barlow Light"/>
                <a:sym typeface="Barlow Light"/>
              </a:defRPr>
            </a:lvl5pPr>
            <a:lvl6pPr marL="2743200" marR="0" lvl="5" indent="-355600" algn="l" rtl="0">
              <a:lnSpc>
                <a:spcPct val="110000"/>
              </a:lnSpc>
              <a:spcBef>
                <a:spcPts val="600"/>
              </a:spcBef>
              <a:spcAft>
                <a:spcPts val="0"/>
              </a:spcAft>
              <a:buClr>
                <a:schemeClr val="dk1"/>
              </a:buClr>
              <a:buSzPts val="2000"/>
              <a:buFont typeface="Barlow Light"/>
              <a:buChar char="▹"/>
              <a:defRPr sz="2000" b="0" i="0" u="none" strike="noStrike" cap="none">
                <a:solidFill>
                  <a:schemeClr val="dk1"/>
                </a:solidFill>
                <a:latin typeface="Barlow Light"/>
                <a:ea typeface="Barlow Light"/>
                <a:cs typeface="Barlow Light"/>
                <a:sym typeface="Barlow Light"/>
              </a:defRPr>
            </a:lvl6pPr>
            <a:lvl7pPr marL="3200400" marR="0" lvl="6" indent="-355600" algn="l" rtl="0">
              <a:lnSpc>
                <a:spcPct val="110000"/>
              </a:lnSpc>
              <a:spcBef>
                <a:spcPts val="600"/>
              </a:spcBef>
              <a:spcAft>
                <a:spcPts val="0"/>
              </a:spcAft>
              <a:buClr>
                <a:schemeClr val="dk1"/>
              </a:buClr>
              <a:buSzPts val="2000"/>
              <a:buFont typeface="Barlow Light"/>
              <a:buChar char="▹"/>
              <a:defRPr sz="2000" b="0" i="0" u="none" strike="noStrike" cap="none">
                <a:solidFill>
                  <a:schemeClr val="dk1"/>
                </a:solidFill>
                <a:latin typeface="Barlow Light"/>
                <a:ea typeface="Barlow Light"/>
                <a:cs typeface="Barlow Light"/>
                <a:sym typeface="Barlow Light"/>
              </a:defRPr>
            </a:lvl7pPr>
            <a:lvl8pPr marL="3657600" marR="0" lvl="7" indent="-355600" algn="l" rtl="0">
              <a:lnSpc>
                <a:spcPct val="110000"/>
              </a:lnSpc>
              <a:spcBef>
                <a:spcPts val="600"/>
              </a:spcBef>
              <a:spcAft>
                <a:spcPts val="0"/>
              </a:spcAft>
              <a:buClr>
                <a:schemeClr val="dk1"/>
              </a:buClr>
              <a:buSzPts val="2000"/>
              <a:buFont typeface="Barlow Light"/>
              <a:buChar char="▹"/>
              <a:defRPr sz="2000" b="0" i="0" u="none" strike="noStrike" cap="none">
                <a:solidFill>
                  <a:schemeClr val="dk1"/>
                </a:solidFill>
                <a:latin typeface="Barlow Light"/>
                <a:ea typeface="Barlow Light"/>
                <a:cs typeface="Barlow Light"/>
                <a:sym typeface="Barlow Light"/>
              </a:defRPr>
            </a:lvl8pPr>
            <a:lvl9pPr marL="4114800" marR="0" lvl="8" indent="-355600" algn="l" rtl="0">
              <a:lnSpc>
                <a:spcPct val="110000"/>
              </a:lnSpc>
              <a:spcBef>
                <a:spcPts val="600"/>
              </a:spcBef>
              <a:spcAft>
                <a:spcPts val="0"/>
              </a:spcAft>
              <a:buClr>
                <a:schemeClr val="dk1"/>
              </a:buClr>
              <a:buSzPts val="2000"/>
              <a:buFont typeface="Barlow Light"/>
              <a:buChar char="▹"/>
              <a:defRPr sz="2000" b="0" i="0" u="none" strike="noStrike" cap="none">
                <a:solidFill>
                  <a:schemeClr val="dk1"/>
                </a:solidFill>
                <a:latin typeface="Barlow Light"/>
                <a:ea typeface="Barlow Light"/>
                <a:cs typeface="Barlow Light"/>
                <a:sym typeface="Barlow Light"/>
              </a:defRPr>
            </a:lvl9pPr>
          </a:lstStyle>
          <a:p>
            <a:pPr marL="0" marR="0" lvl="0" indent="0" algn="l" defTabSz="914400" rtl="0" eaLnBrk="1" fontAlgn="auto" latinLnBrk="0" hangingPunct="1">
              <a:lnSpc>
                <a:spcPct val="110000"/>
              </a:lnSpc>
              <a:spcBef>
                <a:spcPts val="600"/>
              </a:spcBef>
              <a:spcAft>
                <a:spcPts val="0"/>
              </a:spcAft>
              <a:buClr>
                <a:sysClr val="windowText" lastClr="000000"/>
              </a:buClr>
              <a:buSzPts val="1100"/>
              <a:buFont typeface="Arial"/>
              <a:buNone/>
              <a:tabLst/>
              <a:defRPr/>
            </a:pPr>
            <a:r>
              <a:rPr kumimoji="0" lang="en-US" sz="2000" b="0" i="0" u="none" strike="noStrike" kern="0" cap="none" spc="0" normalizeH="0" baseline="0" noProof="0" dirty="0">
                <a:ln>
                  <a:noFill/>
                </a:ln>
                <a:solidFill>
                  <a:srgbClr val="191998"/>
                </a:solidFill>
                <a:effectLst/>
                <a:uLnTx/>
                <a:uFillTx/>
                <a:latin typeface="Open Sans"/>
                <a:sym typeface="Barlow Light"/>
              </a:rPr>
              <a:t>theconsumervoice.org</a:t>
            </a:r>
          </a:p>
          <a:p>
            <a:pPr marL="0" marR="0" lvl="0" indent="0" algn="l" defTabSz="914400" rtl="0" eaLnBrk="1" fontAlgn="auto" latinLnBrk="0" hangingPunct="1">
              <a:lnSpc>
                <a:spcPct val="110000"/>
              </a:lnSpc>
              <a:spcBef>
                <a:spcPts val="600"/>
              </a:spcBef>
              <a:spcAft>
                <a:spcPts val="0"/>
              </a:spcAft>
              <a:buClr>
                <a:sysClr val="windowText" lastClr="000000"/>
              </a:buClr>
              <a:buSzPts val="1100"/>
              <a:buFont typeface="Arial"/>
              <a:buNone/>
              <a:tabLst/>
              <a:defRPr/>
            </a:pPr>
            <a:r>
              <a:rPr kumimoji="0" lang="en-US" sz="2000" b="0" i="0" u="none" strike="noStrike" kern="0" cap="none" spc="0" normalizeH="0" baseline="0" noProof="0" dirty="0">
                <a:ln>
                  <a:noFill/>
                </a:ln>
                <a:solidFill>
                  <a:srgbClr val="191998"/>
                </a:solidFill>
                <a:effectLst/>
                <a:uLnTx/>
                <a:uFillTx/>
                <a:latin typeface="Open Sans"/>
                <a:sym typeface="Barlow Light"/>
              </a:rPr>
              <a:t>info@theconsumervoice.org</a:t>
            </a:r>
          </a:p>
          <a:p>
            <a:pPr marL="0" marR="0" lvl="0" indent="0" algn="l" defTabSz="914400" rtl="0" eaLnBrk="1" fontAlgn="auto" latinLnBrk="0" hangingPunct="1">
              <a:lnSpc>
                <a:spcPct val="110000"/>
              </a:lnSpc>
              <a:spcBef>
                <a:spcPts val="600"/>
              </a:spcBef>
              <a:spcAft>
                <a:spcPts val="0"/>
              </a:spcAft>
              <a:buClr>
                <a:sysClr val="windowText" lastClr="000000"/>
              </a:buClr>
              <a:buSzPts val="1100"/>
              <a:buFont typeface="Arial"/>
              <a:buNone/>
              <a:tabLst/>
              <a:defRPr/>
            </a:pPr>
            <a:r>
              <a:rPr kumimoji="0" lang="en-US" sz="2000" b="0" i="0" u="none" strike="noStrike" kern="0" cap="none" spc="0" normalizeH="0" baseline="0" noProof="0" dirty="0">
                <a:ln>
                  <a:noFill/>
                </a:ln>
                <a:solidFill>
                  <a:srgbClr val="191998"/>
                </a:solidFill>
                <a:effectLst/>
                <a:uLnTx/>
                <a:uFillTx/>
                <a:latin typeface="Open Sans"/>
                <a:sym typeface="Barlow Light"/>
              </a:rPr>
              <a:t>The National Consumer Voice for Quality Long-Term Care</a:t>
            </a:r>
          </a:p>
          <a:p>
            <a:pPr marL="0" marR="0" lvl="0" indent="0" algn="l" defTabSz="914400" rtl="0" eaLnBrk="1" fontAlgn="auto" latinLnBrk="0" hangingPunct="1">
              <a:lnSpc>
                <a:spcPct val="110000"/>
              </a:lnSpc>
              <a:spcBef>
                <a:spcPts val="600"/>
              </a:spcBef>
              <a:spcAft>
                <a:spcPts val="0"/>
              </a:spcAft>
              <a:buClr>
                <a:sysClr val="windowText" lastClr="000000"/>
              </a:buClr>
              <a:buSzPts val="1100"/>
              <a:buFont typeface="Arial"/>
              <a:buNone/>
              <a:tabLst/>
              <a:defRPr/>
            </a:pPr>
            <a:r>
              <a:rPr kumimoji="0" lang="en-US" sz="2000" b="0" i="0" u="none" strike="noStrike" kern="0" cap="none" spc="0" normalizeH="0" baseline="0" noProof="0" dirty="0">
                <a:ln>
                  <a:noFill/>
                </a:ln>
                <a:solidFill>
                  <a:srgbClr val="191998"/>
                </a:solidFill>
                <a:effectLst/>
                <a:uLnTx/>
                <a:uFillTx/>
                <a:latin typeface="Open Sans"/>
                <a:sym typeface="Barlow Light"/>
              </a:rPr>
              <a:t>@Consumer Voices</a:t>
            </a:r>
          </a:p>
        </p:txBody>
      </p:sp>
      <p:pic>
        <p:nvPicPr>
          <p:cNvPr id="5" name="Picture 4" descr="Shape&#10;&#10;Description automatically generated with low confidence">
            <a:extLst>
              <a:ext uri="{FF2B5EF4-FFF2-40B4-BE49-F238E27FC236}">
                <a16:creationId xmlns:a16="http://schemas.microsoft.com/office/drawing/2014/main" id="{F624232D-CF17-1648-861E-6488F4FE5C22}"/>
              </a:ext>
            </a:extLst>
          </p:cNvPr>
          <p:cNvPicPr>
            <a:picLocks noChangeAspect="1"/>
          </p:cNvPicPr>
          <p:nvPr/>
        </p:nvPicPr>
        <p:blipFill>
          <a:blip r:embed="rId2">
            <a:duotone>
              <a:srgbClr val="191998">
                <a:shade val="45000"/>
                <a:satMod val="135000"/>
              </a:srgbClr>
              <a:prstClr val="white"/>
            </a:duotone>
          </a:blip>
          <a:stretch>
            <a:fillRect/>
          </a:stretch>
        </p:blipFill>
        <p:spPr>
          <a:xfrm>
            <a:off x="2566070" y="4987894"/>
            <a:ext cx="280111" cy="280111"/>
          </a:xfrm>
          <a:prstGeom prst="rect">
            <a:avLst/>
          </a:prstGeom>
        </p:spPr>
      </p:pic>
      <p:pic>
        <p:nvPicPr>
          <p:cNvPr id="6" name="Picture 5" descr="Shape&#10;&#10;Description automatically generated with low confidence">
            <a:extLst>
              <a:ext uri="{FF2B5EF4-FFF2-40B4-BE49-F238E27FC236}">
                <a16:creationId xmlns:a16="http://schemas.microsoft.com/office/drawing/2014/main" id="{1AC5D1EA-31FC-AD13-716B-307A4DA10B69}"/>
              </a:ext>
            </a:extLst>
          </p:cNvPr>
          <p:cNvPicPr>
            <a:picLocks noChangeAspect="1"/>
          </p:cNvPicPr>
          <p:nvPr/>
        </p:nvPicPr>
        <p:blipFill>
          <a:blip r:embed="rId3">
            <a:duotone>
              <a:srgbClr val="191998">
                <a:shade val="45000"/>
                <a:satMod val="135000"/>
              </a:srgbClr>
              <a:prstClr val="white"/>
            </a:duotone>
          </a:blip>
          <a:stretch>
            <a:fillRect/>
          </a:stretch>
        </p:blipFill>
        <p:spPr>
          <a:xfrm>
            <a:off x="2566072" y="4552769"/>
            <a:ext cx="280111" cy="280111"/>
          </a:xfrm>
          <a:prstGeom prst="rect">
            <a:avLst/>
          </a:prstGeom>
        </p:spPr>
      </p:pic>
      <p:pic>
        <p:nvPicPr>
          <p:cNvPr id="7" name="Picture 6" descr="Shape&#10;&#10;Description automatically generated with low confidence">
            <a:extLst>
              <a:ext uri="{FF2B5EF4-FFF2-40B4-BE49-F238E27FC236}">
                <a16:creationId xmlns:a16="http://schemas.microsoft.com/office/drawing/2014/main" id="{DF28A6EE-8A6D-1B82-CB58-2570033216C2}"/>
              </a:ext>
            </a:extLst>
          </p:cNvPr>
          <p:cNvPicPr>
            <a:picLocks noChangeAspect="1"/>
          </p:cNvPicPr>
          <p:nvPr/>
        </p:nvPicPr>
        <p:blipFill>
          <a:blip r:embed="rId4">
            <a:duotone>
              <a:srgbClr val="191998">
                <a:shade val="45000"/>
                <a:satMod val="135000"/>
              </a:srgbClr>
              <a:prstClr val="white"/>
            </a:duotone>
          </a:blip>
          <a:stretch>
            <a:fillRect/>
          </a:stretch>
        </p:blipFill>
        <p:spPr>
          <a:xfrm>
            <a:off x="2566071" y="5423019"/>
            <a:ext cx="280111" cy="280111"/>
          </a:xfrm>
          <a:prstGeom prst="rect">
            <a:avLst/>
          </a:prstGeom>
        </p:spPr>
      </p:pic>
      <p:pic>
        <p:nvPicPr>
          <p:cNvPr id="8" name="Picture 7" descr="Shape&#10;&#10;Description automatically generated with low confidence">
            <a:extLst>
              <a:ext uri="{FF2B5EF4-FFF2-40B4-BE49-F238E27FC236}">
                <a16:creationId xmlns:a16="http://schemas.microsoft.com/office/drawing/2014/main" id="{D098B1CE-ED2C-A1E2-917C-CF9EBC243093}"/>
              </a:ext>
            </a:extLst>
          </p:cNvPr>
          <p:cNvPicPr>
            <a:picLocks noChangeAspect="1"/>
          </p:cNvPicPr>
          <p:nvPr/>
        </p:nvPicPr>
        <p:blipFill>
          <a:blip r:embed="rId5">
            <a:duotone>
              <a:srgbClr val="191998">
                <a:shade val="45000"/>
                <a:satMod val="135000"/>
              </a:srgbClr>
              <a:prstClr val="white"/>
            </a:duotone>
          </a:blip>
          <a:stretch>
            <a:fillRect/>
          </a:stretch>
        </p:blipFill>
        <p:spPr>
          <a:xfrm>
            <a:off x="2566070" y="4167236"/>
            <a:ext cx="280111" cy="280111"/>
          </a:xfrm>
          <a:prstGeom prst="rect">
            <a:avLst/>
          </a:prstGeom>
        </p:spPr>
      </p:pic>
    </p:spTree>
    <p:extLst>
      <p:ext uri="{BB962C8B-B14F-4D97-AF65-F5344CB8AC3E}">
        <p14:creationId xmlns:p14="http://schemas.microsoft.com/office/powerpoint/2010/main" val="173099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A4ED5-6960-147D-1CE1-6397011A5F7F}"/>
              </a:ext>
            </a:extLst>
          </p:cNvPr>
          <p:cNvSpPr>
            <a:spLocks noGrp="1"/>
          </p:cNvSpPr>
          <p:nvPr>
            <p:ph type="title"/>
          </p:nvPr>
        </p:nvSpPr>
        <p:spPr/>
        <p:txBody>
          <a:bodyPr/>
          <a:lstStyle/>
          <a:p>
            <a:r>
              <a:rPr lang="en-US" dirty="0"/>
              <a:t>About the Consumer Voice</a:t>
            </a:r>
          </a:p>
        </p:txBody>
      </p:sp>
      <p:sp>
        <p:nvSpPr>
          <p:cNvPr id="3" name="Slide Number Placeholder 2">
            <a:extLst>
              <a:ext uri="{FF2B5EF4-FFF2-40B4-BE49-F238E27FC236}">
                <a16:creationId xmlns:a16="http://schemas.microsoft.com/office/drawing/2014/main" id="{705E9737-C6D6-E097-BC40-52CC91ECF96D}"/>
              </a:ext>
            </a:extLst>
          </p:cNvPr>
          <p:cNvSpPr>
            <a:spLocks noGrp="1"/>
          </p:cNvSpPr>
          <p:nvPr>
            <p:ph type="sldNum" sz="quarter" idx="12"/>
          </p:nvPr>
        </p:nvSpPr>
        <p:spPr/>
        <p:txBody>
          <a:bodyPr/>
          <a:lstStyle/>
          <a:p>
            <a:fld id="{CC961F77-2697-4ECD-A2BA-708BA2A53463}" type="slidenum">
              <a:rPr lang="en-US" smtClean="0"/>
              <a:pPr/>
              <a:t>2</a:t>
            </a:fld>
            <a:endParaRPr lang="en-US" dirty="0"/>
          </a:p>
        </p:txBody>
      </p:sp>
      <p:sp>
        <p:nvSpPr>
          <p:cNvPr id="4" name="Text Placeholder 3">
            <a:extLst>
              <a:ext uri="{FF2B5EF4-FFF2-40B4-BE49-F238E27FC236}">
                <a16:creationId xmlns:a16="http://schemas.microsoft.com/office/drawing/2014/main" id="{E0871A91-1813-8CD1-182A-EC910CB2EB2D}"/>
              </a:ext>
            </a:extLst>
          </p:cNvPr>
          <p:cNvSpPr>
            <a:spLocks noGrp="1"/>
          </p:cNvSpPr>
          <p:nvPr>
            <p:ph type="body" sz="quarter" idx="14"/>
          </p:nvPr>
        </p:nvSpPr>
        <p:spPr/>
        <p:txBody>
          <a:bodyPr>
            <a:normAutofit lnSpcReduction="10000"/>
          </a:bodyPr>
          <a:lstStyle/>
          <a:p>
            <a:r>
              <a:rPr lang="en-US" i="1" dirty="0"/>
              <a:t>The leading national voice representing consumers in issues related to long-term care</a:t>
            </a:r>
          </a:p>
        </p:txBody>
      </p:sp>
      <p:sp>
        <p:nvSpPr>
          <p:cNvPr id="5" name="Text Placeholder 4">
            <a:extLst>
              <a:ext uri="{FF2B5EF4-FFF2-40B4-BE49-F238E27FC236}">
                <a16:creationId xmlns:a16="http://schemas.microsoft.com/office/drawing/2014/main" id="{76DEBC6F-49CF-7F16-E89C-82DCEFB48DE1}"/>
              </a:ext>
            </a:extLst>
          </p:cNvPr>
          <p:cNvSpPr>
            <a:spLocks noGrp="1"/>
          </p:cNvSpPr>
          <p:nvPr>
            <p:ph type="body" sz="quarter" idx="15"/>
          </p:nvPr>
        </p:nvSpPr>
        <p:spPr>
          <a:xfrm>
            <a:off x="457925" y="1922462"/>
            <a:ext cx="10728325" cy="3934999"/>
          </a:xfrm>
        </p:spPr>
        <p:txBody>
          <a:bodyPr>
            <a:normAutofit/>
          </a:bodyPr>
          <a:lstStyle/>
          <a:p>
            <a:pPr marL="457200" marR="0" lvl="0" indent="-342900" algn="l" defTabSz="914400" rtl="0" eaLnBrk="1" fontAlgn="auto" latinLnBrk="0" hangingPunct="1">
              <a:lnSpc>
                <a:spcPct val="110000"/>
              </a:lnSpc>
              <a:spcBef>
                <a:spcPts val="600"/>
              </a:spcBef>
              <a:spcAft>
                <a:spcPts val="1500"/>
              </a:spcAft>
              <a:buClr>
                <a:srgbClr val="A4D65E"/>
              </a:buClr>
              <a:buSzPts val="1800"/>
              <a:buFont typeface="Barlow Light"/>
              <a:buChar char="▸"/>
              <a:tabLst/>
              <a:defRPr/>
            </a:pPr>
            <a:r>
              <a:rPr lang="en-US" sz="2000" b="1" kern="0" dirty="0">
                <a:solidFill>
                  <a:schemeClr val="tx2"/>
                </a:solidFill>
                <a:latin typeface="Open Sans"/>
                <a:sym typeface="Barlow Light"/>
              </a:rPr>
              <a:t>Advocate for public policies </a:t>
            </a:r>
            <a:r>
              <a:rPr lang="en-US" sz="2000" kern="0" dirty="0">
                <a:solidFill>
                  <a:prstClr val="black"/>
                </a:solidFill>
                <a:latin typeface="Open Sans"/>
                <a:sym typeface="Barlow Light"/>
              </a:rPr>
              <a:t>that support quality of care and quality of life responsive to consumers’ needs in all long-term care settings.</a:t>
            </a:r>
          </a:p>
          <a:p>
            <a:pPr marL="457200" marR="0" lvl="0" indent="-342900" algn="l" defTabSz="914400" rtl="0" eaLnBrk="1" fontAlgn="auto" latinLnBrk="0" hangingPunct="1">
              <a:lnSpc>
                <a:spcPct val="110000"/>
              </a:lnSpc>
              <a:spcBef>
                <a:spcPts val="600"/>
              </a:spcBef>
              <a:spcAft>
                <a:spcPts val="1500"/>
              </a:spcAft>
              <a:buClr>
                <a:srgbClr val="A4D65E"/>
              </a:buClr>
              <a:buSzPts val="1800"/>
              <a:buFont typeface="Barlow Light"/>
              <a:buChar char="▸"/>
              <a:tabLst/>
              <a:defRPr/>
            </a:pPr>
            <a:r>
              <a:rPr kumimoji="0" lang="en-US" sz="2000" b="1" i="0" u="none" strike="noStrike" kern="0" cap="none" spc="0" normalizeH="0" baseline="0" noProof="0" dirty="0">
                <a:ln>
                  <a:noFill/>
                </a:ln>
                <a:solidFill>
                  <a:schemeClr val="tx2"/>
                </a:solidFill>
                <a:effectLst/>
                <a:uLnTx/>
                <a:uFillTx/>
                <a:latin typeface="Open Sans"/>
                <a:sym typeface="Barlow Light"/>
              </a:rPr>
              <a:t>Empower and educate</a:t>
            </a:r>
            <a:r>
              <a:rPr kumimoji="0" lang="en-US" sz="2000" b="0" i="0" u="none" strike="noStrike" kern="0" cap="none" spc="0" normalizeH="0" baseline="0" noProof="0" dirty="0">
                <a:ln>
                  <a:noFill/>
                </a:ln>
                <a:solidFill>
                  <a:prstClr val="black"/>
                </a:solidFill>
                <a:effectLst/>
                <a:uLnTx/>
                <a:uFillTx/>
                <a:latin typeface="Open Sans"/>
                <a:sym typeface="Barlow Light"/>
              </a:rPr>
              <a:t> consumers and families with the knowledge and tools they </a:t>
            </a:r>
            <a:r>
              <a:rPr lang="en-US" sz="2000" kern="0" dirty="0">
                <a:solidFill>
                  <a:prstClr val="black"/>
                </a:solidFill>
                <a:latin typeface="Open Sans"/>
                <a:sym typeface="Barlow Light"/>
              </a:rPr>
              <a:t>need to advocate for themselves.</a:t>
            </a:r>
          </a:p>
          <a:p>
            <a:pPr marL="457200" marR="0" lvl="0" indent="-342900" algn="l" defTabSz="914400" rtl="0" eaLnBrk="1" fontAlgn="auto" latinLnBrk="0" hangingPunct="1">
              <a:lnSpc>
                <a:spcPct val="110000"/>
              </a:lnSpc>
              <a:spcBef>
                <a:spcPts val="600"/>
              </a:spcBef>
              <a:spcAft>
                <a:spcPts val="1500"/>
              </a:spcAft>
              <a:buClr>
                <a:srgbClr val="A4D65E"/>
              </a:buClr>
              <a:buSzPts val="1800"/>
              <a:buFont typeface="Barlow Light"/>
              <a:buChar char="▸"/>
              <a:tabLst/>
              <a:defRPr/>
            </a:pPr>
            <a:r>
              <a:rPr kumimoji="0" lang="en-US" sz="2000" b="1" i="0" u="none" strike="noStrike" kern="0" cap="none" spc="0" normalizeH="0" baseline="0" noProof="0" dirty="0">
                <a:ln>
                  <a:noFill/>
                </a:ln>
                <a:solidFill>
                  <a:schemeClr val="tx2"/>
                </a:solidFill>
                <a:effectLst/>
                <a:uLnTx/>
                <a:uFillTx/>
                <a:latin typeface="Open Sans"/>
                <a:sym typeface="Barlow Light"/>
              </a:rPr>
              <a:t>Train and support</a:t>
            </a:r>
            <a:r>
              <a:rPr kumimoji="0" lang="en-US" sz="2000" b="0" i="0" u="none" strike="noStrike" kern="0" cap="none" spc="0" normalizeH="0" baseline="0" noProof="0" dirty="0">
                <a:ln>
                  <a:noFill/>
                </a:ln>
                <a:solidFill>
                  <a:prstClr val="black"/>
                </a:solidFill>
                <a:effectLst/>
                <a:uLnTx/>
                <a:uFillTx/>
                <a:latin typeface="Open Sans"/>
                <a:sym typeface="Barlow Light"/>
              </a:rPr>
              <a:t> individuals and groups that empower and advocate for consumers of long-term care.</a:t>
            </a:r>
          </a:p>
          <a:p>
            <a:pPr marL="457200" marR="0" lvl="0" indent="-342900" algn="l" defTabSz="914400" rtl="0" eaLnBrk="1" fontAlgn="auto" latinLnBrk="0" hangingPunct="1">
              <a:lnSpc>
                <a:spcPct val="110000"/>
              </a:lnSpc>
              <a:spcBef>
                <a:spcPts val="600"/>
              </a:spcBef>
              <a:spcAft>
                <a:spcPts val="1500"/>
              </a:spcAft>
              <a:buClr>
                <a:srgbClr val="A4D65E"/>
              </a:buClr>
              <a:buSzPts val="1800"/>
              <a:buFont typeface="Barlow Light"/>
              <a:buChar char="▸"/>
              <a:tabLst/>
              <a:defRPr/>
            </a:pPr>
            <a:r>
              <a:rPr lang="en-US" sz="2000" b="1" kern="0" dirty="0">
                <a:solidFill>
                  <a:schemeClr val="tx2"/>
                </a:solidFill>
                <a:latin typeface="Open Sans"/>
                <a:sym typeface="Barlow Light"/>
              </a:rPr>
              <a:t>Promote the critical role </a:t>
            </a:r>
            <a:r>
              <a:rPr lang="en-US" sz="2000" kern="0" dirty="0">
                <a:solidFill>
                  <a:prstClr val="black"/>
                </a:solidFill>
                <a:latin typeface="Open Sans"/>
                <a:sym typeface="Barlow Light"/>
              </a:rPr>
              <a:t>of direct-care workers and best practices in quality care delivery.</a:t>
            </a:r>
            <a:endParaRPr kumimoji="0" lang="en-US" sz="2000" b="0" i="0" u="none" strike="noStrike" kern="0" cap="none" spc="0" normalizeH="0" baseline="0" noProof="0" dirty="0">
              <a:ln>
                <a:noFill/>
              </a:ln>
              <a:solidFill>
                <a:prstClr val="black"/>
              </a:solidFill>
              <a:effectLst/>
              <a:uLnTx/>
              <a:uFillTx/>
              <a:latin typeface="Open Sans"/>
              <a:sym typeface="Barlow Light"/>
            </a:endParaRPr>
          </a:p>
          <a:p>
            <a:endParaRPr lang="en-US" dirty="0"/>
          </a:p>
        </p:txBody>
      </p:sp>
    </p:spTree>
    <p:extLst>
      <p:ext uri="{BB962C8B-B14F-4D97-AF65-F5344CB8AC3E}">
        <p14:creationId xmlns:p14="http://schemas.microsoft.com/office/powerpoint/2010/main" val="1478638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1688C-CACA-E075-C67D-ECF490452C04}"/>
              </a:ext>
            </a:extLst>
          </p:cNvPr>
          <p:cNvSpPr>
            <a:spLocks noGrp="1"/>
          </p:cNvSpPr>
          <p:nvPr>
            <p:ph type="title"/>
          </p:nvPr>
        </p:nvSpPr>
        <p:spPr/>
        <p:txBody>
          <a:bodyPr/>
          <a:lstStyle/>
          <a:p>
            <a:r>
              <a:rPr lang="en-US" sz="5400" dirty="0"/>
              <a:t>What’s in the Nursing Home </a:t>
            </a:r>
            <a:br>
              <a:rPr lang="en-US" sz="5400" dirty="0"/>
            </a:br>
            <a:r>
              <a:rPr lang="en-US" sz="5400" dirty="0"/>
              <a:t>Minimum Staffing Rule</a:t>
            </a:r>
          </a:p>
        </p:txBody>
      </p:sp>
      <p:sp>
        <p:nvSpPr>
          <p:cNvPr id="3" name="Text Placeholder 2">
            <a:extLst>
              <a:ext uri="{FF2B5EF4-FFF2-40B4-BE49-F238E27FC236}">
                <a16:creationId xmlns:a16="http://schemas.microsoft.com/office/drawing/2014/main" id="{6A669A8A-467A-D876-8047-929DBA36627D}"/>
              </a:ext>
            </a:extLst>
          </p:cNvPr>
          <p:cNvSpPr>
            <a:spLocks noGrp="1"/>
          </p:cNvSpPr>
          <p:nvPr>
            <p:ph type="body" sz="quarter" idx="13"/>
          </p:nvPr>
        </p:nvSpPr>
        <p:spPr/>
        <p:txBody>
          <a:bodyPr>
            <a:normAutofit fontScale="92500" lnSpcReduction="20000"/>
          </a:bodyPr>
          <a:lstStyle/>
          <a:p>
            <a:endParaRPr lang="en-US"/>
          </a:p>
        </p:txBody>
      </p:sp>
    </p:spTree>
    <p:extLst>
      <p:ext uri="{BB962C8B-B14F-4D97-AF65-F5344CB8AC3E}">
        <p14:creationId xmlns:p14="http://schemas.microsoft.com/office/powerpoint/2010/main" val="514801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4D2D-8FDA-1C4A-1EAF-9DD175ECB579}"/>
              </a:ext>
            </a:extLst>
          </p:cNvPr>
          <p:cNvSpPr>
            <a:spLocks noGrp="1"/>
          </p:cNvSpPr>
          <p:nvPr>
            <p:ph type="title"/>
          </p:nvPr>
        </p:nvSpPr>
        <p:spPr/>
        <p:txBody>
          <a:bodyPr/>
          <a:lstStyle/>
          <a:p>
            <a:r>
              <a:rPr lang="en-US" dirty="0"/>
              <a:t>The numbers</a:t>
            </a:r>
          </a:p>
        </p:txBody>
      </p:sp>
      <p:sp>
        <p:nvSpPr>
          <p:cNvPr id="3" name="Slide Number Placeholder 2">
            <a:extLst>
              <a:ext uri="{FF2B5EF4-FFF2-40B4-BE49-F238E27FC236}">
                <a16:creationId xmlns:a16="http://schemas.microsoft.com/office/drawing/2014/main" id="{0C4130E7-B2B7-093C-FEA5-7C82B24D2E11}"/>
              </a:ext>
            </a:extLst>
          </p:cNvPr>
          <p:cNvSpPr>
            <a:spLocks noGrp="1"/>
          </p:cNvSpPr>
          <p:nvPr>
            <p:ph type="sldNum" sz="quarter" idx="12"/>
          </p:nvPr>
        </p:nvSpPr>
        <p:spPr/>
        <p:txBody>
          <a:bodyPr/>
          <a:lstStyle/>
          <a:p>
            <a:fld id="{CC961F77-2697-4ECD-A2BA-708BA2A53463}" type="slidenum">
              <a:rPr lang="en-US" smtClean="0"/>
              <a:pPr/>
              <a:t>4</a:t>
            </a:fld>
            <a:endParaRPr lang="en-US" dirty="0"/>
          </a:p>
        </p:txBody>
      </p:sp>
      <p:sp>
        <p:nvSpPr>
          <p:cNvPr id="5" name="Text Placeholder 4">
            <a:extLst>
              <a:ext uri="{FF2B5EF4-FFF2-40B4-BE49-F238E27FC236}">
                <a16:creationId xmlns:a16="http://schemas.microsoft.com/office/drawing/2014/main" id="{70B30796-ED30-B27B-6C03-C73D909ECA1D}"/>
              </a:ext>
            </a:extLst>
          </p:cNvPr>
          <p:cNvSpPr>
            <a:spLocks noGrp="1"/>
          </p:cNvSpPr>
          <p:nvPr>
            <p:ph type="body" sz="quarter" idx="15"/>
          </p:nvPr>
        </p:nvSpPr>
        <p:spPr>
          <a:xfrm>
            <a:off x="457199" y="1460690"/>
            <a:ext cx="10728325" cy="5005420"/>
          </a:xfrm>
        </p:spPr>
        <p:txBody>
          <a:bodyPr>
            <a:normAutofit/>
          </a:bodyPr>
          <a:lstStyle/>
          <a:p>
            <a:r>
              <a:rPr lang="en-US" sz="2000" b="1" dirty="0"/>
              <a:t>24/7 RN </a:t>
            </a:r>
            <a:r>
              <a:rPr lang="en-US" sz="2000" dirty="0"/>
              <a:t>nursing requirement</a:t>
            </a:r>
          </a:p>
          <a:p>
            <a:pPr lvl="1"/>
            <a:r>
              <a:rPr lang="en-US" sz="2000" dirty="0"/>
              <a:t>Currently nursing homes are only required to have an RN eight hours per day, with the remaining hours made up with either LPNs or RNs.</a:t>
            </a:r>
          </a:p>
          <a:p>
            <a:r>
              <a:rPr lang="en-US" sz="2000" b="1" dirty="0"/>
              <a:t>Total staffing </a:t>
            </a:r>
            <a:r>
              <a:rPr lang="en-US" sz="2000" dirty="0"/>
              <a:t>minimum is 3.48 hours per resident day (HPRD)</a:t>
            </a:r>
          </a:p>
          <a:p>
            <a:pPr lvl="1"/>
            <a:r>
              <a:rPr lang="en-US" sz="2000" dirty="0"/>
              <a:t>.55 RN HPRD</a:t>
            </a:r>
          </a:p>
          <a:p>
            <a:pPr lvl="1"/>
            <a:r>
              <a:rPr lang="en-US" sz="2000" dirty="0"/>
              <a:t>2.45 CNA HPRD</a:t>
            </a:r>
          </a:p>
          <a:p>
            <a:pPr lvl="1"/>
            <a:r>
              <a:rPr lang="en-US" sz="2000" dirty="0"/>
              <a:t>Remaining .48 can be made up with RNs, LPNS, or CNAs</a:t>
            </a:r>
          </a:p>
          <a:p>
            <a:r>
              <a:rPr lang="en-US" sz="2000" dirty="0"/>
              <a:t>Facilities are still required to have </a:t>
            </a:r>
            <a:r>
              <a:rPr lang="en-US" sz="2000" b="1" dirty="0"/>
              <a:t>“sufficient staff” </a:t>
            </a:r>
            <a:r>
              <a:rPr lang="en-US" sz="2000" dirty="0"/>
              <a:t>based on resident needs</a:t>
            </a:r>
          </a:p>
        </p:txBody>
      </p:sp>
    </p:spTree>
    <p:extLst>
      <p:ext uri="{BB962C8B-B14F-4D97-AF65-F5344CB8AC3E}">
        <p14:creationId xmlns:p14="http://schemas.microsoft.com/office/powerpoint/2010/main" val="3052887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73D2A-06F1-B715-96AF-8B46906D62A2}"/>
              </a:ext>
            </a:extLst>
          </p:cNvPr>
          <p:cNvSpPr>
            <a:spLocks noGrp="1"/>
          </p:cNvSpPr>
          <p:nvPr>
            <p:ph type="title"/>
          </p:nvPr>
        </p:nvSpPr>
        <p:spPr/>
        <p:txBody>
          <a:bodyPr/>
          <a:lstStyle/>
          <a:p>
            <a:r>
              <a:rPr lang="en-US" dirty="0"/>
              <a:t>Delayed Implementation</a:t>
            </a:r>
          </a:p>
        </p:txBody>
      </p:sp>
      <p:sp>
        <p:nvSpPr>
          <p:cNvPr id="3" name="Slide Number Placeholder 2">
            <a:extLst>
              <a:ext uri="{FF2B5EF4-FFF2-40B4-BE49-F238E27FC236}">
                <a16:creationId xmlns:a16="http://schemas.microsoft.com/office/drawing/2014/main" id="{8173DB41-148F-ECD2-464F-18FD16842FCF}"/>
              </a:ext>
            </a:extLst>
          </p:cNvPr>
          <p:cNvSpPr>
            <a:spLocks noGrp="1"/>
          </p:cNvSpPr>
          <p:nvPr>
            <p:ph type="sldNum" sz="quarter" idx="12"/>
          </p:nvPr>
        </p:nvSpPr>
        <p:spPr/>
        <p:txBody>
          <a:bodyPr/>
          <a:lstStyle/>
          <a:p>
            <a:fld id="{CC961F77-2697-4ECD-A2BA-708BA2A53463}" type="slidenum">
              <a:rPr lang="en-US" smtClean="0"/>
              <a:pPr/>
              <a:t>5</a:t>
            </a:fld>
            <a:endParaRPr lang="en-US" dirty="0"/>
          </a:p>
        </p:txBody>
      </p:sp>
      <p:sp>
        <p:nvSpPr>
          <p:cNvPr id="5" name="Text Placeholder 4">
            <a:extLst>
              <a:ext uri="{FF2B5EF4-FFF2-40B4-BE49-F238E27FC236}">
                <a16:creationId xmlns:a16="http://schemas.microsoft.com/office/drawing/2014/main" id="{1018BD6A-60BA-2470-5518-1489B1F3CE72}"/>
              </a:ext>
            </a:extLst>
          </p:cNvPr>
          <p:cNvSpPr>
            <a:spLocks noGrp="1"/>
          </p:cNvSpPr>
          <p:nvPr>
            <p:ph type="body" sz="quarter" idx="15"/>
          </p:nvPr>
        </p:nvSpPr>
        <p:spPr>
          <a:xfrm>
            <a:off x="457925" y="1324980"/>
            <a:ext cx="10728325" cy="4877412"/>
          </a:xfrm>
        </p:spPr>
        <p:txBody>
          <a:bodyPr>
            <a:normAutofit fontScale="92500" lnSpcReduction="20000"/>
          </a:bodyPr>
          <a:lstStyle/>
          <a:p>
            <a:r>
              <a:rPr lang="en-US" sz="2200" b="1" dirty="0"/>
              <a:t>All facilities</a:t>
            </a:r>
            <a:r>
              <a:rPr lang="en-US" sz="2200" dirty="0"/>
              <a:t>: Compliance with facility assessment requirements effective August 8, 2024</a:t>
            </a:r>
          </a:p>
          <a:p>
            <a:r>
              <a:rPr lang="en-US" sz="2200" b="1" dirty="0"/>
              <a:t>Rural facilities</a:t>
            </a:r>
            <a:r>
              <a:rPr lang="en-US" sz="2200" dirty="0"/>
              <a:t>: </a:t>
            </a:r>
          </a:p>
          <a:p>
            <a:pPr lvl="1"/>
            <a:r>
              <a:rPr lang="en-US" sz="2200" dirty="0"/>
              <a:t>3.48 HPRD for total nurse staffing and the 24/7 onsite RN must be implemented 3 years after the publication date of the final rule.</a:t>
            </a:r>
          </a:p>
          <a:p>
            <a:pPr lvl="1"/>
            <a:r>
              <a:rPr lang="en-US" sz="2200" dirty="0"/>
              <a:t>0.55 RN and 2.45 NA HPRD must be implemented 5 years after the publication date of the final rule.</a:t>
            </a:r>
          </a:p>
          <a:p>
            <a:r>
              <a:rPr lang="en-US" sz="2200" b="1" dirty="0"/>
              <a:t>Urban facilities</a:t>
            </a:r>
            <a:r>
              <a:rPr lang="en-US" sz="2200" dirty="0"/>
              <a:t>: </a:t>
            </a:r>
          </a:p>
          <a:p>
            <a:pPr lvl="1"/>
            <a:r>
              <a:rPr lang="en-US" sz="2200" dirty="0"/>
              <a:t>3.48 HPRD for total nurse staffing and the  24/7 onsite RN must be implemented 2 years after the publication date of the final rule.</a:t>
            </a:r>
          </a:p>
          <a:p>
            <a:pPr lvl="1"/>
            <a:r>
              <a:rPr lang="en-US" sz="2200" dirty="0"/>
              <a:t>0.55 RN and 2.45 NA HPRD at must be implemented 3 years after the publication date of the final rule.</a:t>
            </a:r>
          </a:p>
          <a:p>
            <a:endParaRPr lang="en-US" dirty="0"/>
          </a:p>
        </p:txBody>
      </p:sp>
    </p:spTree>
    <p:extLst>
      <p:ext uri="{BB962C8B-B14F-4D97-AF65-F5344CB8AC3E}">
        <p14:creationId xmlns:p14="http://schemas.microsoft.com/office/powerpoint/2010/main" val="352896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9FB42-0846-1CF6-E657-5648AB1BAA22}"/>
              </a:ext>
            </a:extLst>
          </p:cNvPr>
          <p:cNvSpPr>
            <a:spLocks noGrp="1"/>
          </p:cNvSpPr>
          <p:nvPr>
            <p:ph type="title"/>
          </p:nvPr>
        </p:nvSpPr>
        <p:spPr/>
        <p:txBody>
          <a:bodyPr/>
          <a:lstStyle/>
          <a:p>
            <a:r>
              <a:rPr lang="en-US" dirty="0"/>
              <a:t>What this will mean for residents	</a:t>
            </a:r>
          </a:p>
        </p:txBody>
      </p:sp>
      <p:sp>
        <p:nvSpPr>
          <p:cNvPr id="3" name="Slide Number Placeholder 2">
            <a:extLst>
              <a:ext uri="{FF2B5EF4-FFF2-40B4-BE49-F238E27FC236}">
                <a16:creationId xmlns:a16="http://schemas.microsoft.com/office/drawing/2014/main" id="{2688FB0A-6319-6D91-E047-C646220103C0}"/>
              </a:ext>
            </a:extLst>
          </p:cNvPr>
          <p:cNvSpPr>
            <a:spLocks noGrp="1"/>
          </p:cNvSpPr>
          <p:nvPr>
            <p:ph type="sldNum" sz="quarter" idx="12"/>
          </p:nvPr>
        </p:nvSpPr>
        <p:spPr/>
        <p:txBody>
          <a:bodyPr/>
          <a:lstStyle/>
          <a:p>
            <a:fld id="{CC961F77-2697-4ECD-A2BA-708BA2A53463}" type="slidenum">
              <a:rPr lang="en-US" smtClean="0"/>
              <a:pPr/>
              <a:t>6</a:t>
            </a:fld>
            <a:endParaRPr lang="en-US" dirty="0"/>
          </a:p>
        </p:txBody>
      </p:sp>
      <p:sp>
        <p:nvSpPr>
          <p:cNvPr id="5" name="Text Placeholder 4">
            <a:extLst>
              <a:ext uri="{FF2B5EF4-FFF2-40B4-BE49-F238E27FC236}">
                <a16:creationId xmlns:a16="http://schemas.microsoft.com/office/drawing/2014/main" id="{206BDC5E-ABCD-A03F-8184-32E21AC3B564}"/>
              </a:ext>
            </a:extLst>
          </p:cNvPr>
          <p:cNvSpPr>
            <a:spLocks noGrp="1"/>
          </p:cNvSpPr>
          <p:nvPr>
            <p:ph type="body" sz="quarter" idx="15"/>
          </p:nvPr>
        </p:nvSpPr>
        <p:spPr>
          <a:xfrm>
            <a:off x="457925" y="1431235"/>
            <a:ext cx="10825426" cy="5034875"/>
          </a:xfrm>
        </p:spPr>
        <p:txBody>
          <a:bodyPr/>
          <a:lstStyle/>
          <a:p>
            <a:r>
              <a:rPr lang="en-US" dirty="0"/>
              <a:t>Rule designed to address poorest performing homes = Total HPRD below the national average.</a:t>
            </a:r>
          </a:p>
          <a:p>
            <a:r>
              <a:rPr lang="en-US" dirty="0"/>
              <a:t>In the </a:t>
            </a:r>
            <a:r>
              <a:rPr lang="en-US" b="1" dirty="0"/>
              <a:t>bottom quartile </a:t>
            </a:r>
            <a:r>
              <a:rPr lang="en-US" dirty="0"/>
              <a:t>of staffed homes, there will be a significant reduction in caseloads for CNAs along with increased care for residents. </a:t>
            </a:r>
          </a:p>
          <a:p>
            <a:endParaRPr lang="en-US" dirty="0"/>
          </a:p>
          <a:p>
            <a:endParaRPr lang="en-US" dirty="0"/>
          </a:p>
          <a:p>
            <a:endParaRPr lang="en-US" dirty="0"/>
          </a:p>
          <a:p>
            <a:endParaRPr lang="en-US" dirty="0"/>
          </a:p>
          <a:p>
            <a:endParaRPr lang="en-US" dirty="0"/>
          </a:p>
          <a:p>
            <a:r>
              <a:rPr lang="en-US" dirty="0"/>
              <a:t>Caseloads will, on average, be reduced by 30%. </a:t>
            </a:r>
          </a:p>
          <a:p>
            <a:pPr marL="0" indent="0">
              <a:buNone/>
            </a:pPr>
            <a:endParaRPr lang="en-US" dirty="0"/>
          </a:p>
          <a:p>
            <a:pPr marL="0" indent="0">
              <a:buNone/>
            </a:pPr>
            <a:endParaRPr lang="en-US" dirty="0"/>
          </a:p>
          <a:p>
            <a:endParaRPr lang="en-US" dirty="0"/>
          </a:p>
        </p:txBody>
      </p:sp>
      <p:graphicFrame>
        <p:nvGraphicFramePr>
          <p:cNvPr id="6" name="Table 5">
            <a:extLst>
              <a:ext uri="{FF2B5EF4-FFF2-40B4-BE49-F238E27FC236}">
                <a16:creationId xmlns:a16="http://schemas.microsoft.com/office/drawing/2014/main" id="{1FC015A3-B6E7-F661-B485-E666CA4B2157}"/>
              </a:ext>
            </a:extLst>
          </p:cNvPr>
          <p:cNvGraphicFramePr>
            <a:graphicFrameLocks noGrp="1"/>
          </p:cNvGraphicFramePr>
          <p:nvPr>
            <p:extLst>
              <p:ext uri="{D42A27DB-BD31-4B8C-83A1-F6EECF244321}">
                <p14:modId xmlns:p14="http://schemas.microsoft.com/office/powerpoint/2010/main" val="685254382"/>
              </p:ext>
            </p:extLst>
          </p:nvPr>
        </p:nvGraphicFramePr>
        <p:xfrm>
          <a:off x="702290" y="3034747"/>
          <a:ext cx="10336695" cy="2252871"/>
        </p:xfrm>
        <a:graphic>
          <a:graphicData uri="http://schemas.openxmlformats.org/drawingml/2006/table">
            <a:tbl>
              <a:tblPr firstRow="1" firstCol="1" bandRow="1">
                <a:tableStyleId>{5C22544A-7EE6-4342-B048-85BDC9FD1C3A}</a:tableStyleId>
              </a:tblPr>
              <a:tblGrid>
                <a:gridCol w="2566672">
                  <a:extLst>
                    <a:ext uri="{9D8B030D-6E8A-4147-A177-3AD203B41FA5}">
                      <a16:colId xmlns:a16="http://schemas.microsoft.com/office/drawing/2014/main" val="410662712"/>
                    </a:ext>
                  </a:extLst>
                </a:gridCol>
                <a:gridCol w="3333277">
                  <a:extLst>
                    <a:ext uri="{9D8B030D-6E8A-4147-A177-3AD203B41FA5}">
                      <a16:colId xmlns:a16="http://schemas.microsoft.com/office/drawing/2014/main" val="1420168720"/>
                    </a:ext>
                  </a:extLst>
                </a:gridCol>
                <a:gridCol w="4436746">
                  <a:extLst>
                    <a:ext uri="{9D8B030D-6E8A-4147-A177-3AD203B41FA5}">
                      <a16:colId xmlns:a16="http://schemas.microsoft.com/office/drawing/2014/main" val="2923613793"/>
                    </a:ext>
                  </a:extLst>
                </a:gridCol>
              </a:tblGrid>
              <a:tr h="393167">
                <a:tc gridSpan="3">
                  <a:txBody>
                    <a:bodyPr/>
                    <a:lstStyle/>
                    <a:p>
                      <a:pPr marL="0" marR="0" algn="ctr">
                        <a:spcBef>
                          <a:spcPts val="0"/>
                        </a:spcBef>
                        <a:spcAft>
                          <a:spcPts val="0"/>
                        </a:spcAft>
                      </a:pPr>
                      <a:r>
                        <a:rPr lang="en-US" sz="1600" dirty="0">
                          <a:solidFill>
                            <a:srgbClr val="191998"/>
                          </a:solidFill>
                          <a:effectLst/>
                          <a:latin typeface="Aptos" panose="020B0004020202020204" pitchFamily="34" charset="0"/>
                        </a:rPr>
                        <a:t>Nursing Homes in the Bottom Quartile of CNA Staffing</a:t>
                      </a:r>
                    </a:p>
                  </a:txBody>
                  <a:tcPr marL="63500" marR="63500" marT="63500" marB="63500"/>
                </a:tc>
                <a:tc hMerge="1">
                  <a:txBody>
                    <a:bodyPr/>
                    <a:lstStyle/>
                    <a:p>
                      <a:endParaRPr/>
                    </a:p>
                  </a:txBody>
                  <a:tcPr marL="63500" marR="63500" marT="63500" marB="63500"/>
                </a:tc>
                <a:tc hMerge="1">
                  <a:txBody>
                    <a:bodyPr/>
                    <a:lstStyle/>
                    <a:p>
                      <a:pPr marL="0" marR="0">
                        <a:spcBef>
                          <a:spcPts val="0"/>
                        </a:spcBef>
                        <a:spcAft>
                          <a:spcPts val="0"/>
                        </a:spcAft>
                      </a:pPr>
                      <a:endParaRPr lang="en-US" sz="11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extLst>
                  <a:ext uri="{0D108BD9-81ED-4DB2-BD59-A6C34878D82A}">
                    <a16:rowId xmlns:a16="http://schemas.microsoft.com/office/drawing/2014/main" val="2571341720"/>
                  </a:ext>
                </a:extLst>
              </a:tr>
              <a:tr h="464926">
                <a:tc>
                  <a:txBody>
                    <a:bodyPr/>
                    <a:lstStyle/>
                    <a:p>
                      <a:pPr marL="0" marR="0" algn="ctr">
                        <a:spcBef>
                          <a:spcPts val="0"/>
                        </a:spcBef>
                        <a:spcAft>
                          <a:spcPts val="0"/>
                        </a:spcAft>
                      </a:pPr>
                      <a:r>
                        <a:rPr lang="en-US" sz="1600" dirty="0">
                          <a:solidFill>
                            <a:srgbClr val="191998"/>
                          </a:solidFill>
                          <a:effectLst/>
                        </a:rPr>
                        <a:t>Shift</a:t>
                      </a:r>
                      <a:endParaRPr lang="en-US" sz="1400" dirty="0">
                        <a:solidFill>
                          <a:srgbClr val="191998"/>
                        </a:solidFill>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tc>
                  <a:txBody>
                    <a:bodyPr/>
                    <a:lstStyle/>
                    <a:p>
                      <a:pPr marL="0" marR="0" algn="ctr">
                        <a:spcBef>
                          <a:spcPts val="0"/>
                        </a:spcBef>
                        <a:spcAft>
                          <a:spcPts val="0"/>
                        </a:spcAft>
                      </a:pPr>
                      <a:r>
                        <a:rPr lang="en-US" sz="1600" dirty="0">
                          <a:effectLst/>
                        </a:rPr>
                        <a:t>Current Ratio</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tc>
                  <a:txBody>
                    <a:bodyPr/>
                    <a:lstStyle/>
                    <a:p>
                      <a:pPr marL="0" marR="0" algn="ctr">
                        <a:spcBef>
                          <a:spcPts val="0"/>
                        </a:spcBef>
                        <a:spcAft>
                          <a:spcPts val="0"/>
                        </a:spcAft>
                      </a:pPr>
                      <a:r>
                        <a:rPr lang="en-US" sz="1600" dirty="0">
                          <a:effectLst/>
                        </a:rPr>
                        <a:t>New Staffing Ratio</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extLst>
                  <a:ext uri="{0D108BD9-81ED-4DB2-BD59-A6C34878D82A}">
                    <a16:rowId xmlns:a16="http://schemas.microsoft.com/office/drawing/2014/main" val="2458501910"/>
                  </a:ext>
                </a:extLst>
              </a:tr>
              <a:tr h="464926">
                <a:tc>
                  <a:txBody>
                    <a:bodyPr/>
                    <a:lstStyle/>
                    <a:p>
                      <a:pPr marL="0" marR="0" algn="ctr">
                        <a:spcBef>
                          <a:spcPts val="0"/>
                        </a:spcBef>
                        <a:spcAft>
                          <a:spcPts val="0"/>
                        </a:spcAft>
                      </a:pPr>
                      <a:r>
                        <a:rPr lang="en-US" sz="1600" dirty="0">
                          <a:solidFill>
                            <a:srgbClr val="191998"/>
                          </a:solidFill>
                          <a:effectLst/>
                        </a:rPr>
                        <a:t>Morning</a:t>
                      </a:r>
                      <a:r>
                        <a:rPr lang="en-US" sz="1600" dirty="0">
                          <a:effectLst/>
                        </a:rPr>
                        <a:t> </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tc>
                  <a:txBody>
                    <a:bodyPr/>
                    <a:lstStyle/>
                    <a:p>
                      <a:pPr marL="0" marR="0" algn="ctr">
                        <a:spcBef>
                          <a:spcPts val="0"/>
                        </a:spcBef>
                        <a:spcAft>
                          <a:spcPts val="0"/>
                        </a:spcAft>
                      </a:pPr>
                      <a:r>
                        <a:rPr lang="en-US" sz="1600" dirty="0">
                          <a:effectLst/>
                        </a:rPr>
                        <a:t>13 to 1  (.63  HPRD)</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tc>
                  <a:txBody>
                    <a:bodyPr/>
                    <a:lstStyle/>
                    <a:p>
                      <a:pPr marL="0" marR="0" algn="ctr">
                        <a:spcBef>
                          <a:spcPts val="0"/>
                        </a:spcBef>
                        <a:spcAft>
                          <a:spcPts val="0"/>
                        </a:spcAft>
                      </a:pPr>
                      <a:r>
                        <a:rPr lang="en-US" sz="1600" dirty="0">
                          <a:effectLst/>
                        </a:rPr>
                        <a:t>9 to 1  (.93 HPRD)</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extLst>
                  <a:ext uri="{0D108BD9-81ED-4DB2-BD59-A6C34878D82A}">
                    <a16:rowId xmlns:a16="http://schemas.microsoft.com/office/drawing/2014/main" val="2473511680"/>
                  </a:ext>
                </a:extLst>
              </a:tr>
              <a:tr h="464926">
                <a:tc>
                  <a:txBody>
                    <a:bodyPr/>
                    <a:lstStyle/>
                    <a:p>
                      <a:pPr marL="0" marR="0" algn="ctr">
                        <a:spcBef>
                          <a:spcPts val="0"/>
                        </a:spcBef>
                        <a:spcAft>
                          <a:spcPts val="0"/>
                        </a:spcAft>
                      </a:pPr>
                      <a:r>
                        <a:rPr lang="en-US" sz="1600" dirty="0">
                          <a:solidFill>
                            <a:srgbClr val="191998"/>
                          </a:solidFill>
                          <a:effectLst/>
                        </a:rPr>
                        <a:t>Evening</a:t>
                      </a:r>
                      <a:r>
                        <a:rPr lang="en-US" sz="1600" dirty="0">
                          <a:effectLst/>
                        </a:rPr>
                        <a:t> </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tc>
                  <a:txBody>
                    <a:bodyPr/>
                    <a:lstStyle/>
                    <a:p>
                      <a:pPr marL="0" marR="0" algn="ctr">
                        <a:spcBef>
                          <a:spcPts val="0"/>
                        </a:spcBef>
                        <a:spcAft>
                          <a:spcPts val="0"/>
                        </a:spcAft>
                      </a:pPr>
                      <a:r>
                        <a:rPr lang="en-US" sz="1600" dirty="0">
                          <a:effectLst/>
                        </a:rPr>
                        <a:t>13 to 1  (.63  HPRD)</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tc>
                  <a:txBody>
                    <a:bodyPr/>
                    <a:lstStyle/>
                    <a:p>
                      <a:pPr marL="0" marR="0" algn="ctr">
                        <a:spcBef>
                          <a:spcPts val="0"/>
                        </a:spcBef>
                        <a:spcAft>
                          <a:spcPts val="0"/>
                        </a:spcAft>
                      </a:pPr>
                      <a:r>
                        <a:rPr lang="en-US" sz="1600" dirty="0">
                          <a:effectLst/>
                        </a:rPr>
                        <a:t>9 to 1  (.93 HPRD)</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extLst>
                  <a:ext uri="{0D108BD9-81ED-4DB2-BD59-A6C34878D82A}">
                    <a16:rowId xmlns:a16="http://schemas.microsoft.com/office/drawing/2014/main" val="61397229"/>
                  </a:ext>
                </a:extLst>
              </a:tr>
              <a:tr h="464926">
                <a:tc>
                  <a:txBody>
                    <a:bodyPr/>
                    <a:lstStyle/>
                    <a:p>
                      <a:pPr marL="0" marR="0" algn="ctr">
                        <a:spcBef>
                          <a:spcPts val="0"/>
                        </a:spcBef>
                        <a:spcAft>
                          <a:spcPts val="0"/>
                        </a:spcAft>
                      </a:pPr>
                      <a:r>
                        <a:rPr lang="en-US" sz="1600" dirty="0">
                          <a:solidFill>
                            <a:srgbClr val="191998"/>
                          </a:solidFill>
                          <a:effectLst/>
                        </a:rPr>
                        <a:t>Night</a:t>
                      </a:r>
                      <a:endParaRPr lang="en-US" sz="1400" dirty="0">
                        <a:solidFill>
                          <a:srgbClr val="191998"/>
                        </a:solidFill>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tc>
                  <a:txBody>
                    <a:bodyPr/>
                    <a:lstStyle/>
                    <a:p>
                      <a:pPr marL="0" marR="0" algn="ctr">
                        <a:spcBef>
                          <a:spcPts val="0"/>
                        </a:spcBef>
                        <a:spcAft>
                          <a:spcPts val="0"/>
                        </a:spcAft>
                      </a:pPr>
                      <a:r>
                        <a:rPr lang="en-US" sz="1600" dirty="0">
                          <a:effectLst/>
                        </a:rPr>
                        <a:t>21  to 1 (.39 HPRD)</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tc>
                  <a:txBody>
                    <a:bodyPr/>
                    <a:lstStyle/>
                    <a:p>
                      <a:pPr marL="0" marR="0" algn="ctr">
                        <a:spcBef>
                          <a:spcPts val="0"/>
                        </a:spcBef>
                        <a:spcAft>
                          <a:spcPts val="0"/>
                        </a:spcAft>
                      </a:pPr>
                      <a:r>
                        <a:rPr lang="en-US" sz="1600" dirty="0">
                          <a:effectLst/>
                        </a:rPr>
                        <a:t>14 to 1(.59 HPRD)</a:t>
                      </a:r>
                      <a:endParaRPr lang="en-US" sz="1400" dirty="0">
                        <a:effectLst/>
                        <a:latin typeface="Aptos" panose="020B0004020202020204" pitchFamily="34" charset="0"/>
                        <a:ea typeface="Aptos" panose="020B0004020202020204" pitchFamily="34" charset="0"/>
                        <a:cs typeface="Aptos" panose="020B0004020202020204" pitchFamily="34" charset="0"/>
                      </a:endParaRPr>
                    </a:p>
                  </a:txBody>
                  <a:tcPr marL="63500" marR="63500" marT="63500" marB="63500"/>
                </a:tc>
                <a:extLst>
                  <a:ext uri="{0D108BD9-81ED-4DB2-BD59-A6C34878D82A}">
                    <a16:rowId xmlns:a16="http://schemas.microsoft.com/office/drawing/2014/main" val="2439191779"/>
                  </a:ext>
                </a:extLst>
              </a:tr>
            </a:tbl>
          </a:graphicData>
        </a:graphic>
      </p:graphicFrame>
      <p:sp>
        <p:nvSpPr>
          <p:cNvPr id="7" name="Rectangle 1">
            <a:extLst>
              <a:ext uri="{FF2B5EF4-FFF2-40B4-BE49-F238E27FC236}">
                <a16:creationId xmlns:a16="http://schemas.microsoft.com/office/drawing/2014/main" id="{3DA4B414-5136-FA81-D5E2-E1ECA48F77E5}"/>
              </a:ext>
            </a:extLst>
          </p:cNvPr>
          <p:cNvSpPr>
            <a:spLocks noChangeArrowheads="1"/>
          </p:cNvSpPr>
          <p:nvPr/>
        </p:nvSpPr>
        <p:spPr bwMode="auto">
          <a:xfrm>
            <a:off x="838200" y="32273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31508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7D24F-5582-87DA-5856-C4A83C0B90D2}"/>
              </a:ext>
            </a:extLst>
          </p:cNvPr>
          <p:cNvSpPr>
            <a:spLocks noGrp="1"/>
          </p:cNvSpPr>
          <p:nvPr>
            <p:ph type="title"/>
          </p:nvPr>
        </p:nvSpPr>
        <p:spPr/>
        <p:txBody>
          <a:bodyPr/>
          <a:lstStyle/>
          <a:p>
            <a:r>
              <a:rPr lang="en-US" dirty="0"/>
              <a:t>Waivers and Exemptions</a:t>
            </a:r>
          </a:p>
        </p:txBody>
      </p:sp>
      <p:sp>
        <p:nvSpPr>
          <p:cNvPr id="3" name="Slide Number Placeholder 2">
            <a:extLst>
              <a:ext uri="{FF2B5EF4-FFF2-40B4-BE49-F238E27FC236}">
                <a16:creationId xmlns:a16="http://schemas.microsoft.com/office/drawing/2014/main" id="{5653C86C-B99E-895A-2D26-9F6325B41B0C}"/>
              </a:ext>
            </a:extLst>
          </p:cNvPr>
          <p:cNvSpPr>
            <a:spLocks noGrp="1"/>
          </p:cNvSpPr>
          <p:nvPr>
            <p:ph type="sldNum" sz="quarter" idx="12"/>
          </p:nvPr>
        </p:nvSpPr>
        <p:spPr/>
        <p:txBody>
          <a:bodyPr/>
          <a:lstStyle/>
          <a:p>
            <a:fld id="{CC961F77-2697-4ECD-A2BA-708BA2A53463}" type="slidenum">
              <a:rPr lang="en-US" smtClean="0"/>
              <a:pPr/>
              <a:t>7</a:t>
            </a:fld>
            <a:endParaRPr lang="en-US" dirty="0"/>
          </a:p>
        </p:txBody>
      </p:sp>
      <p:sp>
        <p:nvSpPr>
          <p:cNvPr id="4" name="Text Placeholder 3">
            <a:extLst>
              <a:ext uri="{FF2B5EF4-FFF2-40B4-BE49-F238E27FC236}">
                <a16:creationId xmlns:a16="http://schemas.microsoft.com/office/drawing/2014/main" id="{924AE578-FBA9-26F2-387B-9766DE32E7E0}"/>
              </a:ext>
            </a:extLst>
          </p:cNvPr>
          <p:cNvSpPr>
            <a:spLocks noGrp="1"/>
          </p:cNvSpPr>
          <p:nvPr>
            <p:ph type="body" sz="quarter" idx="14"/>
          </p:nvPr>
        </p:nvSpPr>
        <p:spPr/>
        <p:txBody>
          <a:bodyPr/>
          <a:lstStyle/>
          <a:p>
            <a:endParaRPr lang="en-US"/>
          </a:p>
        </p:txBody>
      </p:sp>
      <p:sp>
        <p:nvSpPr>
          <p:cNvPr id="5" name="Text Placeholder 4">
            <a:extLst>
              <a:ext uri="{FF2B5EF4-FFF2-40B4-BE49-F238E27FC236}">
                <a16:creationId xmlns:a16="http://schemas.microsoft.com/office/drawing/2014/main" id="{19B2CC87-9A05-C4F8-4315-4EB6F487C67E}"/>
              </a:ext>
            </a:extLst>
          </p:cNvPr>
          <p:cNvSpPr>
            <a:spLocks noGrp="1"/>
          </p:cNvSpPr>
          <p:nvPr>
            <p:ph type="body" sz="quarter" idx="15"/>
          </p:nvPr>
        </p:nvSpPr>
        <p:spPr>
          <a:xfrm>
            <a:off x="457925" y="1922462"/>
            <a:ext cx="10728325" cy="4228956"/>
          </a:xfrm>
        </p:spPr>
        <p:txBody>
          <a:bodyPr>
            <a:normAutofit/>
          </a:bodyPr>
          <a:lstStyle/>
          <a:p>
            <a:r>
              <a:rPr lang="en-US" sz="2400" b="1" dirty="0"/>
              <a:t>Statutory waiver  </a:t>
            </a:r>
            <a:r>
              <a:rPr lang="en-US" sz="2400" dirty="0"/>
              <a:t>to provide licensed nurses on 24-hour basis</a:t>
            </a:r>
          </a:p>
          <a:p>
            <a:r>
              <a:rPr lang="en-US" sz="2400" b="1" dirty="0"/>
              <a:t>Hardship Exemption </a:t>
            </a:r>
            <a:r>
              <a:rPr lang="en-US" sz="2400" dirty="0"/>
              <a:t>from the minimum nurse staffing HPRD standards and the 24/7 RN requirement if:</a:t>
            </a:r>
          </a:p>
          <a:p>
            <a:pPr lvl="1"/>
            <a:r>
              <a:rPr lang="en-US" sz="2400" dirty="0"/>
              <a:t>Geographic staffing unavailability</a:t>
            </a:r>
          </a:p>
          <a:p>
            <a:pPr lvl="1"/>
            <a:r>
              <a:rPr lang="en-US" sz="2400" dirty="0"/>
              <a:t>Financial commitment to staffing</a:t>
            </a:r>
          </a:p>
          <a:p>
            <a:pPr lvl="1"/>
            <a:r>
              <a:rPr lang="en-US" sz="2400" dirty="0"/>
              <a:t>Good faith efforts to hire</a:t>
            </a:r>
          </a:p>
        </p:txBody>
      </p:sp>
    </p:spTree>
    <p:extLst>
      <p:ext uri="{BB962C8B-B14F-4D97-AF65-F5344CB8AC3E}">
        <p14:creationId xmlns:p14="http://schemas.microsoft.com/office/powerpoint/2010/main" val="2944999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570B-B269-8C92-ABDF-47526DE199FA}"/>
              </a:ext>
            </a:extLst>
          </p:cNvPr>
          <p:cNvSpPr>
            <a:spLocks noGrp="1"/>
          </p:cNvSpPr>
          <p:nvPr>
            <p:ph type="title"/>
          </p:nvPr>
        </p:nvSpPr>
        <p:spPr/>
        <p:txBody>
          <a:bodyPr/>
          <a:lstStyle/>
          <a:p>
            <a:r>
              <a:rPr lang="en-US" dirty="0"/>
              <a:t>Medicaid Transparency</a:t>
            </a:r>
          </a:p>
        </p:txBody>
      </p:sp>
      <p:sp>
        <p:nvSpPr>
          <p:cNvPr id="3" name="Slide Number Placeholder 2">
            <a:extLst>
              <a:ext uri="{FF2B5EF4-FFF2-40B4-BE49-F238E27FC236}">
                <a16:creationId xmlns:a16="http://schemas.microsoft.com/office/drawing/2014/main" id="{85BA0095-5FFE-ED8C-2F38-3EA59BD94DD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961F77-2697-4ECD-A2BA-708BA2A53463}" type="slidenum">
              <a:rPr kumimoji="0" lang="en-US" sz="2000" b="0" i="0" u="none" strike="noStrike" kern="1200" cap="none" spc="0" normalizeH="0" baseline="0" noProof="0" smtClean="0">
                <a:ln>
                  <a:noFill/>
                </a:ln>
                <a:solidFill>
                  <a:prstClr val="white"/>
                </a:solidFill>
                <a:effectLst/>
                <a:uLnTx/>
                <a:uFillTx/>
                <a:latin typeface="Bree Serif" panose="02000503040000020004"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2000" b="0" i="0" u="none" strike="noStrike" kern="1200" cap="none" spc="0" normalizeH="0" baseline="0" noProof="0" dirty="0">
              <a:ln>
                <a:noFill/>
              </a:ln>
              <a:solidFill>
                <a:prstClr val="white"/>
              </a:solidFill>
              <a:effectLst/>
              <a:uLnTx/>
              <a:uFillTx/>
              <a:latin typeface="Bree Serif" panose="02000503040000020004" pitchFamily="2" charset="0"/>
              <a:ea typeface="+mn-ea"/>
              <a:cs typeface="+mn-cs"/>
            </a:endParaRPr>
          </a:p>
        </p:txBody>
      </p:sp>
      <p:sp>
        <p:nvSpPr>
          <p:cNvPr id="4" name="Text Placeholder 3">
            <a:extLst>
              <a:ext uri="{FF2B5EF4-FFF2-40B4-BE49-F238E27FC236}">
                <a16:creationId xmlns:a16="http://schemas.microsoft.com/office/drawing/2014/main" id="{7E30F7C0-9155-42DA-0B2E-542D19436E0E}"/>
              </a:ext>
            </a:extLst>
          </p:cNvPr>
          <p:cNvSpPr>
            <a:spLocks noGrp="1"/>
          </p:cNvSpPr>
          <p:nvPr>
            <p:ph type="body" sz="quarter" idx="14"/>
          </p:nvPr>
        </p:nvSpPr>
        <p:spPr/>
        <p:txBody>
          <a:bodyPr>
            <a:normAutofit lnSpcReduction="10000"/>
          </a:bodyPr>
          <a:lstStyle/>
          <a:p>
            <a:endParaRPr lang="en-US" dirty="0"/>
          </a:p>
        </p:txBody>
      </p:sp>
      <p:sp>
        <p:nvSpPr>
          <p:cNvPr id="5" name="Text Placeholder 4">
            <a:extLst>
              <a:ext uri="{FF2B5EF4-FFF2-40B4-BE49-F238E27FC236}">
                <a16:creationId xmlns:a16="http://schemas.microsoft.com/office/drawing/2014/main" id="{7A2BD053-EEED-9913-34CE-B78CF447DD67}"/>
              </a:ext>
            </a:extLst>
          </p:cNvPr>
          <p:cNvSpPr>
            <a:spLocks noGrp="1"/>
          </p:cNvSpPr>
          <p:nvPr>
            <p:ph type="body" sz="quarter" idx="15"/>
          </p:nvPr>
        </p:nvSpPr>
        <p:spPr>
          <a:xfrm>
            <a:off x="457925" y="1922462"/>
            <a:ext cx="10728325" cy="3856546"/>
          </a:xfrm>
        </p:spPr>
        <p:txBody>
          <a:bodyPr>
            <a:normAutofit fontScale="92500" lnSpcReduction="10000"/>
          </a:bodyPr>
          <a:lstStyle/>
          <a:p>
            <a:r>
              <a:rPr lang="en-US" sz="2400" dirty="0"/>
              <a:t>States will be required to annually report, by facility, the percentage of Medicaid payments spent on compensation for direct care workers and support staff.</a:t>
            </a:r>
          </a:p>
          <a:p>
            <a:pPr lvl="1"/>
            <a:r>
              <a:rPr lang="en-US" sz="2400" dirty="0"/>
              <a:t>Nursing facilities</a:t>
            </a:r>
          </a:p>
          <a:p>
            <a:pPr lvl="1"/>
            <a:r>
              <a:rPr lang="en-US" sz="2400" dirty="0"/>
              <a:t>Intermediate Care Facilities for Individuals with Intellectual Disabilities</a:t>
            </a:r>
          </a:p>
          <a:p>
            <a:r>
              <a:rPr lang="en-US" sz="2400" dirty="0"/>
              <a:t>The information will need to be posted publicly by the state in a clear and understandable way. </a:t>
            </a:r>
          </a:p>
          <a:p>
            <a:r>
              <a:rPr lang="en-US" sz="2400" dirty="0"/>
              <a:t>CMS will also report this data on its website. </a:t>
            </a:r>
          </a:p>
        </p:txBody>
      </p:sp>
    </p:spTree>
    <p:extLst>
      <p:ext uri="{BB962C8B-B14F-4D97-AF65-F5344CB8AC3E}">
        <p14:creationId xmlns:p14="http://schemas.microsoft.com/office/powerpoint/2010/main" val="3157776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843E6-C555-EB90-3ADF-F0CFF2EB62FD}"/>
              </a:ext>
            </a:extLst>
          </p:cNvPr>
          <p:cNvSpPr>
            <a:spLocks noGrp="1"/>
          </p:cNvSpPr>
          <p:nvPr>
            <p:ph type="title"/>
          </p:nvPr>
        </p:nvSpPr>
        <p:spPr/>
        <p:txBody>
          <a:bodyPr/>
          <a:lstStyle/>
          <a:p>
            <a:r>
              <a:rPr lang="en-US" dirty="0"/>
              <a:t>Nursing Home Staffing Campaign</a:t>
            </a:r>
          </a:p>
        </p:txBody>
      </p:sp>
      <p:sp>
        <p:nvSpPr>
          <p:cNvPr id="3" name="Slide Number Placeholder 2">
            <a:extLst>
              <a:ext uri="{FF2B5EF4-FFF2-40B4-BE49-F238E27FC236}">
                <a16:creationId xmlns:a16="http://schemas.microsoft.com/office/drawing/2014/main" id="{ED43E120-4EE4-A28E-A958-6121569D6636}"/>
              </a:ext>
            </a:extLst>
          </p:cNvPr>
          <p:cNvSpPr>
            <a:spLocks noGrp="1"/>
          </p:cNvSpPr>
          <p:nvPr>
            <p:ph type="sldNum" sz="quarter" idx="12"/>
          </p:nvPr>
        </p:nvSpPr>
        <p:spPr/>
        <p:txBody>
          <a:bodyPr/>
          <a:lstStyle/>
          <a:p>
            <a:fld id="{CC961F77-2697-4ECD-A2BA-708BA2A53463}" type="slidenum">
              <a:rPr lang="en-US" smtClean="0"/>
              <a:pPr/>
              <a:t>9</a:t>
            </a:fld>
            <a:endParaRPr lang="en-US" dirty="0"/>
          </a:p>
        </p:txBody>
      </p:sp>
      <p:sp>
        <p:nvSpPr>
          <p:cNvPr id="4" name="Text Placeholder 3">
            <a:extLst>
              <a:ext uri="{FF2B5EF4-FFF2-40B4-BE49-F238E27FC236}">
                <a16:creationId xmlns:a16="http://schemas.microsoft.com/office/drawing/2014/main" id="{24284CE9-99F5-343E-38D7-887EFB272513}"/>
              </a:ext>
            </a:extLst>
          </p:cNvPr>
          <p:cNvSpPr>
            <a:spLocks noGrp="1"/>
          </p:cNvSpPr>
          <p:nvPr>
            <p:ph type="body" sz="quarter" idx="14"/>
          </p:nvPr>
        </p:nvSpPr>
        <p:spPr/>
        <p:txBody>
          <a:bodyPr>
            <a:normAutofit lnSpcReduction="10000"/>
          </a:bodyPr>
          <a:lstStyle/>
          <a:p>
            <a:endParaRPr lang="en-US"/>
          </a:p>
        </p:txBody>
      </p:sp>
      <p:sp>
        <p:nvSpPr>
          <p:cNvPr id="5" name="Text Placeholder 4">
            <a:extLst>
              <a:ext uri="{FF2B5EF4-FFF2-40B4-BE49-F238E27FC236}">
                <a16:creationId xmlns:a16="http://schemas.microsoft.com/office/drawing/2014/main" id="{34E360E6-7DAF-0607-77F0-9338E0F529C9}"/>
              </a:ext>
            </a:extLst>
          </p:cNvPr>
          <p:cNvSpPr>
            <a:spLocks noGrp="1"/>
          </p:cNvSpPr>
          <p:nvPr>
            <p:ph type="body" sz="quarter" idx="15"/>
          </p:nvPr>
        </p:nvSpPr>
        <p:spPr>
          <a:xfrm>
            <a:off x="457198" y="1922462"/>
            <a:ext cx="10728325" cy="3665934"/>
          </a:xfrm>
        </p:spPr>
        <p:txBody>
          <a:bodyPr>
            <a:normAutofit/>
          </a:bodyPr>
          <a:lstStyle/>
          <a:p>
            <a:r>
              <a:rPr lang="en-US" sz="2400" dirty="0"/>
              <a:t>CMS investing $75 million to promote staffing</a:t>
            </a:r>
          </a:p>
          <a:p>
            <a:r>
              <a:rPr lang="en-US" sz="2400" dirty="0"/>
              <a:t>Financial incentives to work in nursing homes</a:t>
            </a:r>
          </a:p>
          <a:p>
            <a:r>
              <a:rPr lang="en-US" sz="2400" dirty="0"/>
              <a:t>Streamline process for enrolling in training programs and finding placement in a nursing home</a:t>
            </a:r>
          </a:p>
          <a:p>
            <a:r>
              <a:rPr lang="en-US" sz="2400" dirty="0"/>
              <a:t>Promote awareness of career pathways</a:t>
            </a:r>
          </a:p>
        </p:txBody>
      </p:sp>
    </p:spTree>
    <p:extLst>
      <p:ext uri="{BB962C8B-B14F-4D97-AF65-F5344CB8AC3E}">
        <p14:creationId xmlns:p14="http://schemas.microsoft.com/office/powerpoint/2010/main" val="2845007963"/>
      </p:ext>
    </p:extLst>
  </p:cSld>
  <p:clrMapOvr>
    <a:masterClrMapping/>
  </p:clrMapOvr>
</p:sld>
</file>

<file path=ppt/theme/theme1.xml><?xml version="1.0" encoding="utf-8"?>
<a:theme xmlns:a="http://schemas.openxmlformats.org/drawingml/2006/main" name="CV PowerPoint Template 2 2022">
  <a:themeElements>
    <a:clrScheme name="CV 2022">
      <a:dk1>
        <a:sysClr val="windowText" lastClr="000000"/>
      </a:dk1>
      <a:lt1>
        <a:sysClr val="window" lastClr="FFFFFF"/>
      </a:lt1>
      <a:dk2>
        <a:srgbClr val="191998"/>
      </a:dk2>
      <a:lt2>
        <a:srgbClr val="FFFFFF"/>
      </a:lt2>
      <a:accent1>
        <a:srgbClr val="A4D65E"/>
      </a:accent1>
      <a:accent2>
        <a:srgbClr val="191998"/>
      </a:accent2>
      <a:accent3>
        <a:srgbClr val="0046B4"/>
      </a:accent3>
      <a:accent4>
        <a:srgbClr val="7ECFF5"/>
      </a:accent4>
      <a:accent5>
        <a:srgbClr val="483698"/>
      </a:accent5>
      <a:accent6>
        <a:srgbClr val="007A28"/>
      </a:accent6>
      <a:hlink>
        <a:srgbClr val="0046B4"/>
      </a:hlink>
      <a:folHlink>
        <a:srgbClr val="800080"/>
      </a:folHlink>
    </a:clrScheme>
    <a:fontScheme name="CV 2022 Fonts">
      <a:majorFont>
        <a:latin typeface="Poppi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V PowerPoint Template 2 2022" id="{A80562BB-2F02-47A8-9DDC-C3841587D2C4}" vid="{B1336FF3-7245-457E-B8CF-1662C4F372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CV PowerPoint Template 2 2022</Template>
  <TotalTime>1572</TotalTime>
  <Words>1226</Words>
  <Application>Microsoft Office PowerPoint</Application>
  <PresentationFormat>Widescreen</PresentationFormat>
  <Paragraphs>124</Paragraphs>
  <Slides>13</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Aptos</vt:lpstr>
      <vt:lpstr>Arial</vt:lpstr>
      <vt:lpstr>Barlow Light</vt:lpstr>
      <vt:lpstr>Bree Serif</vt:lpstr>
      <vt:lpstr>Open Sans</vt:lpstr>
      <vt:lpstr>Outfit</vt:lpstr>
      <vt:lpstr>Poppins</vt:lpstr>
      <vt:lpstr>Raleway</vt:lpstr>
      <vt:lpstr>Raleway Thin</vt:lpstr>
      <vt:lpstr>Wingdings 3</vt:lpstr>
      <vt:lpstr>CV PowerPoint Template 2 2022</vt:lpstr>
      <vt:lpstr>Reviewing the Rule: Unpacking CMS’s Minimum Staffing Standard </vt:lpstr>
      <vt:lpstr>About the Consumer Voice</vt:lpstr>
      <vt:lpstr>What’s in the Nursing Home  Minimum Staffing Rule</vt:lpstr>
      <vt:lpstr>The numbers</vt:lpstr>
      <vt:lpstr>Delayed Implementation</vt:lpstr>
      <vt:lpstr>What this will mean for residents </vt:lpstr>
      <vt:lpstr>Waivers and Exemptions</vt:lpstr>
      <vt:lpstr>Medicaid Transparency</vt:lpstr>
      <vt:lpstr>Nursing Home Staffing Campaign</vt:lpstr>
      <vt:lpstr>Challenges to the Rule</vt:lpstr>
      <vt:lpstr>Challenges to the Rule</vt:lpstr>
      <vt:lpstr>Challenges</vt:lpstr>
      <vt:lpstr>Lori Smetanka, Executive Director lsmetanka@theconsumervoice.org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Reviewing the Rule 5.15.24</dc:title>
  <dc:creator>Libby Laubert</dc:creator>
  <cp:lastModifiedBy>Lori Smetanka</cp:lastModifiedBy>
  <cp:revision>34</cp:revision>
  <dcterms:created xsi:type="dcterms:W3CDTF">2022-07-29T13:31:06Z</dcterms:created>
  <dcterms:modified xsi:type="dcterms:W3CDTF">2024-08-23T22:36:20Z</dcterms:modified>
</cp:coreProperties>
</file>