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4"/>
  </p:sldMasterIdLst>
  <p:notesMasterIdLst>
    <p:notesMasterId r:id="rId32"/>
  </p:notesMasterIdLst>
  <p:handoutMasterIdLst>
    <p:handoutMasterId r:id="rId33"/>
  </p:handoutMasterIdLst>
  <p:sldIdLst>
    <p:sldId id="307" r:id="rId5"/>
    <p:sldId id="842" r:id="rId6"/>
    <p:sldId id="259" r:id="rId7"/>
    <p:sldId id="880" r:id="rId8"/>
    <p:sldId id="387" r:id="rId9"/>
    <p:sldId id="696" r:id="rId10"/>
    <p:sldId id="912" r:id="rId11"/>
    <p:sldId id="850" r:id="rId12"/>
    <p:sldId id="386" r:id="rId13"/>
    <p:sldId id="899" r:id="rId14"/>
    <p:sldId id="900" r:id="rId15"/>
    <p:sldId id="913" r:id="rId16"/>
    <p:sldId id="883" r:id="rId17"/>
    <p:sldId id="902" r:id="rId18"/>
    <p:sldId id="903" r:id="rId19"/>
    <p:sldId id="905" r:id="rId20"/>
    <p:sldId id="906" r:id="rId21"/>
    <p:sldId id="914" r:id="rId22"/>
    <p:sldId id="904" r:id="rId23"/>
    <p:sldId id="890" r:id="rId24"/>
    <p:sldId id="907" r:id="rId25"/>
    <p:sldId id="910" r:id="rId26"/>
    <p:sldId id="915" r:id="rId27"/>
    <p:sldId id="917" r:id="rId28"/>
    <p:sldId id="916" r:id="rId29"/>
    <p:sldId id="911" r:id="rId30"/>
    <p:sldId id="288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6BDD310-7862-E4C5-4693-B88292BEB253}" name="Elizabeth Williams" initials="EW" userId="S::ElizabethW@kff.org::5a681821-6e30-49fe-a66e-fbf6bce36ea8" providerId="AD"/>
  <p188:author id="{26A64D55-5854-3178-AFFA-B9F3E37D4D65}" name="Robin Rudowitz" initials="RR" userId="S::RobinR@kff.org::01f52de8-296b-45dd-b260-d885f683aa09" providerId="AD"/>
  <p188:author id="{678520EB-95AB-29DC-DC05-DA22D1845351}" name="Anna Mudumala" initials="AM" userId="S::AnnaM@kff.org::abcfae0b-f99f-438a-9cde-a09b3ae539a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1A81D4"/>
    <a:srgbClr val="FF0000"/>
    <a:srgbClr val="E6EDF3"/>
    <a:srgbClr val="E5E5E5"/>
    <a:srgbClr val="1A81D3"/>
    <a:srgbClr val="FDC82F"/>
    <a:srgbClr val="727272"/>
    <a:srgbClr val="A41A23"/>
    <a:srgbClr val="A31A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A99338-E443-4607-B5D9-B0EA12E7CADA}" v="2" dt="2024-08-25T15:09:26.7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645" autoAdjust="0"/>
    <p:restoredTop sz="96348"/>
  </p:normalViewPr>
  <p:slideViewPr>
    <p:cSldViewPr snapToGrid="0">
      <p:cViewPr varScale="1">
        <p:scale>
          <a:sx n="92" d="100"/>
          <a:sy n="92" d="100"/>
        </p:scale>
        <p:origin x="84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40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in Rudowitz" userId="01f52de8-296b-45dd-b260-d885f683aa09" providerId="ADAL" clId="{80A99338-E443-4607-B5D9-B0EA12E7CADA}"/>
    <pc:docChg chg="addSld delSld modSld">
      <pc:chgData name="Robin Rudowitz" userId="01f52de8-296b-45dd-b260-d885f683aa09" providerId="ADAL" clId="{80A99338-E443-4607-B5D9-B0EA12E7CADA}" dt="2024-08-25T15:09:28.875" v="124" actId="47"/>
      <pc:docMkLst>
        <pc:docMk/>
      </pc:docMkLst>
      <pc:sldChg chg="del">
        <pc:chgData name="Robin Rudowitz" userId="01f52de8-296b-45dd-b260-d885f683aa09" providerId="ADAL" clId="{80A99338-E443-4607-B5D9-B0EA12E7CADA}" dt="2024-08-25T15:09:28.875" v="124" actId="47"/>
        <pc:sldMkLst>
          <pc:docMk/>
          <pc:sldMk cId="838242113" sldId="304"/>
        </pc:sldMkLst>
      </pc:sldChg>
      <pc:sldChg chg="del">
        <pc:chgData name="Robin Rudowitz" userId="01f52de8-296b-45dd-b260-d885f683aa09" providerId="ADAL" clId="{80A99338-E443-4607-B5D9-B0EA12E7CADA}" dt="2024-08-25T15:08:12.417" v="122" actId="47"/>
        <pc:sldMkLst>
          <pc:docMk/>
          <pc:sldMk cId="691713384" sldId="819"/>
        </pc:sldMkLst>
      </pc:sldChg>
      <pc:sldChg chg="add">
        <pc:chgData name="Robin Rudowitz" userId="01f52de8-296b-45dd-b260-d885f683aa09" providerId="ADAL" clId="{80A99338-E443-4607-B5D9-B0EA12E7CADA}" dt="2024-08-25T15:09:26.702" v="123"/>
        <pc:sldMkLst>
          <pc:docMk/>
          <pc:sldMk cId="3294989114" sldId="850"/>
        </pc:sldMkLst>
      </pc:sldChg>
      <pc:sldChg chg="modSp del mod">
        <pc:chgData name="Robin Rudowitz" userId="01f52de8-296b-45dd-b260-d885f683aa09" providerId="ADAL" clId="{80A99338-E443-4607-B5D9-B0EA12E7CADA}" dt="2024-08-25T15:04:04.843" v="120" actId="47"/>
        <pc:sldMkLst>
          <pc:docMk/>
          <pc:sldMk cId="960836193" sldId="878"/>
        </pc:sldMkLst>
        <pc:spChg chg="mod">
          <ac:chgData name="Robin Rudowitz" userId="01f52de8-296b-45dd-b260-d885f683aa09" providerId="ADAL" clId="{80A99338-E443-4607-B5D9-B0EA12E7CADA}" dt="2024-08-25T15:03:50.720" v="119" actId="6549"/>
          <ac:spMkLst>
            <pc:docMk/>
            <pc:sldMk cId="960836193" sldId="878"/>
            <ac:spMk id="2" creationId="{D9ACC4CE-088F-26F7-9F5A-3B696BB2798F}"/>
          </ac:spMkLst>
        </pc:spChg>
      </pc:sldChg>
      <pc:sldChg chg="add">
        <pc:chgData name="Robin Rudowitz" userId="01f52de8-296b-45dd-b260-d885f683aa09" providerId="ADAL" clId="{80A99338-E443-4607-B5D9-B0EA12E7CADA}" dt="2024-08-25T15:08:05.088" v="121"/>
        <pc:sldMkLst>
          <pc:docMk/>
          <pc:sldMk cId="10398713" sldId="917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Medicaid Spending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Sheet1!$A$2:$A$28</c:f>
              <c:strCache>
                <c:ptCount val="2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  <c:pt idx="22">
                  <c:v>2020</c:v>
                </c:pt>
                <c:pt idx="23">
                  <c:v>2021</c:v>
                </c:pt>
                <c:pt idx="24">
                  <c:v>2022</c:v>
                </c:pt>
                <c:pt idx="25">
                  <c:v>2023</c:v>
                </c:pt>
                <c:pt idx="26">
                  <c:v>Proj. 2024</c:v>
                </c:pt>
              </c:strCache>
            </c:strRef>
          </c:cat>
          <c:val>
            <c:numRef>
              <c:f>Sheet1!$B$2:$B$28</c:f>
              <c:numCache>
                <c:formatCode>0.00%</c:formatCode>
                <c:ptCount val="27"/>
                <c:pt idx="0">
                  <c:v>4.7E-2</c:v>
                </c:pt>
                <c:pt idx="1">
                  <c:v>6.8000000000000005E-2</c:v>
                </c:pt>
                <c:pt idx="2">
                  <c:v>8.6999999999999994E-2</c:v>
                </c:pt>
                <c:pt idx="3">
                  <c:v>0.104</c:v>
                </c:pt>
                <c:pt idx="4">
                  <c:v>0.127</c:v>
                </c:pt>
                <c:pt idx="5">
                  <c:v>8.5000000000000006E-2</c:v>
                </c:pt>
                <c:pt idx="6">
                  <c:v>7.6999999999999999E-2</c:v>
                </c:pt>
                <c:pt idx="7">
                  <c:v>6.4000000000000001E-2</c:v>
                </c:pt>
                <c:pt idx="8">
                  <c:v>1.2999999999999999E-2</c:v>
                </c:pt>
                <c:pt idx="9">
                  <c:v>3.7999999999999999E-2</c:v>
                </c:pt>
                <c:pt idx="10">
                  <c:v>5.8000000000000003E-2</c:v>
                </c:pt>
                <c:pt idx="11">
                  <c:v>7.5999999999999998E-2</c:v>
                </c:pt>
                <c:pt idx="12">
                  <c:v>6.6000000000000003E-2</c:v>
                </c:pt>
                <c:pt idx="13">
                  <c:v>9.7000000000000003E-2</c:v>
                </c:pt>
                <c:pt idx="14">
                  <c:v>-0.04</c:v>
                </c:pt>
                <c:pt idx="15">
                  <c:v>6.9000000000000006E-2</c:v>
                </c:pt>
                <c:pt idx="16">
                  <c:v>6.8000000000000005E-2</c:v>
                </c:pt>
                <c:pt idx="17">
                  <c:v>0.13200000000000001</c:v>
                </c:pt>
                <c:pt idx="18">
                  <c:v>4.2000000000000003E-2</c:v>
                </c:pt>
                <c:pt idx="19">
                  <c:v>4.1000000000000002E-2</c:v>
                </c:pt>
                <c:pt idx="20">
                  <c:v>3.7999999999999999E-2</c:v>
                </c:pt>
                <c:pt idx="21">
                  <c:v>3.7999999999999999E-2</c:v>
                </c:pt>
                <c:pt idx="22">
                  <c:v>7.0999999999999994E-2</c:v>
                </c:pt>
                <c:pt idx="23">
                  <c:v>9.2999999999999999E-2</c:v>
                </c:pt>
                <c:pt idx="24">
                  <c:v>9.8000000000000004E-2</c:v>
                </c:pt>
                <c:pt idx="25">
                  <c:v>8.3000000000000004E-2</c:v>
                </c:pt>
                <c:pt idx="26">
                  <c:v>3.4000000000000002E-2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554-6F4D-8DA7-C3C69AAAFEA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Medicaid Enrollment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Sheet1!$A$2:$A$28</c:f>
              <c:strCache>
                <c:ptCount val="2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  <c:pt idx="22">
                  <c:v>2020</c:v>
                </c:pt>
                <c:pt idx="23">
                  <c:v>2021</c:v>
                </c:pt>
                <c:pt idx="24">
                  <c:v>2022</c:v>
                </c:pt>
                <c:pt idx="25">
                  <c:v>2023</c:v>
                </c:pt>
                <c:pt idx="26">
                  <c:v>Proj. 2024</c:v>
                </c:pt>
              </c:strCache>
            </c:strRef>
          </c:cat>
          <c:val>
            <c:numRef>
              <c:f>Sheet1!$C$2:$C$28</c:f>
              <c:numCache>
                <c:formatCode>0.00%</c:formatCode>
                <c:ptCount val="27"/>
                <c:pt idx="0">
                  <c:v>-1.9E-2</c:v>
                </c:pt>
                <c:pt idx="1">
                  <c:v>4.0000000000000001E-3</c:v>
                </c:pt>
                <c:pt idx="2">
                  <c:v>3.2000000000000001E-2</c:v>
                </c:pt>
                <c:pt idx="3">
                  <c:v>7.4999999999999997E-2</c:v>
                </c:pt>
                <c:pt idx="4">
                  <c:v>9.2999999999999999E-2</c:v>
                </c:pt>
                <c:pt idx="5">
                  <c:v>5.6000000000000001E-2</c:v>
                </c:pt>
                <c:pt idx="6">
                  <c:v>4.2999999999999997E-2</c:v>
                </c:pt>
                <c:pt idx="7">
                  <c:v>3.2000000000000001E-2</c:v>
                </c:pt>
                <c:pt idx="8">
                  <c:v>2E-3</c:v>
                </c:pt>
                <c:pt idx="9">
                  <c:v>-5.0000000000000001E-3</c:v>
                </c:pt>
                <c:pt idx="10">
                  <c:v>3.1E-2</c:v>
                </c:pt>
                <c:pt idx="11">
                  <c:v>7.8E-2</c:v>
                </c:pt>
                <c:pt idx="12">
                  <c:v>7.1999999999999995E-2</c:v>
                </c:pt>
                <c:pt idx="13">
                  <c:v>4.8000000000000001E-2</c:v>
                </c:pt>
                <c:pt idx="14">
                  <c:v>2.3E-2</c:v>
                </c:pt>
                <c:pt idx="15">
                  <c:v>1.4999999999999999E-2</c:v>
                </c:pt>
                <c:pt idx="16">
                  <c:v>5.2999999999999999E-2</c:v>
                </c:pt>
                <c:pt idx="17">
                  <c:v>0.13200000000000001</c:v>
                </c:pt>
                <c:pt idx="18">
                  <c:v>3.9E-2</c:v>
                </c:pt>
                <c:pt idx="19">
                  <c:v>2.8000000000000001E-2</c:v>
                </c:pt>
                <c:pt idx="20">
                  <c:v>-0.02</c:v>
                </c:pt>
                <c:pt idx="21">
                  <c:v>-1.6E-2</c:v>
                </c:pt>
                <c:pt idx="22">
                  <c:v>1E-3</c:v>
                </c:pt>
                <c:pt idx="23">
                  <c:v>0.111</c:v>
                </c:pt>
                <c:pt idx="24">
                  <c:v>8.4000000000000005E-2</c:v>
                </c:pt>
                <c:pt idx="25">
                  <c:v>6.5000000000000002E-2</c:v>
                </c:pt>
                <c:pt idx="26">
                  <c:v>-8.5999999999999993E-2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554-6F4D-8DA7-C3C69AAAFE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3520352"/>
        <c:axId val="233061472"/>
      </c:lineChart>
      <c:catAx>
        <c:axId val="233520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rgbClr val="E5E5E5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3061472"/>
        <c:crosses val="autoZero"/>
        <c:auto val="1"/>
        <c:lblAlgn val="ctr"/>
        <c:lblOffset val="100"/>
        <c:tickLblSkip val="2"/>
        <c:noMultiLvlLbl val="0"/>
      </c:catAx>
      <c:valAx>
        <c:axId val="233061472"/>
        <c:scaling>
          <c:orientation val="minMax"/>
        </c:scaling>
        <c:delete val="0"/>
        <c:axPos val="l"/>
        <c:majorGridlines>
          <c:spPr>
            <a:ln w="12700" cap="flat" cmpd="sng" algn="ctr">
              <a:solidFill>
                <a:srgbClr val="E5E5E5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3520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349650941189947E-2"/>
          <c:y val="4.9567078742287871E-2"/>
          <c:w val="0.92469574198721483"/>
          <c:h val="0.8691094244424966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Medicaid/CHIP Enrollment</c:v>
                </c:pt>
              </c:strCache>
            </c:strRef>
          </c:tx>
          <c:spPr>
            <a:ln w="444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circle"/>
              <c:size val="9"/>
              <c:spPr>
                <a:solidFill>
                  <a:schemeClr val="tx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1F3D-49C4-9F2A-3F2573464D92}"/>
              </c:ext>
            </c:extLst>
          </c:dPt>
          <c:dPt>
            <c:idx val="38"/>
            <c:marker>
              <c:symbol val="circle"/>
              <c:size val="9"/>
              <c:spPr>
                <a:solidFill>
                  <a:schemeClr val="tx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1F3D-49C4-9F2A-3F2573464D92}"/>
              </c:ext>
            </c:extLst>
          </c:dPt>
          <c:dPt>
            <c:idx val="42"/>
            <c:marker>
              <c:symbol val="none"/>
            </c:marker>
            <c:bubble3D val="0"/>
            <c:spPr>
              <a:ln w="44450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23A0-431C-9AB9-78855DCE85BE}"/>
              </c:ext>
            </c:extLst>
          </c:dPt>
          <c:dPt>
            <c:idx val="50"/>
            <c:marker>
              <c:symbol val="circle"/>
              <c:size val="9"/>
              <c:spPr>
                <a:solidFill>
                  <a:srgbClr val="333333"/>
                </a:solidFill>
                <a:ln w="9525" cap="rnd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8F93-4A0F-847D-720DF269BE4C}"/>
              </c:ext>
            </c:extLst>
          </c:dPt>
          <c:dLbls>
            <c:dLbl>
              <c:idx val="0"/>
              <c:layout>
                <c:manualLayout>
                  <c:x val="2.08765317749788E-2"/>
                  <c:y val="-0.3971458950916173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 dirty="0"/>
                      <a:t>Enrollment in February 2020 </a:t>
                    </a:r>
                    <a:r>
                      <a:rPr lang="en-US" dirty="0"/>
                      <a:t>(month before continuous enrollment in effect): </a:t>
                    </a:r>
                  </a:p>
                  <a:p>
                    <a:pPr>
                      <a:defRPr/>
                    </a:pPr>
                    <a:r>
                      <a:rPr lang="en-US" b="1" dirty="0"/>
                      <a:t>71 million</a:t>
                    </a:r>
                  </a:p>
                  <a:p>
                    <a:pPr>
                      <a:defRPr/>
                    </a:pPr>
                    <a:endParaRPr lang="en-US" dirty="0"/>
                  </a:p>
                </c:rich>
              </c:tx>
              <c:spPr>
                <a:xfrm>
                  <a:off x="987621" y="1062764"/>
                  <a:ext cx="2376418" cy="1205521"/>
                </a:xfrm>
                <a:solidFill>
                  <a:srgbClr val="FFFFFF">
                    <a:lumMod val="95000"/>
                  </a:srgbClr>
                </a:solidFill>
                <a:ln w="9525" cap="flat" cmpd="sng" algn="ctr">
                  <a:solidFill>
                    <a:srgbClr val="333333">
                      <a:lumMod val="25000"/>
                      <a:lumOff val="75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>
                        <a:gd name="adj1" fmla="val -61757"/>
                        <a:gd name="adj2" fmla="val 132888"/>
                        <a:gd name="adj3" fmla="val 16667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1115712231381811"/>
                      <c:h val="0.32039783611659678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1F3D-49C4-9F2A-3F2573464D9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29314604668950361"/>
                      <c:h val="0.2727267785659650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1F3D-49C4-9F2A-3F2573464D92}"/>
                </c:ext>
              </c:extLst>
            </c:dLbl>
            <c:dLbl>
              <c:idx val="38"/>
              <c:layout>
                <c:manualLayout>
                  <c:x val="-0.37845757838984406"/>
                  <c:y val="-2.4701016164980515E-2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 algn="ctr">
                      <a:defRPr sz="1197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 dirty="0"/>
                      <a:t>Enrollment in April 2023 </a:t>
                    </a:r>
                    <a:r>
                      <a:rPr lang="en-US" dirty="0"/>
                      <a:t>(month after continuous enrollment ends): </a:t>
                    </a:r>
                  </a:p>
                  <a:p>
                    <a:pPr algn="ctr">
                      <a:defRPr/>
                    </a:pPr>
                    <a:r>
                      <a:rPr lang="en-US" b="1" dirty="0"/>
                      <a:t>94 million (+32%)</a:t>
                    </a:r>
                  </a:p>
                  <a:p>
                    <a:pPr algn="ctr">
                      <a:defRPr/>
                    </a:pPr>
                    <a:endParaRPr lang="en-US" dirty="0"/>
                  </a:p>
                </c:rich>
              </c:tx>
              <c:spPr>
                <a:xfrm>
                  <a:off x="4093179" y="361562"/>
                  <a:ext cx="2901823" cy="684499"/>
                </a:xfrm>
                <a:solidFill>
                  <a:srgbClr val="FFFFFF">
                    <a:lumMod val="95000"/>
                  </a:srgbClr>
                </a:solidFill>
                <a:ln w="9525" cap="flat" cmpd="sng" algn="ctr">
                  <a:solidFill>
                    <a:srgbClr val="333333">
                      <a:lumMod val="25000"/>
                      <a:lumOff val="75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 algn="ctr"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>
                        <a:gd name="adj1" fmla="val 97232"/>
                        <a:gd name="adj2" fmla="val 10964"/>
                        <a:gd name="adj3" fmla="val 16667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5784218319385432"/>
                      <c:h val="0.18192313886914765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1F3D-49C4-9F2A-3F2573464D92}"/>
                </c:ext>
              </c:extLst>
            </c:dLbl>
            <c:dLbl>
              <c:idx val="41"/>
              <c:layout>
                <c:manualLayout>
                  <c:x val="-0.19014566390125565"/>
                  <c:y val="0.34090987615406237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 algn="ctr">
                      <a:defRPr sz="1197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 dirty="0"/>
                      <a:t>Enrollment</a:t>
                    </a:r>
                    <a:r>
                      <a:rPr lang="en-US" b="1" baseline="0" dirty="0"/>
                      <a:t> in April 2024</a:t>
                    </a:r>
                  </a:p>
                  <a:p>
                    <a:pPr algn="ctr">
                      <a:defRPr/>
                    </a:pPr>
                    <a:r>
                      <a:rPr lang="en-US" b="1" baseline="0" dirty="0"/>
                      <a:t>82 million</a:t>
                    </a:r>
                  </a:p>
                  <a:p>
                    <a:pPr algn="ctr">
                      <a:defRPr/>
                    </a:pPr>
                    <a:r>
                      <a:rPr lang="en-US" b="0" dirty="0"/>
                      <a:t>(-13% from April 2023)</a:t>
                    </a:r>
                  </a:p>
                </c:rich>
              </c:tx>
              <c:spPr>
                <a:xfrm>
                  <a:off x="6953548" y="1927909"/>
                  <a:ext cx="2090116" cy="860298"/>
                </a:xfrm>
                <a:solidFill>
                  <a:srgbClr val="FFFFFF">
                    <a:lumMod val="95000"/>
                  </a:srgbClr>
                </a:solidFill>
                <a:ln w="9525" cap="flat" cmpd="sng" algn="ctr">
                  <a:solidFill>
                    <a:srgbClr val="333333">
                      <a:lumMod val="25000"/>
                      <a:lumOff val="75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 algn="ctr"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>
                        <a:gd name="adj1" fmla="val 134512"/>
                        <a:gd name="adj2" fmla="val -17099"/>
                        <a:gd name="adj3" fmla="val 16667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8571778660959079"/>
                      <c:h val="0.22864589119481377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2-3880-4BF4-8164-ACE1C2078F54}"/>
                </c:ext>
              </c:extLst>
            </c:dLbl>
            <c:spPr>
              <a:solidFill>
                <a:schemeClr val="bg1">
                  <a:lumMod val="95000"/>
                </a:schemeClr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 algn="ctr"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upArrow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Sheet1!$A$2:$A$52</c:f>
              <c:numCache>
                <c:formatCode>mmm\-yy</c:formatCode>
                <c:ptCount val="51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  <c:pt idx="35">
                  <c:v>44927</c:v>
                </c:pt>
                <c:pt idx="36">
                  <c:v>44958</c:v>
                </c:pt>
                <c:pt idx="37">
                  <c:v>44986</c:v>
                </c:pt>
                <c:pt idx="38">
                  <c:v>45017</c:v>
                </c:pt>
                <c:pt idx="39">
                  <c:v>45047</c:v>
                </c:pt>
                <c:pt idx="40">
                  <c:v>45078</c:v>
                </c:pt>
                <c:pt idx="41">
                  <c:v>45108</c:v>
                </c:pt>
                <c:pt idx="42" formatCode="d\-mmm">
                  <c:v>45161</c:v>
                </c:pt>
                <c:pt idx="43">
                  <c:v>45170</c:v>
                </c:pt>
                <c:pt idx="44">
                  <c:v>45200</c:v>
                </c:pt>
                <c:pt idx="45">
                  <c:v>45231</c:v>
                </c:pt>
                <c:pt idx="46">
                  <c:v>45261</c:v>
                </c:pt>
                <c:pt idx="47">
                  <c:v>45292</c:v>
                </c:pt>
                <c:pt idx="48">
                  <c:v>45323</c:v>
                </c:pt>
                <c:pt idx="49">
                  <c:v>45352</c:v>
                </c:pt>
                <c:pt idx="50">
                  <c:v>45383</c:v>
                </c:pt>
              </c:numCache>
            </c:numRef>
          </c:cat>
          <c:val>
            <c:numRef>
              <c:f>Sheet1!$B$2:$B$52</c:f>
              <c:numCache>
                <c:formatCode>General</c:formatCode>
                <c:ptCount val="51"/>
                <c:pt idx="0">
                  <c:v>71326807</c:v>
                </c:pt>
                <c:pt idx="1">
                  <c:v>71675805</c:v>
                </c:pt>
                <c:pt idx="2">
                  <c:v>72857293</c:v>
                </c:pt>
                <c:pt idx="3">
                  <c:v>74037530</c:v>
                </c:pt>
                <c:pt idx="4">
                  <c:v>75031385</c:v>
                </c:pt>
                <c:pt idx="5">
                  <c:v>76003528</c:v>
                </c:pt>
                <c:pt idx="6">
                  <c:v>76931448</c:v>
                </c:pt>
                <c:pt idx="7">
                  <c:v>77736095</c:v>
                </c:pt>
                <c:pt idx="8">
                  <c:v>78494228</c:v>
                </c:pt>
                <c:pt idx="9">
                  <c:v>79295229</c:v>
                </c:pt>
                <c:pt idx="10">
                  <c:v>80149609</c:v>
                </c:pt>
                <c:pt idx="11">
                  <c:v>80832634</c:v>
                </c:pt>
                <c:pt idx="12">
                  <c:v>81319638</c:v>
                </c:pt>
                <c:pt idx="13">
                  <c:v>81957314</c:v>
                </c:pt>
                <c:pt idx="14">
                  <c:v>82486117</c:v>
                </c:pt>
                <c:pt idx="15">
                  <c:v>82930203</c:v>
                </c:pt>
                <c:pt idx="16">
                  <c:v>83452764</c:v>
                </c:pt>
                <c:pt idx="17">
                  <c:v>83982236</c:v>
                </c:pt>
                <c:pt idx="18">
                  <c:v>84615521</c:v>
                </c:pt>
                <c:pt idx="19">
                  <c:v>85138010</c:v>
                </c:pt>
                <c:pt idx="20">
                  <c:v>85634567</c:v>
                </c:pt>
                <c:pt idx="21">
                  <c:v>86157360</c:v>
                </c:pt>
                <c:pt idx="22">
                  <c:v>86676117</c:v>
                </c:pt>
                <c:pt idx="23">
                  <c:v>87226480</c:v>
                </c:pt>
                <c:pt idx="24">
                  <c:v>87658421</c:v>
                </c:pt>
                <c:pt idx="25">
                  <c:v>88140416</c:v>
                </c:pt>
                <c:pt idx="26">
                  <c:v>88566712</c:v>
                </c:pt>
                <c:pt idx="27">
                  <c:v>89049631</c:v>
                </c:pt>
                <c:pt idx="28">
                  <c:v>89524061</c:v>
                </c:pt>
                <c:pt idx="29">
                  <c:v>90025637</c:v>
                </c:pt>
                <c:pt idx="30">
                  <c:v>90593694</c:v>
                </c:pt>
                <c:pt idx="31">
                  <c:v>91110750</c:v>
                </c:pt>
                <c:pt idx="32">
                  <c:v>91570433</c:v>
                </c:pt>
                <c:pt idx="33">
                  <c:v>92106628</c:v>
                </c:pt>
                <c:pt idx="34">
                  <c:v>92592687</c:v>
                </c:pt>
                <c:pt idx="35">
                  <c:v>93248024</c:v>
                </c:pt>
                <c:pt idx="36">
                  <c:v>93680894</c:v>
                </c:pt>
                <c:pt idx="37">
                  <c:v>94097785</c:v>
                </c:pt>
                <c:pt idx="38">
                  <c:v>94401519</c:v>
                </c:pt>
                <c:pt idx="39">
                  <c:v>94044457</c:v>
                </c:pt>
                <c:pt idx="40">
                  <c:v>92968663</c:v>
                </c:pt>
                <c:pt idx="41">
                  <c:v>91845565</c:v>
                </c:pt>
                <c:pt idx="42">
                  <c:v>89994594</c:v>
                </c:pt>
                <c:pt idx="43" formatCode="#,##0">
                  <c:v>88414773</c:v>
                </c:pt>
                <c:pt idx="44" formatCode="#,##0">
                  <c:v>87289666</c:v>
                </c:pt>
                <c:pt idx="45" formatCode="#,##0">
                  <c:v>85815827</c:v>
                </c:pt>
                <c:pt idx="46" formatCode="#,##0">
                  <c:v>85094448</c:v>
                </c:pt>
                <c:pt idx="47" formatCode="#,##0">
                  <c:v>84041447</c:v>
                </c:pt>
                <c:pt idx="48" formatCode="#,##0">
                  <c:v>83387167</c:v>
                </c:pt>
                <c:pt idx="49" formatCode="#,##0">
                  <c:v>82751338</c:v>
                </c:pt>
                <c:pt idx="50" formatCode="#,##0">
                  <c:v>81696742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F3D-49C4-9F2A-3F2573464D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75362096"/>
        <c:axId val="737255984"/>
      </c:lineChart>
      <c:dateAx>
        <c:axId val="2075362096"/>
        <c:scaling>
          <c:orientation val="minMax"/>
        </c:scaling>
        <c:delete val="0"/>
        <c:axPos val="b"/>
        <c:numFmt formatCode="[$-409]mmm\-yyyy;@" sourceLinked="0"/>
        <c:majorTickMark val="cross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7255984"/>
        <c:crosses val="autoZero"/>
        <c:auto val="1"/>
        <c:lblOffset val="100"/>
        <c:baseTimeUnit val="months"/>
        <c:majorUnit val="6"/>
        <c:majorTimeUnit val="months"/>
      </c:dateAx>
      <c:valAx>
        <c:axId val="737255984"/>
        <c:scaling>
          <c:orientation val="minMax"/>
          <c:min val="7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,,&quot;M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5362096"/>
        <c:crosses val="autoZero"/>
        <c:crossBetween val="between"/>
        <c:majorUnit val="10000000"/>
      </c:valAx>
      <c:spPr>
        <a:noFill/>
        <a:ln w="15875">
          <a:solidFill>
            <a:srgbClr val="333333">
              <a:lumMod val="25000"/>
              <a:lumOff val="75000"/>
            </a:srgb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Inflation Adjusted Percent Change</c:v>
                </c:pt>
              </c:strCache>
            </c:strRef>
          </c:tx>
          <c:spPr>
            <a:ln w="38100" cap="rnd">
              <a:solidFill>
                <a:srgbClr val="00B588"/>
              </a:solidFill>
              <a:round/>
            </a:ln>
            <a:effectLst/>
          </c:spPr>
          <c:marker>
            <c:symbol val="none"/>
          </c:marker>
          <c:cat>
            <c:numRef>
              <c:f>Sheet1!$A$2:$A$42</c:f>
              <c:numCache>
                <c:formatCode>m/d/yyyy</c:formatCode>
                <c:ptCount val="41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  <c:pt idx="12">
                  <c:v>44562</c:v>
                </c:pt>
                <c:pt idx="13">
                  <c:v>44593</c:v>
                </c:pt>
                <c:pt idx="14">
                  <c:v>44621</c:v>
                </c:pt>
                <c:pt idx="15">
                  <c:v>44652</c:v>
                </c:pt>
                <c:pt idx="16">
                  <c:v>44682</c:v>
                </c:pt>
                <c:pt idx="17">
                  <c:v>44713</c:v>
                </c:pt>
                <c:pt idx="18">
                  <c:v>44743</c:v>
                </c:pt>
                <c:pt idx="19">
                  <c:v>44774</c:v>
                </c:pt>
                <c:pt idx="20">
                  <c:v>44805</c:v>
                </c:pt>
                <c:pt idx="21">
                  <c:v>44835</c:v>
                </c:pt>
                <c:pt idx="22">
                  <c:v>44866</c:v>
                </c:pt>
                <c:pt idx="23">
                  <c:v>44896</c:v>
                </c:pt>
                <c:pt idx="24">
                  <c:v>44927</c:v>
                </c:pt>
                <c:pt idx="25">
                  <c:v>44958</c:v>
                </c:pt>
                <c:pt idx="26">
                  <c:v>44986</c:v>
                </c:pt>
                <c:pt idx="27">
                  <c:v>45017</c:v>
                </c:pt>
                <c:pt idx="28">
                  <c:v>45047</c:v>
                </c:pt>
                <c:pt idx="29">
                  <c:v>45078</c:v>
                </c:pt>
                <c:pt idx="30">
                  <c:v>45108</c:v>
                </c:pt>
                <c:pt idx="31">
                  <c:v>45139</c:v>
                </c:pt>
                <c:pt idx="32">
                  <c:v>45170</c:v>
                </c:pt>
                <c:pt idx="33">
                  <c:v>45200</c:v>
                </c:pt>
                <c:pt idx="34">
                  <c:v>45231</c:v>
                </c:pt>
                <c:pt idx="35">
                  <c:v>45261</c:v>
                </c:pt>
                <c:pt idx="36">
                  <c:v>45292</c:v>
                </c:pt>
                <c:pt idx="37">
                  <c:v>45323</c:v>
                </c:pt>
                <c:pt idx="38">
                  <c:v>45352</c:v>
                </c:pt>
                <c:pt idx="39">
                  <c:v>45383</c:v>
                </c:pt>
                <c:pt idx="40">
                  <c:v>45413</c:v>
                </c:pt>
              </c:numCache>
            </c:numRef>
          </c:cat>
          <c:val>
            <c:numRef>
              <c:f>Sheet1!$B$2:$B$42</c:f>
              <c:numCache>
                <c:formatCode>0.0%</c:formatCode>
                <c:ptCount val="41"/>
                <c:pt idx="0">
                  <c:v>-1.5492926251730902E-2</c:v>
                </c:pt>
                <c:pt idx="1">
                  <c:v>-9.8383547353569859E-3</c:v>
                </c:pt>
                <c:pt idx="2">
                  <c:v>-1.515572235503802E-3</c:v>
                </c:pt>
                <c:pt idx="3">
                  <c:v>0.11771965816479782</c:v>
                </c:pt>
                <c:pt idx="4">
                  <c:v>0.19638550226588875</c:v>
                </c:pt>
                <c:pt idx="5">
                  <c:v>0.22093917702340807</c:v>
                </c:pt>
                <c:pt idx="6">
                  <c:v>0.11709524255288621</c:v>
                </c:pt>
                <c:pt idx="7">
                  <c:v>0.12616778676655038</c:v>
                </c:pt>
                <c:pt idx="8">
                  <c:v>0.1396496999872574</c:v>
                </c:pt>
                <c:pt idx="9">
                  <c:v>0.14595914060368353</c:v>
                </c:pt>
                <c:pt idx="10">
                  <c:v>0.15092241473217383</c:v>
                </c:pt>
                <c:pt idx="11">
                  <c:v>0.16938598825307205</c:v>
                </c:pt>
                <c:pt idx="12">
                  <c:v>0.18078672762083384</c:v>
                </c:pt>
                <c:pt idx="13">
                  <c:v>0.17163233529715441</c:v>
                </c:pt>
                <c:pt idx="14">
                  <c:v>0.18992027043633081</c:v>
                </c:pt>
                <c:pt idx="15">
                  <c:v>0.17995180018456389</c:v>
                </c:pt>
                <c:pt idx="16">
                  <c:v>9.9556235873378709E-2</c:v>
                </c:pt>
                <c:pt idx="17">
                  <c:v>7.57295598937789E-2</c:v>
                </c:pt>
                <c:pt idx="18">
                  <c:v>0.11959457754040177</c:v>
                </c:pt>
                <c:pt idx="19">
                  <c:v>0.10930907018192396</c:v>
                </c:pt>
                <c:pt idx="20">
                  <c:v>9.4092610913253077E-2</c:v>
                </c:pt>
                <c:pt idx="21">
                  <c:v>8.6324261817911585E-2</c:v>
                </c:pt>
                <c:pt idx="22">
                  <c:v>7.5755514049239414E-2</c:v>
                </c:pt>
                <c:pt idx="23">
                  <c:v>3.5741279353760418E-2</c:v>
                </c:pt>
                <c:pt idx="24">
                  <c:v>2.4136966267988402E-3</c:v>
                </c:pt>
                <c:pt idx="25">
                  <c:v>-2.9295470324026346E-3</c:v>
                </c:pt>
                <c:pt idx="26">
                  <c:v>-3.5932836018415494E-2</c:v>
                </c:pt>
                <c:pt idx="27">
                  <c:v>-0.1091931165868702</c:v>
                </c:pt>
                <c:pt idx="28">
                  <c:v>-9.7245326182605757E-2</c:v>
                </c:pt>
                <c:pt idx="29">
                  <c:v>-0.10598447975733022</c:v>
                </c:pt>
                <c:pt idx="30">
                  <c:v>-0.1093713906005573</c:v>
                </c:pt>
                <c:pt idx="31">
                  <c:v>-0.10957825522195783</c:v>
                </c:pt>
                <c:pt idx="32">
                  <c:v>-0.11419105460470888</c:v>
                </c:pt>
                <c:pt idx="33">
                  <c:v>-0.1050200298928846</c:v>
                </c:pt>
                <c:pt idx="34">
                  <c:v>-0.10153204611081336</c:v>
                </c:pt>
                <c:pt idx="35">
                  <c:v>-9.3637526458683021E-2</c:v>
                </c:pt>
                <c:pt idx="36">
                  <c:v>-7.8803934052493599E-2</c:v>
                </c:pt>
                <c:pt idx="37">
                  <c:v>-7.3326135976684192E-2</c:v>
                </c:pt>
                <c:pt idx="38">
                  <c:v>-6.4853827210077777E-2</c:v>
                </c:pt>
                <c:pt idx="39">
                  <c:v>-2.1137275914915332E-2</c:v>
                </c:pt>
                <c:pt idx="40">
                  <c:v>-1.2855877216588121E-2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554-6F4D-8DA7-C3C69AAAFEA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Percent Change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Sheet1!$A$2:$A$42</c:f>
              <c:numCache>
                <c:formatCode>m/d/yyyy</c:formatCode>
                <c:ptCount val="41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  <c:pt idx="12">
                  <c:v>44562</c:v>
                </c:pt>
                <c:pt idx="13">
                  <c:v>44593</c:v>
                </c:pt>
                <c:pt idx="14">
                  <c:v>44621</c:v>
                </c:pt>
                <c:pt idx="15">
                  <c:v>44652</c:v>
                </c:pt>
                <c:pt idx="16">
                  <c:v>44682</c:v>
                </c:pt>
                <c:pt idx="17">
                  <c:v>44713</c:v>
                </c:pt>
                <c:pt idx="18">
                  <c:v>44743</c:v>
                </c:pt>
                <c:pt idx="19">
                  <c:v>44774</c:v>
                </c:pt>
                <c:pt idx="20">
                  <c:v>44805</c:v>
                </c:pt>
                <c:pt idx="21">
                  <c:v>44835</c:v>
                </c:pt>
                <c:pt idx="22">
                  <c:v>44866</c:v>
                </c:pt>
                <c:pt idx="23">
                  <c:v>44896</c:v>
                </c:pt>
                <c:pt idx="24">
                  <c:v>44927</c:v>
                </c:pt>
                <c:pt idx="25">
                  <c:v>44958</c:v>
                </c:pt>
                <c:pt idx="26">
                  <c:v>44986</c:v>
                </c:pt>
                <c:pt idx="27">
                  <c:v>45017</c:v>
                </c:pt>
                <c:pt idx="28">
                  <c:v>45047</c:v>
                </c:pt>
                <c:pt idx="29">
                  <c:v>45078</c:v>
                </c:pt>
                <c:pt idx="30">
                  <c:v>45108</c:v>
                </c:pt>
                <c:pt idx="31">
                  <c:v>45139</c:v>
                </c:pt>
                <c:pt idx="32">
                  <c:v>45170</c:v>
                </c:pt>
                <c:pt idx="33">
                  <c:v>45200</c:v>
                </c:pt>
                <c:pt idx="34">
                  <c:v>45231</c:v>
                </c:pt>
                <c:pt idx="35">
                  <c:v>45261</c:v>
                </c:pt>
                <c:pt idx="36">
                  <c:v>45292</c:v>
                </c:pt>
                <c:pt idx="37">
                  <c:v>45323</c:v>
                </c:pt>
                <c:pt idx="38">
                  <c:v>45352</c:v>
                </c:pt>
                <c:pt idx="39">
                  <c:v>45383</c:v>
                </c:pt>
                <c:pt idx="40">
                  <c:v>45413</c:v>
                </c:pt>
              </c:numCache>
            </c:numRef>
          </c:cat>
          <c:val>
            <c:numRef>
              <c:f>Sheet1!$C$2:$C$42</c:f>
              <c:numCache>
                <c:formatCode>0.0%</c:formatCode>
                <c:ptCount val="41"/>
                <c:pt idx="0">
                  <c:v>-3.9184408546237308E-3</c:v>
                </c:pt>
                <c:pt idx="1">
                  <c:v>1.5893044299387133E-3</c:v>
                </c:pt>
                <c:pt idx="2">
                  <c:v>1.0894336469604016E-2</c:v>
                </c:pt>
                <c:pt idx="3">
                  <c:v>0.13523808980126018</c:v>
                </c:pt>
                <c:pt idx="4">
                  <c:v>0.22010808076934488</c:v>
                </c:pt>
                <c:pt idx="5">
                  <c:v>0.25128696988298393</c:v>
                </c:pt>
                <c:pt idx="6">
                  <c:v>0.14826146380623145</c:v>
                </c:pt>
                <c:pt idx="7">
                  <c:v>0.16062270449112329</c:v>
                </c:pt>
                <c:pt idx="8">
                  <c:v>0.17871836239727715</c:v>
                </c:pt>
                <c:pt idx="9">
                  <c:v>0.18910790183774923</c:v>
                </c:pt>
                <c:pt idx="10">
                  <c:v>0.19860903351085182</c:v>
                </c:pt>
                <c:pt idx="11">
                  <c:v>0.22424010063512351</c:v>
                </c:pt>
                <c:pt idx="12">
                  <c:v>0.24329108641015978</c:v>
                </c:pt>
                <c:pt idx="13">
                  <c:v>0.23785623502701425</c:v>
                </c:pt>
                <c:pt idx="14">
                  <c:v>0.2627363088347735</c:v>
                </c:pt>
                <c:pt idx="15">
                  <c:v>0.25884889606984396</c:v>
                </c:pt>
                <c:pt idx="16">
                  <c:v>0.17614948965646338</c:v>
                </c:pt>
                <c:pt idx="17">
                  <c:v>0.15464131067903608</c:v>
                </c:pt>
                <c:pt idx="18">
                  <c:v>0.20246386600044772</c:v>
                </c:pt>
                <c:pt idx="19">
                  <c:v>0.19323114931359262</c:v>
                </c:pt>
                <c:pt idx="20">
                  <c:v>0.17933616487152154</c:v>
                </c:pt>
                <c:pt idx="21">
                  <c:v>0.171723552502695</c:v>
                </c:pt>
                <c:pt idx="22">
                  <c:v>0.1602565102424941</c:v>
                </c:pt>
                <c:pt idx="23">
                  <c:v>0.11664883411714165</c:v>
                </c:pt>
                <c:pt idx="24">
                  <c:v>7.9562867693135544E-2</c:v>
                </c:pt>
                <c:pt idx="25">
                  <c:v>7.2596578311589804E-2</c:v>
                </c:pt>
                <c:pt idx="26">
                  <c:v>3.4689171379877905E-2</c:v>
                </c:pt>
                <c:pt idx="27">
                  <c:v>-4.6891478238064763E-2</c:v>
                </c:pt>
                <c:pt idx="28">
                  <c:v>-3.7682922955393758E-2</c:v>
                </c:pt>
                <c:pt idx="29">
                  <c:v>-5.2634986897193092E-2</c:v>
                </c:pt>
                <c:pt idx="30">
                  <c:v>-5.87334513249919E-2</c:v>
                </c:pt>
                <c:pt idx="31">
                  <c:v>-6.1348287434024006E-2</c:v>
                </c:pt>
                <c:pt idx="32">
                  <c:v>-6.9440770102553992E-2</c:v>
                </c:pt>
                <c:pt idx="33">
                  <c:v>-6.2009479575483223E-2</c:v>
                </c:pt>
                <c:pt idx="34">
                  <c:v>-6.0462130002639385E-2</c:v>
                </c:pt>
                <c:pt idx="35">
                  <c:v>-5.4961024170190026E-2</c:v>
                </c:pt>
                <c:pt idx="36">
                  <c:v>-4.2625854273266914E-2</c:v>
                </c:pt>
                <c:pt idx="37">
                  <c:v>-3.8400078114017279E-2</c:v>
                </c:pt>
                <c:pt idx="38">
                  <c:v>-3.0901727124117203E-2</c:v>
                </c:pt>
                <c:pt idx="39">
                  <c:v>1.1992283514725116E-2</c:v>
                </c:pt>
                <c:pt idx="40">
                  <c:v>1.9775759550757582E-2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31A2-4F57-83D2-7387A5C8E0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3520352"/>
        <c:axId val="233061472"/>
      </c:lineChart>
      <c:dateAx>
        <c:axId val="233520352"/>
        <c:scaling>
          <c:orientation val="minMax"/>
          <c:max val="45444"/>
        </c:scaling>
        <c:delete val="0"/>
        <c:axPos val="b"/>
        <c:numFmt formatCode="[$-409]mmmm\-yy;@" sourceLinked="0"/>
        <c:majorTickMark val="none"/>
        <c:minorTickMark val="none"/>
        <c:tickLblPos val="low"/>
        <c:spPr>
          <a:noFill/>
          <a:ln w="12700" cap="flat" cmpd="sng" algn="ctr">
            <a:solidFill>
              <a:srgbClr val="E5E5E5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3061472"/>
        <c:crosses val="autoZero"/>
        <c:auto val="1"/>
        <c:lblOffset val="100"/>
        <c:baseTimeUnit val="months"/>
        <c:majorUnit val="6"/>
        <c:majorTimeUnit val="months"/>
      </c:dateAx>
      <c:valAx>
        <c:axId val="233061472"/>
        <c:scaling>
          <c:orientation val="minMax"/>
          <c:max val="0.30000000000000004"/>
          <c:min val="-0.15000000000000002"/>
        </c:scaling>
        <c:delete val="0"/>
        <c:axPos val="l"/>
        <c:majorGridlines>
          <c:spPr>
            <a:ln w="12700" cap="flat" cmpd="sng" algn="ctr">
              <a:solidFill>
                <a:srgbClr val="E5E5E5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3520352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932926-0F69-407E-A20B-7CA2B9D22F1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58BF8C-7BA5-4C17-8928-E64EC2B68D4F}">
      <dgm:prSet phldrT="[Text]" custT="1"/>
      <dgm:spPr>
        <a:solidFill>
          <a:schemeClr val="accent2"/>
        </a:solidFill>
      </dgm:spPr>
      <dgm:t>
        <a:bodyPr/>
        <a:lstStyle/>
        <a:p>
          <a:pPr algn="l"/>
          <a:r>
            <a:rPr lang="en-US" sz="3200" dirty="0"/>
            <a:t>		     </a:t>
          </a:r>
        </a:p>
        <a:p>
          <a:pPr algn="l"/>
          <a:r>
            <a:rPr lang="en-US" sz="3600" dirty="0"/>
            <a:t> </a:t>
          </a:r>
        </a:p>
      </dgm:t>
    </dgm:pt>
    <dgm:pt modelId="{651772D4-45AD-4D54-B3F3-D43356ACD4FC}" type="parTrans" cxnId="{BDE3623E-0F9A-4818-9738-79150E65944C}">
      <dgm:prSet/>
      <dgm:spPr/>
      <dgm:t>
        <a:bodyPr/>
        <a:lstStyle/>
        <a:p>
          <a:endParaRPr lang="en-US"/>
        </a:p>
      </dgm:t>
    </dgm:pt>
    <dgm:pt modelId="{5B0738B7-940F-4618-AEE3-D8A79C0CCD91}" type="sibTrans" cxnId="{BDE3623E-0F9A-4818-9738-79150E65944C}">
      <dgm:prSet/>
      <dgm:spPr/>
      <dgm:t>
        <a:bodyPr/>
        <a:lstStyle/>
        <a:p>
          <a:endParaRPr lang="en-US"/>
        </a:p>
      </dgm:t>
    </dgm:pt>
    <dgm:pt modelId="{4F540F45-8A83-4BC6-992E-EDA85D837500}">
      <dgm:prSet phldrT="[Text]" custT="1"/>
      <dgm:spPr/>
      <dgm:t>
        <a:bodyPr/>
        <a:lstStyle/>
        <a:p>
          <a:pPr algn="l"/>
          <a:endParaRPr lang="en-US" sz="3600" dirty="0">
            <a:solidFill>
              <a:schemeClr val="bg1"/>
            </a:solidFill>
          </a:endParaRPr>
        </a:p>
      </dgm:t>
    </dgm:pt>
    <dgm:pt modelId="{0B966EDD-0756-4B37-81A7-5EC66194EB17}" type="parTrans" cxnId="{42A65798-6834-4330-AA43-E8E95932D0DB}">
      <dgm:prSet/>
      <dgm:spPr/>
      <dgm:t>
        <a:bodyPr/>
        <a:lstStyle/>
        <a:p>
          <a:endParaRPr lang="en-US"/>
        </a:p>
      </dgm:t>
    </dgm:pt>
    <dgm:pt modelId="{0027259E-DB62-4BC3-A8F6-4ABAD9A8F050}" type="sibTrans" cxnId="{42A65798-6834-4330-AA43-E8E95932D0DB}">
      <dgm:prSet/>
      <dgm:spPr/>
      <dgm:t>
        <a:bodyPr/>
        <a:lstStyle/>
        <a:p>
          <a:endParaRPr lang="en-US"/>
        </a:p>
      </dgm:t>
    </dgm:pt>
    <dgm:pt modelId="{D449FD65-0445-4D5D-8F6E-6A3648FF4621}" type="pres">
      <dgm:prSet presAssocID="{88932926-0F69-407E-A20B-7CA2B9D22F1B}" presName="diagram" presStyleCnt="0">
        <dgm:presLayoutVars>
          <dgm:dir/>
          <dgm:resizeHandles val="exact"/>
        </dgm:presLayoutVars>
      </dgm:prSet>
      <dgm:spPr/>
    </dgm:pt>
    <dgm:pt modelId="{8C05EE6D-06BE-4DFC-A0B0-9B70DE7E12FB}" type="pres">
      <dgm:prSet presAssocID="{2558BF8C-7BA5-4C17-8928-E64EC2B68D4F}" presName="node" presStyleLbl="node1" presStyleIdx="0" presStyleCnt="2" custScaleX="427526" custScaleY="242593" custLinFactY="100000" custLinFactNeighborX="-7484" custLinFactNeighborY="154936">
        <dgm:presLayoutVars>
          <dgm:bulletEnabled val="1"/>
        </dgm:presLayoutVars>
      </dgm:prSet>
      <dgm:spPr>
        <a:prstGeom prst="roundRect">
          <a:avLst/>
        </a:prstGeom>
      </dgm:spPr>
    </dgm:pt>
    <dgm:pt modelId="{CBAD20E8-487E-4412-AE73-0A88665CAF17}" type="pres">
      <dgm:prSet presAssocID="{5B0738B7-940F-4618-AEE3-D8A79C0CCD91}" presName="sibTrans" presStyleCnt="0"/>
      <dgm:spPr/>
    </dgm:pt>
    <dgm:pt modelId="{B5F7B0BA-0CE3-4321-9050-73607EA9FCBF}" type="pres">
      <dgm:prSet presAssocID="{4F540F45-8A83-4BC6-992E-EDA85D837500}" presName="node" presStyleLbl="node1" presStyleIdx="1" presStyleCnt="2" custScaleX="427526" custScaleY="242593" custLinFactY="-100000" custLinFactNeighborX="-8858" custLinFactNeighborY="-187838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983B1E28-607F-4404-8DED-998DB7D15895}" type="presOf" srcId="{4F540F45-8A83-4BC6-992E-EDA85D837500}" destId="{B5F7B0BA-0CE3-4321-9050-73607EA9FCBF}" srcOrd="0" destOrd="0" presId="urn:microsoft.com/office/officeart/2005/8/layout/default"/>
    <dgm:cxn modelId="{BDE3623E-0F9A-4818-9738-79150E65944C}" srcId="{88932926-0F69-407E-A20B-7CA2B9D22F1B}" destId="{2558BF8C-7BA5-4C17-8928-E64EC2B68D4F}" srcOrd="0" destOrd="0" parTransId="{651772D4-45AD-4D54-B3F3-D43356ACD4FC}" sibTransId="{5B0738B7-940F-4618-AEE3-D8A79C0CCD91}"/>
    <dgm:cxn modelId="{D9E5D58F-C10B-4C92-8AEE-67540D270F1C}" type="presOf" srcId="{2558BF8C-7BA5-4C17-8928-E64EC2B68D4F}" destId="{8C05EE6D-06BE-4DFC-A0B0-9B70DE7E12FB}" srcOrd="0" destOrd="0" presId="urn:microsoft.com/office/officeart/2005/8/layout/default"/>
    <dgm:cxn modelId="{42A65798-6834-4330-AA43-E8E95932D0DB}" srcId="{88932926-0F69-407E-A20B-7CA2B9D22F1B}" destId="{4F540F45-8A83-4BC6-992E-EDA85D837500}" srcOrd="1" destOrd="0" parTransId="{0B966EDD-0756-4B37-81A7-5EC66194EB17}" sibTransId="{0027259E-DB62-4BC3-A8F6-4ABAD9A8F050}"/>
    <dgm:cxn modelId="{B14316F1-DB65-45B7-AA69-63840E4B8F30}" type="presOf" srcId="{88932926-0F69-407E-A20B-7CA2B9D22F1B}" destId="{D449FD65-0445-4D5D-8F6E-6A3648FF4621}" srcOrd="0" destOrd="0" presId="urn:microsoft.com/office/officeart/2005/8/layout/default"/>
    <dgm:cxn modelId="{EC347D37-E409-42D1-A8EA-71929ACD19CD}" type="presParOf" srcId="{D449FD65-0445-4D5D-8F6E-6A3648FF4621}" destId="{8C05EE6D-06BE-4DFC-A0B0-9B70DE7E12FB}" srcOrd="0" destOrd="0" presId="urn:microsoft.com/office/officeart/2005/8/layout/default"/>
    <dgm:cxn modelId="{6309DFAD-3650-495D-B85C-EC527F7869E9}" type="presParOf" srcId="{D449FD65-0445-4D5D-8F6E-6A3648FF4621}" destId="{CBAD20E8-487E-4412-AE73-0A88665CAF17}" srcOrd="1" destOrd="0" presId="urn:microsoft.com/office/officeart/2005/8/layout/default"/>
    <dgm:cxn modelId="{F5B18DE7-87B8-4943-9CA2-1E70CBB59DF9}" type="presParOf" srcId="{D449FD65-0445-4D5D-8F6E-6A3648FF4621}" destId="{B5F7B0BA-0CE3-4321-9050-73607EA9FCBF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05EE6D-06BE-4DFC-A0B0-9B70DE7E12FB}">
      <dsp:nvSpPr>
        <dsp:cNvPr id="0" name=""/>
        <dsp:cNvSpPr/>
      </dsp:nvSpPr>
      <dsp:spPr>
        <a:xfrm>
          <a:off x="573748" y="2291452"/>
          <a:ext cx="6400806" cy="2179223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		     </a:t>
          </a: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 </a:t>
          </a:r>
        </a:p>
      </dsp:txBody>
      <dsp:txXfrm>
        <a:off x="680129" y="2397833"/>
        <a:ext cx="6188044" cy="1966461"/>
      </dsp:txXfrm>
    </dsp:sp>
    <dsp:sp modelId="{B5F7B0BA-0CE3-4321-9050-73607EA9FCBF}">
      <dsp:nvSpPr>
        <dsp:cNvPr id="0" name=""/>
        <dsp:cNvSpPr/>
      </dsp:nvSpPr>
      <dsp:spPr>
        <a:xfrm>
          <a:off x="553176" y="0"/>
          <a:ext cx="6400806" cy="21792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 dirty="0">
            <a:solidFill>
              <a:schemeClr val="bg1"/>
            </a:solidFill>
          </a:endParaRPr>
        </a:p>
      </dsp:txBody>
      <dsp:txXfrm>
        <a:off x="659557" y="106381"/>
        <a:ext cx="6188044" cy="19664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7AFEBD0-270B-1B6C-4693-20E08CE5EFF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7D5187-0C32-D16E-667C-0C8D515CE99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166BE-75B8-4B4A-88D7-3C80DC85E521}" type="datetimeFigureOut">
              <a:rPr lang="en-US" smtClean="0"/>
              <a:t>8/25/2024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7DB92D-04B9-4229-F997-60A84E16BB9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F4E641-740B-6E25-9710-E6CC02D9855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7AAD11-CB12-1241-B86F-DA09E23D5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0410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CEFEB6-BCE1-C34C-8CBE-B9D4A04029B4}" type="datetimeFigureOut">
              <a:rPr lang="en-US" smtClean="0"/>
              <a:t>8/25/2024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01A096-9224-C440-852A-9B1D43006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6327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D4478D-F01E-FC6A-1DB7-ACA73BCC8D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58935D-4262-CB1A-30DF-3C738F99F7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4E4028-284B-CD35-A0ED-4FADC5E25B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40594" lvl="1" indent="-174708">
              <a:buFont typeface="Arial" panose="020B0604020202020204" pitchFamily="34" charset="0"/>
              <a:buChar char="•"/>
            </a:pPr>
            <a:endParaRPr lang="en-US" baseline="0" dirty="0"/>
          </a:p>
          <a:p>
            <a:pPr marL="465886" lvl="1" indent="0">
              <a:buFont typeface="Arial" panose="020B0604020202020204" pitchFamily="34" charset="0"/>
              <a:buNone/>
            </a:pPr>
            <a:endParaRPr lang="en-US" baseline="0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0BADDC-4278-E63D-D968-74CF8CB86B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4FA18F-6CC4-4669-8183-D90472A923A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729BBB-D3FA-286B-DB2B-376F8AFBFBE2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162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="0" i="0" dirty="0">
              <a:solidFill>
                <a:srgbClr val="393D40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E76084-7007-4F9A-9BF5-85CA96B02EE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9809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00">
              <a:defRPr/>
            </a:pPr>
            <a:r>
              <a:rPr lang="en-US" dirty="0"/>
              <a:t>- Who is enrolled in Medicaid and where is spending concentrated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E76084-7007-4F9A-9BF5-85CA96B02EE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639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1A096-9224-C440-852A-9B1D43006A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9127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6764C-C15E-0340-B95F-B7B37D14992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132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6764C-C15E-0340-B95F-B7B37D14992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2620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6764C-C15E-0340-B95F-B7B37D14992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150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rand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22C6361-56AE-428F-11F6-4820541589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854297" y="5857678"/>
            <a:ext cx="629412" cy="25603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511AFA4-9614-18BE-D330-40803A00D51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9879" y="1143000"/>
            <a:ext cx="9144000" cy="1239832"/>
          </a:xfrm>
        </p:spPr>
        <p:txBody>
          <a:bodyPr lIns="0" tIns="0" rIns="0" bIns="0" anchor="b">
            <a:noAutofit/>
          </a:bodyPr>
          <a:lstStyle>
            <a:lvl1pPr algn="l">
              <a:lnSpc>
                <a:spcPct val="100000"/>
              </a:lnSpc>
              <a:defRPr sz="4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Title. Please Keep It to Two Lines, if Possible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43DF186-5A26-9C28-3CD7-6FB751A3DCF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89879" y="2567402"/>
            <a:ext cx="9144000" cy="392304"/>
          </a:xfrm>
        </p:spPr>
        <p:txBody>
          <a:bodyPr wrap="none"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25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8" name="Text Placeholder 29">
            <a:extLst>
              <a:ext uri="{FF2B5EF4-FFF2-40B4-BE49-F238E27FC236}">
                <a16:creationId xmlns:a16="http://schemas.microsoft.com/office/drawing/2014/main" id="{599E0339-4031-B495-6F41-33D5C00E370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9879" y="3484821"/>
            <a:ext cx="3817937" cy="22859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9" name="Text Placeholder 29">
            <a:extLst>
              <a:ext uri="{FF2B5EF4-FFF2-40B4-BE49-F238E27FC236}">
                <a16:creationId xmlns:a16="http://schemas.microsoft.com/office/drawing/2014/main" id="{6369EB6C-D0B6-256D-C219-538E2C28CDB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9879" y="3817171"/>
            <a:ext cx="3817937" cy="22859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0B9F1D-DF54-1077-BA39-625FAB940BBB}"/>
              </a:ext>
            </a:extLst>
          </p:cNvPr>
          <p:cNvSpPr txBox="1"/>
          <p:nvPr userDrawn="1"/>
        </p:nvSpPr>
        <p:spPr>
          <a:xfrm>
            <a:off x="6996224" y="6198453"/>
            <a:ext cx="4547398" cy="18493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fontAlgn="base"/>
            <a:r>
              <a:rPr lang="en-US" sz="1125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independent source for health policy research, polling, and news.</a:t>
            </a:r>
          </a:p>
        </p:txBody>
      </p:sp>
      <p:sp>
        <p:nvSpPr>
          <p:cNvPr id="15" name="Date Placeholder 9">
            <a:extLst>
              <a:ext uri="{FF2B5EF4-FFF2-40B4-BE49-F238E27FC236}">
                <a16:creationId xmlns:a16="http://schemas.microsoft.com/office/drawing/2014/main" id="{1F1C8259-081E-22DA-39C4-6A172C165C3F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801367" y="6108322"/>
            <a:ext cx="2743200" cy="262532"/>
          </a:xfrm>
        </p:spPr>
        <p:txBody>
          <a:bodyPr lIns="0" tIns="0" rIns="0" bIns="0" anchor="b" anchorCtr="0"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49A936D8-82E8-E948-9989-CA203F20756B}" type="datetime4">
              <a:rPr lang="en-US" smtClean="0"/>
              <a:t>August 25,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628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_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72F273B-D354-8E7F-262A-F3A7D09131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1500" y="1676400"/>
            <a:ext cx="3337560" cy="4307303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1600">
                <a:solidFill>
                  <a:srgbClr val="333333"/>
                </a:solidFill>
              </a:defRPr>
            </a:lvl1pPr>
            <a:lvl2pPr>
              <a:lnSpc>
                <a:spcPct val="100000"/>
              </a:lnSpc>
              <a:defRPr sz="1600"/>
            </a:lvl2pPr>
          </a:lstStyle>
          <a:p>
            <a:pPr lvl="0"/>
            <a:r>
              <a:rPr lang="en-US" dirty="0"/>
              <a:t>Please use the shortcut Ctrl + Alt + V + Unformatted Text (Windows) or Command + Option + Shift + V (Mac) to paste only plain text to match the template’s style.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4E39E93-2402-DC12-8F56-2A76C64F5322}"/>
              </a:ext>
            </a:extLst>
          </p:cNvPr>
          <p:cNvCxnSpPr>
            <a:cxnSpLocks/>
          </p:cNvCxnSpPr>
          <p:nvPr userDrawn="1"/>
        </p:nvCxnSpPr>
        <p:spPr>
          <a:xfrm>
            <a:off x="4163384" y="1676400"/>
            <a:ext cx="0" cy="4307303"/>
          </a:xfrm>
          <a:prstGeom prst="line">
            <a:avLst/>
          </a:prstGeom>
          <a:ln w="6350">
            <a:solidFill>
              <a:srgbClr val="4747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89A944F1-41D4-BA0C-6081-B4F2CA8BB7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17709" y="1676400"/>
            <a:ext cx="3337560" cy="4307303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1600">
                <a:solidFill>
                  <a:srgbClr val="333333"/>
                </a:solidFill>
              </a:defRPr>
            </a:lvl1pPr>
            <a:lvl2pPr>
              <a:lnSpc>
                <a:spcPct val="100000"/>
              </a:lnSpc>
              <a:defRPr sz="1600"/>
            </a:lvl2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4DB93946-6243-CEDC-ED6F-21B5E6942E9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78509" y="1676400"/>
            <a:ext cx="3337560" cy="4307303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1600">
                <a:solidFill>
                  <a:srgbClr val="333333"/>
                </a:solidFill>
              </a:defRPr>
            </a:lvl1pPr>
            <a:lvl2pPr>
              <a:lnSpc>
                <a:spcPct val="100000"/>
              </a:lnSpc>
              <a:defRPr sz="1600"/>
            </a:lvl2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A71134F-CA7A-5885-CA11-174DFAFD156A}"/>
              </a:ext>
            </a:extLst>
          </p:cNvPr>
          <p:cNvSpPr/>
          <p:nvPr userDrawn="1"/>
        </p:nvSpPr>
        <p:spPr>
          <a:xfrm>
            <a:off x="11811706" y="6324601"/>
            <a:ext cx="380294" cy="228600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Slide Number Placeholder 11">
            <a:extLst>
              <a:ext uri="{FF2B5EF4-FFF2-40B4-BE49-F238E27FC236}">
                <a16:creationId xmlns:a16="http://schemas.microsoft.com/office/drawing/2014/main" id="{58F67A7B-3E29-6B3C-C02B-94DBA77D944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811706" y="6324600"/>
            <a:ext cx="208429" cy="228600"/>
          </a:xfrm>
        </p:spPr>
        <p:txBody>
          <a:bodyPr lIns="0" tIns="0" rIns="0" bIns="0" anchor="ctr" anchorCtr="0">
            <a:noAutofit/>
          </a:bodyPr>
          <a:lstStyle>
            <a:lvl1pPr algn="r">
              <a:defRPr sz="1000">
                <a:solidFill>
                  <a:srgbClr val="474747"/>
                </a:solidFill>
              </a:defRPr>
            </a:lvl1pPr>
          </a:lstStyle>
          <a:p>
            <a:fld id="{D16142A5-CEFE-874B-8101-CFF9315223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0EF4EF0-C850-283E-BDAC-1D6E2090EADC}"/>
              </a:ext>
            </a:extLst>
          </p:cNvPr>
          <p:cNvCxnSpPr>
            <a:cxnSpLocks/>
          </p:cNvCxnSpPr>
          <p:nvPr userDrawn="1"/>
        </p:nvCxnSpPr>
        <p:spPr>
          <a:xfrm>
            <a:off x="8013490" y="1676400"/>
            <a:ext cx="0" cy="4307303"/>
          </a:xfrm>
          <a:prstGeom prst="line">
            <a:avLst/>
          </a:prstGeom>
          <a:ln w="6350">
            <a:solidFill>
              <a:srgbClr val="4747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EA66623-C558-EAE3-50CD-D94747D862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419100"/>
            <a:ext cx="11049000" cy="914400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ct val="100000"/>
              </a:lnSpc>
              <a:defRPr sz="2800" b="1">
                <a:solidFill>
                  <a:srgbClr val="333333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4" name="Picture 3" descr="A blue and black logo&#10;&#10;Description automatically generated">
            <a:extLst>
              <a:ext uri="{FF2B5EF4-FFF2-40B4-BE49-F238E27FC236}">
                <a16:creationId xmlns:a16="http://schemas.microsoft.com/office/drawing/2014/main" id="{E9E9815B-811D-B819-10E8-4C1B43D731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59583" y="6324600"/>
            <a:ext cx="560917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7005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64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pos="7320" userDrawn="1">
          <p15:clr>
            <a:srgbClr val="FBAE40"/>
          </p15:clr>
        </p15:guide>
        <p15:guide id="4" orient="horz" pos="1056" userDrawn="1">
          <p15:clr>
            <a:srgbClr val="FBAE40"/>
          </p15:clr>
        </p15:guide>
        <p15:guide id="5" orient="horz" pos="840" userDrawn="1">
          <p15:clr>
            <a:srgbClr val="FBAE40"/>
          </p15:clr>
        </p15:guide>
        <p15:guide id="6" orient="horz" pos="4128" userDrawn="1">
          <p15:clr>
            <a:srgbClr val="FBAE40"/>
          </p15:clr>
        </p15:guide>
        <p15:guide id="7" pos="3840" userDrawn="1">
          <p15:clr>
            <a:srgbClr val="A4A3A4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_three highlighted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72F273B-D354-8E7F-262A-F3A7D09131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1500" y="2766063"/>
            <a:ext cx="3337560" cy="388617"/>
          </a:xfrm>
          <a:solidFill>
            <a:schemeClr val="accent2"/>
          </a:solidFill>
        </p:spPr>
        <p:txBody>
          <a:bodyPr lIns="91440" tIns="73152" rIns="91440" bIns="73152">
            <a:noAutofit/>
          </a:bodyPr>
          <a:lstStyle>
            <a:lvl1pPr algn="ctr">
              <a:lnSpc>
                <a:spcPct val="100000"/>
              </a:lnSpc>
              <a:defRPr sz="1600" b="1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 sz="1600"/>
            </a:lvl2pPr>
          </a:lstStyle>
          <a:p>
            <a:pPr lvl="0"/>
            <a:r>
              <a:rPr lang="en-US" dirty="0"/>
              <a:t>Header 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B36F9A2-D9B8-1347-0843-9D48CC1B7A21}"/>
              </a:ext>
            </a:extLst>
          </p:cNvPr>
          <p:cNvSpPr/>
          <p:nvPr userDrawn="1"/>
        </p:nvSpPr>
        <p:spPr>
          <a:xfrm>
            <a:off x="11811706" y="6324601"/>
            <a:ext cx="380294" cy="228600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Slide Number Placeholder 11">
            <a:extLst>
              <a:ext uri="{FF2B5EF4-FFF2-40B4-BE49-F238E27FC236}">
                <a16:creationId xmlns:a16="http://schemas.microsoft.com/office/drawing/2014/main" id="{368068CA-783B-8A3A-3F2F-8AE2851CB9F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811706" y="6324600"/>
            <a:ext cx="208429" cy="228600"/>
          </a:xfrm>
        </p:spPr>
        <p:txBody>
          <a:bodyPr lIns="0" tIns="0" rIns="0" bIns="0" anchor="ctr" anchorCtr="0">
            <a:noAutofit/>
          </a:bodyPr>
          <a:lstStyle>
            <a:lvl1pPr algn="r">
              <a:defRPr sz="1000">
                <a:solidFill>
                  <a:srgbClr val="474747"/>
                </a:solidFill>
              </a:defRPr>
            </a:lvl1pPr>
          </a:lstStyle>
          <a:p>
            <a:fld id="{D16142A5-CEFE-874B-8101-CFF9315223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710F0541-374C-FEF8-C7EA-2DD6B17A818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1500" y="1676401"/>
            <a:ext cx="11049000" cy="746760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1600">
                <a:solidFill>
                  <a:srgbClr val="333333"/>
                </a:solidFill>
              </a:defRPr>
            </a:lvl1pPr>
            <a:lvl2pPr>
              <a:lnSpc>
                <a:spcPct val="100000"/>
              </a:lnSpc>
              <a:defRPr sz="1600"/>
            </a:lvl2pPr>
          </a:lstStyle>
          <a:p>
            <a:pPr lvl="0"/>
            <a:r>
              <a:rPr lang="en-US" dirty="0"/>
              <a:t>Please use the shortcut Ctrl + Alt + V + Unformatted Text (Windows) or Command + Option + Shift + V (Mac) to paste only plain text to match the template’s style.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3A3CE7A3-EDFB-DFF8-4AE4-CCA86AC8E33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17709" y="2766063"/>
            <a:ext cx="3337561" cy="388617"/>
          </a:xfrm>
          <a:solidFill>
            <a:schemeClr val="accent2"/>
          </a:solidFill>
        </p:spPr>
        <p:txBody>
          <a:bodyPr lIns="91440" tIns="73152" rIns="91440" bIns="73152">
            <a:noAutofit/>
          </a:bodyPr>
          <a:lstStyle>
            <a:lvl1pPr algn="ctr">
              <a:lnSpc>
                <a:spcPct val="100000"/>
              </a:lnSpc>
              <a:defRPr sz="1600" b="1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 sz="1600"/>
            </a:lvl2pPr>
          </a:lstStyle>
          <a:p>
            <a:pPr lvl="0"/>
            <a:r>
              <a:rPr lang="en-US" dirty="0"/>
              <a:t>Header 2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7B27AC18-5D98-CDB2-4C08-A59626900AE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71500" y="3348990"/>
            <a:ext cx="3337560" cy="2634713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1400">
                <a:solidFill>
                  <a:srgbClr val="333333"/>
                </a:solidFill>
              </a:defRPr>
            </a:lvl1pPr>
            <a:lvl2pPr>
              <a:lnSpc>
                <a:spcPct val="100000"/>
              </a:lnSpc>
              <a:defRPr sz="1600"/>
            </a:lvl2pPr>
          </a:lstStyle>
          <a:p>
            <a:pPr lvl="0"/>
            <a:r>
              <a:rPr lang="en-US" dirty="0"/>
              <a:t>Click to edit text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FD6ED34-F646-0EAF-FF75-32482AF545C3}"/>
              </a:ext>
            </a:extLst>
          </p:cNvPr>
          <p:cNvCxnSpPr>
            <a:cxnSpLocks/>
          </p:cNvCxnSpPr>
          <p:nvPr userDrawn="1"/>
        </p:nvCxnSpPr>
        <p:spPr>
          <a:xfrm>
            <a:off x="4163384" y="2766063"/>
            <a:ext cx="0" cy="3217640"/>
          </a:xfrm>
          <a:prstGeom prst="line">
            <a:avLst/>
          </a:prstGeom>
          <a:ln w="6350">
            <a:solidFill>
              <a:srgbClr val="4747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EB282532-E3FF-F9F5-D488-139D2D3E32D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17709" y="3348990"/>
            <a:ext cx="3337560" cy="2634713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1400">
                <a:solidFill>
                  <a:srgbClr val="333333"/>
                </a:solidFill>
              </a:defRPr>
            </a:lvl1pPr>
            <a:lvl2pPr>
              <a:lnSpc>
                <a:spcPct val="100000"/>
              </a:lnSpc>
              <a:defRPr sz="1600"/>
            </a:lvl2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566DCBCB-2064-F611-0AE3-798A0B3BFF0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278509" y="3348990"/>
            <a:ext cx="3337560" cy="2634713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1400">
                <a:solidFill>
                  <a:srgbClr val="333333"/>
                </a:solidFill>
              </a:defRPr>
            </a:lvl1pPr>
            <a:lvl2pPr>
              <a:lnSpc>
                <a:spcPct val="100000"/>
              </a:lnSpc>
              <a:defRPr sz="1600"/>
            </a:lvl2pPr>
          </a:lstStyle>
          <a:p>
            <a:pPr lvl="0"/>
            <a:r>
              <a:rPr lang="en-US" dirty="0"/>
              <a:t>Click to edit text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F257C3C-335D-7D6B-4B02-17CF91DCB1FF}"/>
              </a:ext>
            </a:extLst>
          </p:cNvPr>
          <p:cNvCxnSpPr>
            <a:cxnSpLocks/>
          </p:cNvCxnSpPr>
          <p:nvPr userDrawn="1"/>
        </p:nvCxnSpPr>
        <p:spPr>
          <a:xfrm>
            <a:off x="8013490" y="2766063"/>
            <a:ext cx="0" cy="3217640"/>
          </a:xfrm>
          <a:prstGeom prst="line">
            <a:avLst/>
          </a:prstGeom>
          <a:ln w="6350">
            <a:solidFill>
              <a:srgbClr val="4747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C2BEE2A1-3F69-610A-AC32-2C8F39B993B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261474" y="2766063"/>
            <a:ext cx="3337561" cy="388617"/>
          </a:xfrm>
          <a:solidFill>
            <a:schemeClr val="accent2"/>
          </a:solidFill>
        </p:spPr>
        <p:txBody>
          <a:bodyPr lIns="91440" tIns="73152" rIns="91440" bIns="73152">
            <a:noAutofit/>
          </a:bodyPr>
          <a:lstStyle>
            <a:lvl1pPr algn="ctr">
              <a:lnSpc>
                <a:spcPct val="100000"/>
              </a:lnSpc>
              <a:defRPr sz="1600" b="1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 sz="1600"/>
            </a:lvl2pPr>
          </a:lstStyle>
          <a:p>
            <a:pPr lvl="0"/>
            <a:r>
              <a:rPr lang="en-US" dirty="0"/>
              <a:t>Header 3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637A1B5-4E0C-A980-24F5-8E90FD9DA5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419100"/>
            <a:ext cx="11049000" cy="914400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ct val="100000"/>
              </a:lnSpc>
              <a:defRPr sz="2800" b="1">
                <a:solidFill>
                  <a:srgbClr val="333333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2" name="Picture 1" descr="A blue and black logo&#10;&#10;Description automatically generated">
            <a:extLst>
              <a:ext uri="{FF2B5EF4-FFF2-40B4-BE49-F238E27FC236}">
                <a16:creationId xmlns:a16="http://schemas.microsoft.com/office/drawing/2014/main" id="{9D3F8419-4667-4C1B-ACBF-2159F9FFA0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59583" y="6324600"/>
            <a:ext cx="560917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9942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64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pos="7320" userDrawn="1">
          <p15:clr>
            <a:srgbClr val="FBAE40"/>
          </p15:clr>
        </p15:guide>
        <p15:guide id="4" orient="horz" pos="1056" userDrawn="1">
          <p15:clr>
            <a:srgbClr val="FBAE40"/>
          </p15:clr>
        </p15:guide>
        <p15:guide id="5" orient="horz" pos="840" userDrawn="1">
          <p15:clr>
            <a:srgbClr val="FBAE40"/>
          </p15:clr>
        </p15:guide>
        <p15:guide id="6" orient="horz" pos="4128" userDrawn="1">
          <p15:clr>
            <a:srgbClr val="FBAE40"/>
          </p15:clr>
        </p15:guide>
        <p15:guide id="7" pos="3840" userDrawn="1">
          <p15:clr>
            <a:srgbClr val="A4A3A4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_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72F273B-D354-8E7F-262A-F3A7D09131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1500" y="1676400"/>
            <a:ext cx="3455068" cy="4307303"/>
          </a:xfrm>
          <a:solidFill>
            <a:srgbClr val="E6EDF3"/>
          </a:solidFill>
        </p:spPr>
        <p:txBody>
          <a:bodyPr lIns="182880" tIns="182880" rIns="182880" bIns="182880">
            <a:noAutofit/>
          </a:bodyPr>
          <a:lstStyle>
            <a:lvl1pPr>
              <a:lnSpc>
                <a:spcPct val="100000"/>
              </a:lnSpc>
              <a:defRPr sz="1800">
                <a:solidFill>
                  <a:srgbClr val="333333"/>
                </a:solidFill>
              </a:defRPr>
            </a:lvl1pPr>
            <a:lvl2pPr>
              <a:lnSpc>
                <a:spcPct val="100000"/>
              </a:lnSpc>
              <a:defRPr sz="1600"/>
            </a:lvl2pPr>
          </a:lstStyle>
          <a:p>
            <a:pPr lvl="0"/>
            <a:r>
              <a:rPr lang="en-US" dirty="0"/>
              <a:t>“Place quote here. Please use the shortcut Ctrl + Alt + V + Unformatted Text (Windows) or Command + Option + Shift + V (Mac).”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A71134F-CA7A-5885-CA11-174DFAFD156A}"/>
              </a:ext>
            </a:extLst>
          </p:cNvPr>
          <p:cNvSpPr/>
          <p:nvPr userDrawn="1"/>
        </p:nvSpPr>
        <p:spPr>
          <a:xfrm>
            <a:off x="11811706" y="6324601"/>
            <a:ext cx="380294" cy="228600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Slide Number Placeholder 11">
            <a:extLst>
              <a:ext uri="{FF2B5EF4-FFF2-40B4-BE49-F238E27FC236}">
                <a16:creationId xmlns:a16="http://schemas.microsoft.com/office/drawing/2014/main" id="{58F67A7B-3E29-6B3C-C02B-94DBA77D944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811706" y="6324600"/>
            <a:ext cx="208429" cy="228600"/>
          </a:xfrm>
        </p:spPr>
        <p:txBody>
          <a:bodyPr lIns="0" tIns="0" rIns="0" bIns="0" anchor="ctr" anchorCtr="0">
            <a:noAutofit/>
          </a:bodyPr>
          <a:lstStyle>
            <a:lvl1pPr algn="r">
              <a:defRPr sz="1000">
                <a:solidFill>
                  <a:srgbClr val="474747"/>
                </a:solidFill>
              </a:defRPr>
            </a:lvl1pPr>
          </a:lstStyle>
          <a:p>
            <a:fld id="{D16142A5-CEFE-874B-8101-CFF9315223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8C8247AD-18C0-817B-B7B2-AA4DCDA2220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59415" y="1676400"/>
            <a:ext cx="3455069" cy="4307303"/>
          </a:xfrm>
          <a:solidFill>
            <a:srgbClr val="E6EDF3"/>
          </a:solidFill>
        </p:spPr>
        <p:txBody>
          <a:bodyPr lIns="182880" tIns="182880" rIns="182880" bIns="182880">
            <a:noAutofit/>
          </a:bodyPr>
          <a:lstStyle>
            <a:lvl1pPr>
              <a:lnSpc>
                <a:spcPct val="100000"/>
              </a:lnSpc>
              <a:defRPr sz="1800">
                <a:solidFill>
                  <a:srgbClr val="333333"/>
                </a:solidFill>
              </a:defRPr>
            </a:lvl1pPr>
            <a:lvl2pPr>
              <a:lnSpc>
                <a:spcPct val="100000"/>
              </a:lnSpc>
              <a:defRPr sz="1600"/>
            </a:lvl2pPr>
          </a:lstStyle>
          <a:p>
            <a:pPr lvl="0"/>
            <a:r>
              <a:rPr lang="en-US" dirty="0"/>
              <a:t>“Place quote here.”</a:t>
            </a:r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B398846D-E39C-FAA1-1EAA-94CDEBDA223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65457" y="1676400"/>
            <a:ext cx="3455069" cy="4307303"/>
          </a:xfrm>
          <a:solidFill>
            <a:srgbClr val="E6EDF3"/>
          </a:solidFill>
        </p:spPr>
        <p:txBody>
          <a:bodyPr lIns="182880" tIns="182880" rIns="182880" bIns="182880">
            <a:noAutofit/>
          </a:bodyPr>
          <a:lstStyle>
            <a:lvl1pPr>
              <a:lnSpc>
                <a:spcPct val="100000"/>
              </a:lnSpc>
              <a:defRPr sz="1800">
                <a:solidFill>
                  <a:srgbClr val="333333"/>
                </a:solidFill>
              </a:defRPr>
            </a:lvl1pPr>
            <a:lvl2pPr>
              <a:lnSpc>
                <a:spcPct val="100000"/>
              </a:lnSpc>
              <a:defRPr sz="1600"/>
            </a:lvl2pPr>
          </a:lstStyle>
          <a:p>
            <a:pPr lvl="0"/>
            <a:r>
              <a:rPr lang="en-US" dirty="0"/>
              <a:t>“Place quote here.”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99CBD8D-FFD3-F8E2-A57E-0F3283F9664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88988" y="4662487"/>
            <a:ext cx="3013392" cy="103822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 sz="1400" dirty="0"/>
              <a:t>Replace with news outlet logo</a:t>
            </a:r>
            <a:endParaRPr lang="en-US" dirty="0"/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CEAEE375-BF91-0005-B534-9BE14760177A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592362" y="4662487"/>
            <a:ext cx="3013392" cy="103822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 sz="1400" dirty="0"/>
              <a:t>Replace with news outlet logo</a:t>
            </a:r>
            <a:endParaRPr lang="en-US" dirty="0"/>
          </a:p>
        </p:txBody>
      </p: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5239F194-EF8B-5750-EA8D-95ECBEEB58C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382484" y="4662487"/>
            <a:ext cx="3013392" cy="103822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 sz="1400" dirty="0"/>
              <a:t>Replace with news outlet logo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EEC532-B0B7-91BC-3917-03882AB8CF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419100"/>
            <a:ext cx="11049000" cy="914400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ct val="100000"/>
              </a:lnSpc>
              <a:defRPr sz="2800" b="1">
                <a:solidFill>
                  <a:srgbClr val="333333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3" name="Picture 2" descr="A blue and black logo&#10;&#10;Description automatically generated">
            <a:extLst>
              <a:ext uri="{FF2B5EF4-FFF2-40B4-BE49-F238E27FC236}">
                <a16:creationId xmlns:a16="http://schemas.microsoft.com/office/drawing/2014/main" id="{4CA65EA6-2689-FF49-0F4C-834BA307BC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59583" y="6324600"/>
            <a:ext cx="560917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707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64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pos="7320" userDrawn="1">
          <p15:clr>
            <a:srgbClr val="FBAE40"/>
          </p15:clr>
        </p15:guide>
        <p15:guide id="4" orient="horz" pos="1056" userDrawn="1">
          <p15:clr>
            <a:srgbClr val="FBAE40"/>
          </p15:clr>
        </p15:guide>
        <p15:guide id="5" orient="horz" pos="840" userDrawn="1">
          <p15:clr>
            <a:srgbClr val="FBAE40"/>
          </p15:clr>
        </p15:guide>
        <p15:guide id="6" orient="horz" pos="4128" userDrawn="1">
          <p15:clr>
            <a:srgbClr val="FBAE40"/>
          </p15:clr>
        </p15:guide>
        <p15:guide id="7" pos="3840" userDrawn="1">
          <p15:clr>
            <a:srgbClr val="A4A3A4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72F273B-D354-8E7F-262A-F3A7D09131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1499" y="1676400"/>
            <a:ext cx="5015851" cy="4307304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1600">
                <a:solidFill>
                  <a:srgbClr val="333333"/>
                </a:solidFill>
              </a:defRPr>
            </a:lvl1pPr>
            <a:lvl2pPr marL="457200" indent="-228600">
              <a:lnSpc>
                <a:spcPct val="100000"/>
              </a:lnSpc>
              <a:tabLst/>
              <a:defRPr sz="1400">
                <a:solidFill>
                  <a:srgbClr val="333333"/>
                </a:solidFill>
              </a:defRPr>
            </a:lvl2pPr>
          </a:lstStyle>
          <a:p>
            <a:pPr lvl="0"/>
            <a:r>
              <a:rPr lang="en-US" dirty="0"/>
              <a:t>Please use the shortcut Ctrl + Alt + V + Unformatted Text (Windows) or Command + Option + Shift + V (Mac) to paste only plain text to match the template’s style.</a:t>
            </a:r>
          </a:p>
          <a:p>
            <a:pPr lvl="1"/>
            <a:r>
              <a:rPr lang="en-US" dirty="0"/>
              <a:t>Item 1</a:t>
            </a:r>
          </a:p>
          <a:p>
            <a:pPr lvl="1"/>
            <a:r>
              <a:rPr lang="en-US" dirty="0"/>
              <a:t>Item 2</a:t>
            </a:r>
          </a:p>
          <a:p>
            <a:pPr lvl="1"/>
            <a:r>
              <a:rPr lang="en-US" dirty="0"/>
              <a:t>Item 3</a:t>
            </a:r>
          </a:p>
          <a:p>
            <a:pPr lvl="1"/>
            <a:r>
              <a:rPr lang="en-US" dirty="0"/>
              <a:t>Item 4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BD8E9EA0-A4CC-B0F0-76B0-DF8C52B147C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604650" y="1676401"/>
            <a:ext cx="5015850" cy="4307304"/>
          </a:xfrm>
        </p:spPr>
        <p:txBody>
          <a:bodyPr>
            <a:noAutofit/>
          </a:bodyPr>
          <a:lstStyle>
            <a:lvl1pPr>
              <a:defRPr sz="1600">
                <a:solidFill>
                  <a:srgbClr val="333333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42D73D3-866B-09A3-1466-6894277E1F37}"/>
              </a:ext>
            </a:extLst>
          </p:cNvPr>
          <p:cNvSpPr/>
          <p:nvPr userDrawn="1"/>
        </p:nvSpPr>
        <p:spPr>
          <a:xfrm>
            <a:off x="11811706" y="6324601"/>
            <a:ext cx="380294" cy="228600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Slide Number Placeholder 11">
            <a:extLst>
              <a:ext uri="{FF2B5EF4-FFF2-40B4-BE49-F238E27FC236}">
                <a16:creationId xmlns:a16="http://schemas.microsoft.com/office/drawing/2014/main" id="{ACFB6C8D-FF9B-F2D4-73E5-098878A939C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811706" y="6324600"/>
            <a:ext cx="208429" cy="228600"/>
          </a:xfrm>
        </p:spPr>
        <p:txBody>
          <a:bodyPr lIns="0" tIns="0" rIns="0" bIns="0" anchor="ctr" anchorCtr="0">
            <a:noAutofit/>
          </a:bodyPr>
          <a:lstStyle>
            <a:lvl1pPr algn="r">
              <a:defRPr sz="1000">
                <a:solidFill>
                  <a:srgbClr val="474747"/>
                </a:solidFill>
              </a:defRPr>
            </a:lvl1pPr>
          </a:lstStyle>
          <a:p>
            <a:fld id="{D16142A5-CEFE-874B-8101-CFF9315223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627835B-3B85-7427-5A6A-C8143675EE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419100"/>
            <a:ext cx="11049000" cy="914400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ct val="100000"/>
              </a:lnSpc>
              <a:defRPr sz="2800" b="1">
                <a:solidFill>
                  <a:srgbClr val="333333"/>
                </a:solidFill>
              </a:defRPr>
            </a:lvl1pPr>
          </a:lstStyle>
          <a:p>
            <a:r>
              <a:rPr lang="en-US" dirty="0"/>
              <a:t>Click to edit title</a:t>
            </a:r>
            <a:br>
              <a:rPr lang="en-US" dirty="0"/>
            </a:br>
            <a:r>
              <a:rPr lang="en-US" dirty="0"/>
              <a:t>This is how it looks on two lines</a:t>
            </a:r>
          </a:p>
        </p:txBody>
      </p:sp>
      <p:pic>
        <p:nvPicPr>
          <p:cNvPr id="2" name="Picture 1" descr="A blue and black logo&#10;&#10;Description automatically generated">
            <a:extLst>
              <a:ext uri="{FF2B5EF4-FFF2-40B4-BE49-F238E27FC236}">
                <a16:creationId xmlns:a16="http://schemas.microsoft.com/office/drawing/2014/main" id="{D930D7C7-13A4-6024-4C4C-DDEE3F38A7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59583" y="6324600"/>
            <a:ext cx="560917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3613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64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pos="7320" userDrawn="1">
          <p15:clr>
            <a:srgbClr val="FBAE40"/>
          </p15:clr>
        </p15:guide>
        <p15:guide id="4" orient="horz" pos="1056" userDrawn="1">
          <p15:clr>
            <a:srgbClr val="FBAE40"/>
          </p15:clr>
        </p15:guide>
        <p15:guide id="5" orient="horz" pos="840" userDrawn="1">
          <p15:clr>
            <a:srgbClr val="FBAE40"/>
          </p15:clr>
        </p15:guide>
        <p15:guide id="6" orient="horz" pos="4128" userDrawn="1">
          <p15:clr>
            <a:srgbClr val="FBAE40"/>
          </p15:clr>
        </p15:guide>
        <p15:guide id="7" pos="3840" userDrawn="1">
          <p15:clr>
            <a:srgbClr val="A4A3A4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 only_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F9A20F6-DD91-6C99-B34F-593B055FB2D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1500" y="1676400"/>
            <a:ext cx="11049000" cy="293688"/>
          </a:xfrm>
        </p:spPr>
        <p:txBody>
          <a:bodyPr>
            <a:noAutofit/>
          </a:bodyPr>
          <a:lstStyle>
            <a:lvl1pPr>
              <a:defRPr sz="1400" b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dirty="0"/>
              <a:t>Click to edit chart subtitle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0001A7E-B6CF-568F-FFE1-B83F666DFB24}"/>
              </a:ext>
            </a:extLst>
          </p:cNvPr>
          <p:cNvSpPr/>
          <p:nvPr userDrawn="1"/>
        </p:nvSpPr>
        <p:spPr>
          <a:xfrm>
            <a:off x="11811706" y="6324601"/>
            <a:ext cx="380294" cy="228600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5098D488-791B-25F8-DC0E-B911DEC846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1500" y="6191567"/>
            <a:ext cx="8343901" cy="361634"/>
          </a:xfrm>
        </p:spPr>
        <p:txBody>
          <a:bodyPr lIns="0" tIns="0" rIns="0" bIns="0" anchor="b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defRPr sz="1200" b="0">
                <a:solidFill>
                  <a:srgbClr val="333333"/>
                </a:solidFill>
              </a:defRPr>
            </a:lvl1pPr>
            <a:lvl2pPr>
              <a:lnSpc>
                <a:spcPct val="100000"/>
              </a:lnSpc>
              <a:defRPr sz="1600"/>
            </a:lvl2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20" name="Slide Number Placeholder 11">
            <a:extLst>
              <a:ext uri="{FF2B5EF4-FFF2-40B4-BE49-F238E27FC236}">
                <a16:creationId xmlns:a16="http://schemas.microsoft.com/office/drawing/2014/main" id="{B1A50FC2-9459-463A-F387-3A2C8A21EBA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811706" y="6324600"/>
            <a:ext cx="208429" cy="228600"/>
          </a:xfrm>
        </p:spPr>
        <p:txBody>
          <a:bodyPr lIns="0" tIns="0" rIns="0" bIns="0" anchor="ctr" anchorCtr="0">
            <a:noAutofit/>
          </a:bodyPr>
          <a:lstStyle>
            <a:lvl1pPr algn="r">
              <a:defRPr sz="1000">
                <a:solidFill>
                  <a:srgbClr val="474747"/>
                </a:solidFill>
              </a:defRPr>
            </a:lvl1pPr>
          </a:lstStyle>
          <a:p>
            <a:fld id="{D16142A5-CEFE-874B-8101-CFF9315223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9229113-011E-D2AB-C39E-7AA9E16F1B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419100"/>
            <a:ext cx="11049000" cy="914400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ct val="100000"/>
              </a:lnSpc>
              <a:defRPr sz="2800" b="1">
                <a:solidFill>
                  <a:srgbClr val="333333"/>
                </a:solidFill>
              </a:defRPr>
            </a:lvl1pPr>
          </a:lstStyle>
          <a:p>
            <a:r>
              <a:rPr lang="en-US" dirty="0"/>
              <a:t>Click to edit chart title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ACDCB92F-27AB-E78D-5C98-8DD191973E9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1500" y="2174875"/>
            <a:ext cx="11049000" cy="338455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Paste chart that has already been formatted in the chart builder. Please select “Keep Source Formatting” to keep the chart’s correct formatting.</a:t>
            </a:r>
          </a:p>
        </p:txBody>
      </p:sp>
      <p:pic>
        <p:nvPicPr>
          <p:cNvPr id="4" name="Picture 3" descr="A blue and black logo&#10;&#10;Description automatically generated">
            <a:extLst>
              <a:ext uri="{FF2B5EF4-FFF2-40B4-BE49-F238E27FC236}">
                <a16:creationId xmlns:a16="http://schemas.microsoft.com/office/drawing/2014/main" id="{E8A37F85-687E-7BAE-CBCD-765FE36D9D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59583" y="6324600"/>
            <a:ext cx="560917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5212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64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pos="7320" userDrawn="1">
          <p15:clr>
            <a:srgbClr val="FBAE40"/>
          </p15:clr>
        </p15:guide>
        <p15:guide id="4" orient="horz" pos="1056" userDrawn="1">
          <p15:clr>
            <a:srgbClr val="FBAE40"/>
          </p15:clr>
        </p15:guide>
        <p15:guide id="5" orient="horz" pos="840" userDrawn="1">
          <p15:clr>
            <a:srgbClr val="FBAE40"/>
          </p15:clr>
        </p15:guide>
        <p15:guide id="6" orient="horz" pos="4128" userDrawn="1">
          <p15:clr>
            <a:srgbClr val="FBAE40"/>
          </p15:clr>
        </p15:guide>
        <p15:guide id="7" pos="3840" userDrawn="1">
          <p15:clr>
            <a:srgbClr val="A4A3A4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 only_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7F600CE-AE25-393A-BAEC-ED9B83ED86AD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676400"/>
            <a:ext cx="0" cy="3879849"/>
          </a:xfrm>
          <a:prstGeom prst="line">
            <a:avLst/>
          </a:prstGeom>
          <a:ln w="6350">
            <a:solidFill>
              <a:srgbClr val="4747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0E828178-535E-3E47-475A-B82411D026AD}"/>
              </a:ext>
            </a:extLst>
          </p:cNvPr>
          <p:cNvSpPr/>
          <p:nvPr userDrawn="1"/>
        </p:nvSpPr>
        <p:spPr>
          <a:xfrm>
            <a:off x="11811706" y="6324601"/>
            <a:ext cx="380294" cy="228600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EDEC3572-2D0D-A3F8-491C-3090EC8BB9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1500" y="6191567"/>
            <a:ext cx="8343901" cy="361634"/>
          </a:xfrm>
        </p:spPr>
        <p:txBody>
          <a:bodyPr lIns="0" tIns="0" rIns="0" bIns="0" anchor="b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defRPr sz="1200" b="0">
                <a:solidFill>
                  <a:srgbClr val="333333"/>
                </a:solidFill>
              </a:defRPr>
            </a:lvl1pPr>
            <a:lvl2pPr>
              <a:lnSpc>
                <a:spcPct val="100000"/>
              </a:lnSpc>
              <a:defRPr sz="1600"/>
            </a:lvl2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23" name="Slide Number Placeholder 11">
            <a:extLst>
              <a:ext uri="{FF2B5EF4-FFF2-40B4-BE49-F238E27FC236}">
                <a16:creationId xmlns:a16="http://schemas.microsoft.com/office/drawing/2014/main" id="{34177F0D-D462-7F23-95D4-F7FF4B6F952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811706" y="6324600"/>
            <a:ext cx="208429" cy="228600"/>
          </a:xfrm>
        </p:spPr>
        <p:txBody>
          <a:bodyPr lIns="0" tIns="0" rIns="0" bIns="0" anchor="ctr" anchorCtr="0">
            <a:noAutofit/>
          </a:bodyPr>
          <a:lstStyle>
            <a:lvl1pPr algn="r">
              <a:defRPr sz="1000">
                <a:solidFill>
                  <a:srgbClr val="474747"/>
                </a:solidFill>
              </a:defRPr>
            </a:lvl1pPr>
          </a:lstStyle>
          <a:p>
            <a:fld id="{D16142A5-CEFE-874B-8101-CFF9315223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2B5EEAE-92FE-0FFE-C2A4-930ECDE92D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419100"/>
            <a:ext cx="11049000" cy="914400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ct val="100000"/>
              </a:lnSpc>
              <a:defRPr sz="2800" b="1">
                <a:solidFill>
                  <a:srgbClr val="333333"/>
                </a:solidFill>
              </a:defRPr>
            </a:lvl1pPr>
          </a:lstStyle>
          <a:p>
            <a:r>
              <a:rPr lang="en-US" dirty="0"/>
              <a:t>Click to edit chart title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2CE9CFAF-F6BB-782D-FE7B-DA26C6E2EE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1500" y="1676400"/>
            <a:ext cx="5014859" cy="293688"/>
          </a:xfrm>
        </p:spPr>
        <p:txBody>
          <a:bodyPr>
            <a:noAutofit/>
          </a:bodyPr>
          <a:lstStyle>
            <a:lvl1pPr>
              <a:defRPr sz="1400" b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dirty="0"/>
              <a:t>Click to edit chart subtitle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78B14E2D-8081-437F-B858-B45896AD4EB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94613" y="1676400"/>
            <a:ext cx="5014859" cy="293688"/>
          </a:xfrm>
        </p:spPr>
        <p:txBody>
          <a:bodyPr>
            <a:noAutofit/>
          </a:bodyPr>
          <a:lstStyle>
            <a:lvl1pPr>
              <a:defRPr sz="1400" b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dirty="0"/>
              <a:t>Click to edit chart subtitle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B7C540C3-761B-7712-BE97-3D99961AF60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1500" y="2174875"/>
            <a:ext cx="5014853" cy="338455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Paste chart that has already been formatted in the chart builder. Please select “Keep Source Formatting” to keep the chart’s correct formatting.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27A2AC71-4DD6-9DC7-1C6A-371F4DDD7D3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04437" y="2174875"/>
            <a:ext cx="5014853" cy="338455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Paste chart that has already been formatted in the chart builder. Please select “Keep Source Formatting” to keep the chart’s correct formatting.</a:t>
            </a:r>
          </a:p>
        </p:txBody>
      </p:sp>
      <p:pic>
        <p:nvPicPr>
          <p:cNvPr id="2" name="Picture 1" descr="A blue and black logo&#10;&#10;Description automatically generated">
            <a:extLst>
              <a:ext uri="{FF2B5EF4-FFF2-40B4-BE49-F238E27FC236}">
                <a16:creationId xmlns:a16="http://schemas.microsoft.com/office/drawing/2014/main" id="{0136014D-4B0F-E16C-6B7A-360D4C49E2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59583" y="6324600"/>
            <a:ext cx="560917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4554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64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pos="7320" userDrawn="1">
          <p15:clr>
            <a:srgbClr val="FBAE40"/>
          </p15:clr>
        </p15:guide>
        <p15:guide id="4" orient="horz" pos="1056" userDrawn="1">
          <p15:clr>
            <a:srgbClr val="FBAE40"/>
          </p15:clr>
        </p15:guide>
        <p15:guide id="5" orient="horz" pos="840" userDrawn="1">
          <p15:clr>
            <a:srgbClr val="FBAE40"/>
          </p15:clr>
        </p15:guide>
        <p15:guide id="6" orient="horz" pos="4128" userDrawn="1">
          <p15:clr>
            <a:srgbClr val="FBAE40"/>
          </p15:clr>
        </p15:guide>
        <p15:guide id="7" pos="3840" userDrawn="1">
          <p15:clr>
            <a:srgbClr val="A4A3A4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78826B8E-9582-5216-6DEF-FEBF56AC316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95271" y="1676399"/>
            <a:ext cx="4025229" cy="3879849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1600">
                <a:solidFill>
                  <a:srgbClr val="333333"/>
                </a:solidFill>
              </a:defRPr>
            </a:lvl1pPr>
            <a:lvl2pPr marL="457200" indent="-228600">
              <a:lnSpc>
                <a:spcPct val="100000"/>
              </a:lnSpc>
              <a:spcBef>
                <a:spcPts val="1000"/>
              </a:spcBef>
              <a:tabLst/>
              <a:defRPr sz="1400"/>
            </a:lvl2pPr>
          </a:lstStyle>
          <a:p>
            <a:pPr lvl="0"/>
            <a:r>
              <a:rPr lang="en-US" dirty="0"/>
              <a:t>Please use the shortcut Ctrl + Alt + V + Unformatted Text (Windows) or Command + Option + Shift + V (Mac) to paste only plain text to match the template’s style.</a:t>
            </a:r>
          </a:p>
          <a:p>
            <a:pPr lvl="1"/>
            <a:r>
              <a:rPr lang="en-US" dirty="0"/>
              <a:t>Item 1</a:t>
            </a:r>
          </a:p>
          <a:p>
            <a:pPr lvl="1"/>
            <a:r>
              <a:rPr lang="en-US" dirty="0"/>
              <a:t>Item 2</a:t>
            </a:r>
          </a:p>
          <a:p>
            <a:pPr lvl="1"/>
            <a:r>
              <a:rPr lang="en-US" dirty="0"/>
              <a:t>Item 3</a:t>
            </a:r>
          </a:p>
          <a:p>
            <a:pPr lvl="1"/>
            <a:r>
              <a:rPr lang="en-US" dirty="0"/>
              <a:t>Item 4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ADB88CD-40BB-564F-1C51-6650D630E4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419100"/>
            <a:ext cx="11049000" cy="914400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ct val="100000"/>
              </a:lnSpc>
              <a:defRPr sz="2800" b="1">
                <a:solidFill>
                  <a:srgbClr val="333333"/>
                </a:solidFill>
              </a:defRPr>
            </a:lvl1pPr>
          </a:lstStyle>
          <a:p>
            <a:r>
              <a:rPr lang="en-US" dirty="0"/>
              <a:t>Click to edit chart title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5FA5074-89FC-C2CF-781B-D4B45051B55B}"/>
              </a:ext>
            </a:extLst>
          </p:cNvPr>
          <p:cNvSpPr/>
          <p:nvPr userDrawn="1"/>
        </p:nvSpPr>
        <p:spPr>
          <a:xfrm>
            <a:off x="11811706" y="6324601"/>
            <a:ext cx="380294" cy="228600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F7A06399-CA6B-56FB-9775-0B9E0E9154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1500" y="6191567"/>
            <a:ext cx="8343901" cy="361634"/>
          </a:xfrm>
        </p:spPr>
        <p:txBody>
          <a:bodyPr lIns="0" tIns="0" rIns="0" bIns="0" anchor="b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defRPr sz="1200" b="0">
                <a:solidFill>
                  <a:srgbClr val="333333"/>
                </a:solidFill>
              </a:defRPr>
            </a:lvl1pPr>
            <a:lvl2pPr>
              <a:lnSpc>
                <a:spcPct val="100000"/>
              </a:lnSpc>
              <a:defRPr sz="1600"/>
            </a:lvl2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21" name="Slide Number Placeholder 11">
            <a:extLst>
              <a:ext uri="{FF2B5EF4-FFF2-40B4-BE49-F238E27FC236}">
                <a16:creationId xmlns:a16="http://schemas.microsoft.com/office/drawing/2014/main" id="{D323B26C-A339-2C9D-B194-7FB89B9BE5E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811706" y="6324600"/>
            <a:ext cx="208429" cy="228600"/>
          </a:xfrm>
        </p:spPr>
        <p:txBody>
          <a:bodyPr lIns="0" tIns="0" rIns="0" bIns="0" anchor="ctr" anchorCtr="0">
            <a:noAutofit/>
          </a:bodyPr>
          <a:lstStyle>
            <a:lvl1pPr algn="r">
              <a:defRPr sz="1000">
                <a:solidFill>
                  <a:srgbClr val="474747"/>
                </a:solidFill>
              </a:defRPr>
            </a:lvl1pPr>
          </a:lstStyle>
          <a:p>
            <a:fld id="{D16142A5-CEFE-874B-8101-CFF9315223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1113DB9A-2783-847E-A5E2-4AC010CE1D1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1500" y="1676400"/>
            <a:ext cx="6515100" cy="293688"/>
          </a:xfrm>
        </p:spPr>
        <p:txBody>
          <a:bodyPr>
            <a:noAutofit/>
          </a:bodyPr>
          <a:lstStyle>
            <a:lvl1pPr>
              <a:defRPr sz="1400" b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dirty="0"/>
              <a:t>Click to edit chart subtitle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5F6477-4D5E-C39C-70C8-1DE7803F601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1500" y="2174875"/>
            <a:ext cx="6515100" cy="338455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Paste chart that has already been formatted in the chart builder. Please select “Keep Source Formatting” to keep the chart’s correct formatting.</a:t>
            </a:r>
          </a:p>
        </p:txBody>
      </p:sp>
      <p:pic>
        <p:nvPicPr>
          <p:cNvPr id="4" name="Picture 3" descr="A blue and black logo&#10;&#10;Description automatically generated">
            <a:extLst>
              <a:ext uri="{FF2B5EF4-FFF2-40B4-BE49-F238E27FC236}">
                <a16:creationId xmlns:a16="http://schemas.microsoft.com/office/drawing/2014/main" id="{2E4A834B-CF30-BFAD-E36B-6EF021281D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59583" y="6324600"/>
            <a:ext cx="560917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6573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64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pos="7320" userDrawn="1">
          <p15:clr>
            <a:srgbClr val="FBAE40"/>
          </p15:clr>
        </p15:guide>
        <p15:guide id="4" orient="horz" pos="1056" userDrawn="1">
          <p15:clr>
            <a:srgbClr val="FBAE40"/>
          </p15:clr>
        </p15:guide>
        <p15:guide id="5" orient="horz" pos="840" userDrawn="1">
          <p15:clr>
            <a:srgbClr val="FBAE40"/>
          </p15:clr>
        </p15:guide>
        <p15:guide id="6" orient="horz" pos="4128" userDrawn="1">
          <p15:clr>
            <a:srgbClr val="FBAE40"/>
          </p15:clr>
        </p15:guide>
        <p15:guide id="7" pos="3840" userDrawn="1">
          <p15:clr>
            <a:srgbClr val="A4A3A4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 and Text_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BA3B545-6E00-043C-EB41-143329F97BE6}"/>
              </a:ext>
            </a:extLst>
          </p:cNvPr>
          <p:cNvCxnSpPr>
            <a:cxnSpLocks/>
          </p:cNvCxnSpPr>
          <p:nvPr userDrawn="1"/>
        </p:nvCxnSpPr>
        <p:spPr>
          <a:xfrm>
            <a:off x="4163384" y="1676400"/>
            <a:ext cx="0" cy="3996813"/>
          </a:xfrm>
          <a:prstGeom prst="line">
            <a:avLst/>
          </a:prstGeom>
          <a:ln w="6350">
            <a:solidFill>
              <a:srgbClr val="4747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3242676-99BC-D2EA-9342-E8DE0186AB7D}"/>
              </a:ext>
            </a:extLst>
          </p:cNvPr>
          <p:cNvCxnSpPr>
            <a:cxnSpLocks/>
          </p:cNvCxnSpPr>
          <p:nvPr userDrawn="1"/>
        </p:nvCxnSpPr>
        <p:spPr>
          <a:xfrm>
            <a:off x="8013490" y="1676400"/>
            <a:ext cx="0" cy="3996813"/>
          </a:xfrm>
          <a:prstGeom prst="line">
            <a:avLst/>
          </a:prstGeom>
          <a:ln w="6350">
            <a:solidFill>
              <a:srgbClr val="4747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EC3793F2-DD5C-23E3-44B4-3F0BEF60ECF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1500" y="4190999"/>
            <a:ext cx="3337553" cy="1466831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1400"/>
            </a:lvl1pPr>
            <a:lvl2pPr>
              <a:lnSpc>
                <a:spcPct val="100000"/>
              </a:lnSpc>
              <a:defRPr sz="1600"/>
            </a:lvl2pPr>
          </a:lstStyle>
          <a:p>
            <a:pPr lvl="0"/>
            <a:r>
              <a:rPr lang="en-US" dirty="0"/>
              <a:t>Please use the shortcut Ctrl + Alt + V + Unformatted Text (Windows) or Command + Option + Shift + V (Mac) to paste only plain text to match the template’s style. </a:t>
            </a:r>
          </a:p>
          <a:p>
            <a:pPr lvl="0"/>
            <a:endParaRPr lang="en-US" dirty="0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6F8CC93F-30E5-44D5-6626-742C914D7E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19600" y="4190999"/>
            <a:ext cx="3337553" cy="1466831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1400"/>
            </a:lvl1pPr>
            <a:lvl2pPr>
              <a:lnSpc>
                <a:spcPct val="100000"/>
              </a:lnSpc>
              <a:defRPr sz="1600"/>
            </a:lvl2pPr>
          </a:lstStyle>
          <a:p>
            <a:pPr lvl="0"/>
            <a:r>
              <a:rPr lang="en-US" dirty="0"/>
              <a:t>Click to edit text</a:t>
            </a:r>
          </a:p>
          <a:p>
            <a:pPr lvl="0"/>
            <a:endParaRPr lang="en-US" dirty="0"/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87C066E0-4847-1188-463F-B93774C2F90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80400" y="4190999"/>
            <a:ext cx="3337553" cy="1466831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1400"/>
            </a:lvl1pPr>
            <a:lvl2pPr>
              <a:lnSpc>
                <a:spcPct val="100000"/>
              </a:lnSpc>
              <a:defRPr sz="1600"/>
            </a:lvl2pPr>
          </a:lstStyle>
          <a:p>
            <a:pPr lvl="0"/>
            <a:r>
              <a:rPr lang="en-US" dirty="0"/>
              <a:t>Click to edit text</a:t>
            </a:r>
          </a:p>
          <a:p>
            <a:pPr lvl="0"/>
            <a:endParaRPr lang="en-US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14E52137-5E48-AE33-EF98-A7EC1A8BCC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419100"/>
            <a:ext cx="11049000" cy="914400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ct val="100000"/>
              </a:lnSpc>
              <a:defRPr sz="2800" b="1">
                <a:solidFill>
                  <a:srgbClr val="333333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3D8F8F6-0719-3D21-0C08-394AEDEBAAA9}"/>
              </a:ext>
            </a:extLst>
          </p:cNvPr>
          <p:cNvSpPr/>
          <p:nvPr userDrawn="1"/>
        </p:nvSpPr>
        <p:spPr>
          <a:xfrm>
            <a:off x="11811706" y="6324601"/>
            <a:ext cx="380294" cy="228600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4D49B790-F290-EDDC-D40C-8B145989E4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1500" y="6191567"/>
            <a:ext cx="8343901" cy="361634"/>
          </a:xfrm>
        </p:spPr>
        <p:txBody>
          <a:bodyPr lIns="0" tIns="0" rIns="0" bIns="0" anchor="b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defRPr sz="1200" b="0">
                <a:solidFill>
                  <a:srgbClr val="333333"/>
                </a:solidFill>
              </a:defRPr>
            </a:lvl1pPr>
            <a:lvl2pPr>
              <a:lnSpc>
                <a:spcPct val="100000"/>
              </a:lnSpc>
              <a:defRPr sz="1600"/>
            </a:lvl2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29" name="Slide Number Placeholder 11">
            <a:extLst>
              <a:ext uri="{FF2B5EF4-FFF2-40B4-BE49-F238E27FC236}">
                <a16:creationId xmlns:a16="http://schemas.microsoft.com/office/drawing/2014/main" id="{BD26DF25-99BB-C703-0D99-E597384CB07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811706" y="6324600"/>
            <a:ext cx="208429" cy="228600"/>
          </a:xfrm>
        </p:spPr>
        <p:txBody>
          <a:bodyPr lIns="0" tIns="0" rIns="0" bIns="0" anchor="ctr" anchorCtr="0">
            <a:noAutofit/>
          </a:bodyPr>
          <a:lstStyle>
            <a:lvl1pPr algn="r">
              <a:defRPr sz="1000">
                <a:solidFill>
                  <a:srgbClr val="474747"/>
                </a:solidFill>
              </a:defRPr>
            </a:lvl1pPr>
          </a:lstStyle>
          <a:p>
            <a:fld id="{D16142A5-CEFE-874B-8101-CFF9315223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309F873D-7F04-6E2E-5997-D8F2263B254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71500" y="1676399"/>
            <a:ext cx="3335543" cy="21717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Paste chart that has already been formatted in the chart builder. Please select “Keep Source Formatting” to keep the chart’s correct formatting.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A7EB683-402C-9466-D20A-AE83AD6984F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28228" y="1676399"/>
            <a:ext cx="3335543" cy="21717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Paste chart that has already been formatted in the chart builder. Please select “Keep Source Formatting” to keep the chart’s correct formatting.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C121BF35-834E-843A-2EE9-B3A4545589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275015" y="1676399"/>
            <a:ext cx="3335543" cy="21717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Paste chart that has already been formatted in the chart builder. Please select “Keep Source Formatting” to keep the chart’s correct formatting.</a:t>
            </a:r>
          </a:p>
        </p:txBody>
      </p:sp>
      <p:pic>
        <p:nvPicPr>
          <p:cNvPr id="4" name="Picture 3" descr="A blue and black logo&#10;&#10;Description automatically generated">
            <a:extLst>
              <a:ext uri="{FF2B5EF4-FFF2-40B4-BE49-F238E27FC236}">
                <a16:creationId xmlns:a16="http://schemas.microsoft.com/office/drawing/2014/main" id="{CE41F34D-6BE8-D4C0-9EA6-BEB020212B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59583" y="6324600"/>
            <a:ext cx="560917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5189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64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pos="7320" userDrawn="1">
          <p15:clr>
            <a:srgbClr val="FBAE40"/>
          </p15:clr>
        </p15:guide>
        <p15:guide id="4" orient="horz" pos="1056" userDrawn="1">
          <p15:clr>
            <a:srgbClr val="FBAE40"/>
          </p15:clr>
        </p15:guide>
        <p15:guide id="5" orient="horz" pos="840" userDrawn="1">
          <p15:clr>
            <a:srgbClr val="FBAE40"/>
          </p15:clr>
        </p15:guide>
        <p15:guide id="6" orient="horz" pos="4128" userDrawn="1">
          <p15:clr>
            <a:srgbClr val="FBAE40"/>
          </p15:clr>
        </p15:guide>
        <p15:guide id="7" pos="3840" userDrawn="1">
          <p15:clr>
            <a:srgbClr val="A4A3A4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F5C44C66-7050-C38A-4094-908796A83A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419100"/>
            <a:ext cx="11049000" cy="914400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ct val="100000"/>
              </a:lnSpc>
              <a:defRPr sz="2800" b="1">
                <a:solidFill>
                  <a:srgbClr val="333333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0001A7E-B6CF-568F-FFE1-B83F666DFB24}"/>
              </a:ext>
            </a:extLst>
          </p:cNvPr>
          <p:cNvSpPr/>
          <p:nvPr userDrawn="1"/>
        </p:nvSpPr>
        <p:spPr>
          <a:xfrm>
            <a:off x="11811706" y="6324601"/>
            <a:ext cx="380294" cy="228600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5098D488-791B-25F8-DC0E-B911DEC846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1500" y="6191567"/>
            <a:ext cx="8343901" cy="361634"/>
          </a:xfrm>
        </p:spPr>
        <p:txBody>
          <a:bodyPr lIns="0" tIns="0" rIns="0" bIns="0" anchor="b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defRPr sz="1200" b="0">
                <a:solidFill>
                  <a:srgbClr val="333333"/>
                </a:solidFill>
              </a:defRPr>
            </a:lvl1pPr>
            <a:lvl2pPr>
              <a:lnSpc>
                <a:spcPct val="100000"/>
              </a:lnSpc>
              <a:defRPr sz="1600"/>
            </a:lvl2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20" name="Slide Number Placeholder 11">
            <a:extLst>
              <a:ext uri="{FF2B5EF4-FFF2-40B4-BE49-F238E27FC236}">
                <a16:creationId xmlns:a16="http://schemas.microsoft.com/office/drawing/2014/main" id="{B1A50FC2-9459-463A-F387-3A2C8A21EBA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811706" y="6324600"/>
            <a:ext cx="208429" cy="228600"/>
          </a:xfrm>
        </p:spPr>
        <p:txBody>
          <a:bodyPr lIns="0" tIns="0" rIns="0" bIns="0" anchor="ctr" anchorCtr="0">
            <a:noAutofit/>
          </a:bodyPr>
          <a:lstStyle>
            <a:lvl1pPr algn="r">
              <a:defRPr sz="1000">
                <a:solidFill>
                  <a:srgbClr val="474747"/>
                </a:solidFill>
              </a:defRPr>
            </a:lvl1pPr>
          </a:lstStyle>
          <a:p>
            <a:fld id="{D16142A5-CEFE-874B-8101-CFF9315223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90FF299A-68A1-FB1E-3DD3-9B8EC371086B}"/>
              </a:ext>
            </a:extLst>
          </p:cNvPr>
          <p:cNvSpPr>
            <a:spLocks noGrp="1"/>
          </p:cNvSpPr>
          <p:nvPr>
            <p:ph type="media" sz="quarter" idx="18"/>
          </p:nvPr>
        </p:nvSpPr>
        <p:spPr>
          <a:xfrm>
            <a:off x="2522537" y="1658938"/>
            <a:ext cx="7146925" cy="390525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/>
              <a:t>Click icon to add media</a:t>
            </a:r>
            <a:endParaRPr lang="en-US" dirty="0"/>
          </a:p>
        </p:txBody>
      </p:sp>
      <p:pic>
        <p:nvPicPr>
          <p:cNvPr id="2" name="Picture 1" descr="A blue and black logo&#10;&#10;Description automatically generated">
            <a:extLst>
              <a:ext uri="{FF2B5EF4-FFF2-40B4-BE49-F238E27FC236}">
                <a16:creationId xmlns:a16="http://schemas.microsoft.com/office/drawing/2014/main" id="{D1FB56A2-CA1D-C0A0-ACAD-64B5AD1596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59583" y="6324600"/>
            <a:ext cx="560917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2366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64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pos="7320" userDrawn="1">
          <p15:clr>
            <a:srgbClr val="FBAE40"/>
          </p15:clr>
        </p15:guide>
        <p15:guide id="4" orient="horz" pos="1056" userDrawn="1">
          <p15:clr>
            <a:srgbClr val="FBAE40"/>
          </p15:clr>
        </p15:guide>
        <p15:guide id="5" orient="horz" pos="840" userDrawn="1">
          <p15:clr>
            <a:srgbClr val="FBAE40"/>
          </p15:clr>
        </p15:guide>
        <p15:guide id="6" orient="horz" pos="4128" userDrawn="1">
          <p15:clr>
            <a:srgbClr val="FBAE40"/>
          </p15:clr>
        </p15:guide>
        <p15:guide id="7" pos="3840" userDrawn="1">
          <p15:clr>
            <a:srgbClr val="A4A3A4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6864C8F1-5D58-05BE-80F6-E3904C624AD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1500" y="1676401"/>
            <a:ext cx="11049000" cy="616225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1600"/>
            </a:lvl1pPr>
            <a:lvl2pPr>
              <a:lnSpc>
                <a:spcPct val="100000"/>
              </a:lnSpc>
              <a:defRPr sz="1600"/>
            </a:lvl2pPr>
          </a:lstStyle>
          <a:p>
            <a:pPr lvl="0"/>
            <a:r>
              <a:rPr lang="en-US" dirty="0"/>
              <a:t>Please use the shortcut Ctrl + Alt + V + Unformatted Text (Windows) or Command + Option + Shift + V (Mac) to paste only plain text to match the template’s style.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DC3096F-36EB-1CE0-5214-7A8BBC7A1F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419100"/>
            <a:ext cx="11049000" cy="914400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ct val="100000"/>
              </a:lnSpc>
              <a:defRPr sz="2800" b="1">
                <a:solidFill>
                  <a:srgbClr val="333333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EAE154-6F91-F45C-C153-9D6A6C0466E8}"/>
              </a:ext>
            </a:extLst>
          </p:cNvPr>
          <p:cNvSpPr/>
          <p:nvPr userDrawn="1"/>
        </p:nvSpPr>
        <p:spPr>
          <a:xfrm>
            <a:off x="11811706" y="6324601"/>
            <a:ext cx="380294" cy="228600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Slide Number Placeholder 11">
            <a:extLst>
              <a:ext uri="{FF2B5EF4-FFF2-40B4-BE49-F238E27FC236}">
                <a16:creationId xmlns:a16="http://schemas.microsoft.com/office/drawing/2014/main" id="{E13C4A9F-3861-C2D7-A0A6-5AE372C53F8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815508" y="6324600"/>
            <a:ext cx="208429" cy="228600"/>
          </a:xfrm>
        </p:spPr>
        <p:txBody>
          <a:bodyPr lIns="0" tIns="0" rIns="0" bIns="0" anchor="ctr" anchorCtr="0">
            <a:noAutofit/>
          </a:bodyPr>
          <a:lstStyle>
            <a:lvl1pPr algn="r">
              <a:defRPr sz="1000">
                <a:solidFill>
                  <a:srgbClr val="474747"/>
                </a:solidFill>
              </a:defRPr>
            </a:lvl1pPr>
          </a:lstStyle>
          <a:p>
            <a:fld id="{D16142A5-CEFE-874B-8101-CFF9315223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73FCD331-5B54-D599-F42E-2ADDBFD72D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1500" y="6191567"/>
            <a:ext cx="8343901" cy="361634"/>
          </a:xfrm>
        </p:spPr>
        <p:txBody>
          <a:bodyPr lIns="0" tIns="0" rIns="0" bIns="0" anchor="b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defRPr sz="1200" b="0">
                <a:solidFill>
                  <a:srgbClr val="333333"/>
                </a:solidFill>
              </a:defRPr>
            </a:lvl1pPr>
            <a:lvl2pPr>
              <a:lnSpc>
                <a:spcPct val="100000"/>
              </a:lnSpc>
              <a:defRPr sz="1600"/>
            </a:lvl2pPr>
          </a:lstStyle>
          <a:p>
            <a:pPr lvl="0"/>
            <a:r>
              <a:rPr lang="en-US" dirty="0"/>
              <a:t>Source:</a:t>
            </a:r>
          </a:p>
        </p:txBody>
      </p:sp>
      <p:pic>
        <p:nvPicPr>
          <p:cNvPr id="4" name="Picture 3" descr="A blue and black logo&#10;&#10;Description automatically generated">
            <a:extLst>
              <a:ext uri="{FF2B5EF4-FFF2-40B4-BE49-F238E27FC236}">
                <a16:creationId xmlns:a16="http://schemas.microsoft.com/office/drawing/2014/main" id="{8844D000-F659-1242-A095-26DE484BED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59583" y="6324600"/>
            <a:ext cx="560917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1893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64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pos="7320" userDrawn="1">
          <p15:clr>
            <a:srgbClr val="FBAE40"/>
          </p15:clr>
        </p15:guide>
        <p15:guide id="4" orient="horz" pos="1056" userDrawn="1">
          <p15:clr>
            <a:srgbClr val="FBAE40"/>
          </p15:clr>
        </p15:guide>
        <p15:guide id="5" orient="horz" pos="840" userDrawn="1">
          <p15:clr>
            <a:srgbClr val="FBAE40"/>
          </p15:clr>
        </p15:guide>
        <p15:guide id="6" orient="horz" pos="4128" userDrawn="1">
          <p15:clr>
            <a:srgbClr val="FBAE40"/>
          </p15:clr>
        </p15:guide>
        <p15:guide id="7" pos="3840" userDrawn="1">
          <p15:clr>
            <a:srgbClr val="A4A3A4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2DBC09C7-A1EB-21C0-173D-A8D5C0D02171}"/>
              </a:ext>
            </a:extLst>
          </p:cNvPr>
          <p:cNvSpPr txBox="1"/>
          <p:nvPr userDrawn="1"/>
        </p:nvSpPr>
        <p:spPr>
          <a:xfrm>
            <a:off x="6996224" y="6198453"/>
            <a:ext cx="4547398" cy="18493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fontAlgn="base"/>
            <a:r>
              <a:rPr lang="en-US" sz="1125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independent source for health policy research, polling, and news.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0F22806-66F0-C1C0-408E-0E8E8F4A5022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801367" y="6108322"/>
            <a:ext cx="2743200" cy="262532"/>
          </a:xfrm>
        </p:spPr>
        <p:txBody>
          <a:bodyPr lIns="0" tIns="0" rIns="0" bIns="0" anchor="b" anchorCtr="0">
            <a:noAutofit/>
          </a:bodyPr>
          <a:lstStyle>
            <a:lvl1pPr>
              <a:defRPr sz="1200">
                <a:solidFill>
                  <a:srgbClr val="333333"/>
                </a:solidFill>
              </a:defRPr>
            </a:lvl1pPr>
          </a:lstStyle>
          <a:p>
            <a:fld id="{D1DCBAD8-0ADD-4D46-91F2-3CEDF578717B}" type="datetime4">
              <a:rPr lang="en-US" smtClean="0"/>
              <a:t>August 25, 2024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1D43E4F-0489-F004-A4D5-E7A1420BA49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9879" y="1143000"/>
            <a:ext cx="9144000" cy="1239832"/>
          </a:xfrm>
        </p:spPr>
        <p:txBody>
          <a:bodyPr lIns="0" tIns="0" rIns="0" bIns="0" anchor="b">
            <a:noAutofit/>
          </a:bodyPr>
          <a:lstStyle>
            <a:lvl1pPr algn="l">
              <a:lnSpc>
                <a:spcPct val="100000"/>
              </a:lnSpc>
              <a:defRPr sz="42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Title. Please Keep It to Two Lines, if Possible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B9D05691-D4CC-25CA-4FD9-AE0F2026393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89879" y="2567402"/>
            <a:ext cx="9144000" cy="392304"/>
          </a:xfrm>
        </p:spPr>
        <p:txBody>
          <a:bodyPr wrap="none"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25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12" name="Text Placeholder 29">
            <a:extLst>
              <a:ext uri="{FF2B5EF4-FFF2-40B4-BE49-F238E27FC236}">
                <a16:creationId xmlns:a16="http://schemas.microsoft.com/office/drawing/2014/main" id="{C42B4BB7-032E-76FD-7442-A5F84883FE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9879" y="3484821"/>
            <a:ext cx="3817937" cy="22859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13" name="Text Placeholder 29">
            <a:extLst>
              <a:ext uri="{FF2B5EF4-FFF2-40B4-BE49-F238E27FC236}">
                <a16:creationId xmlns:a16="http://schemas.microsoft.com/office/drawing/2014/main" id="{34D0D021-8F19-C8E7-471E-0713F680966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9879" y="3817171"/>
            <a:ext cx="3817937" cy="22859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3" name="Picture 2" descr="A blue and black logo&#10;&#10;Description automatically generated">
            <a:extLst>
              <a:ext uri="{FF2B5EF4-FFF2-40B4-BE49-F238E27FC236}">
                <a16:creationId xmlns:a16="http://schemas.microsoft.com/office/drawing/2014/main" id="{98ACFAB1-B630-F1E7-7662-37170B8CEA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54298" y="5858464"/>
            <a:ext cx="627436" cy="25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1681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F2704B7-3813-3C73-DF9F-5DDACB8898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854297" y="5857678"/>
            <a:ext cx="629412" cy="25603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69F5010-1BD6-16FC-99E2-492CC0A35117}"/>
              </a:ext>
            </a:extLst>
          </p:cNvPr>
          <p:cNvSpPr txBox="1"/>
          <p:nvPr userDrawn="1"/>
        </p:nvSpPr>
        <p:spPr>
          <a:xfrm>
            <a:off x="6996224" y="6198453"/>
            <a:ext cx="4547398" cy="18493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fontAlgn="base"/>
            <a:r>
              <a:rPr lang="en-US" sz="1125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independent source for health policy research, polling, and news.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E7008F-33BF-5E3D-6B89-E232FCB782B3}"/>
              </a:ext>
            </a:extLst>
          </p:cNvPr>
          <p:cNvSpPr txBox="1"/>
          <p:nvPr userDrawn="1"/>
        </p:nvSpPr>
        <p:spPr>
          <a:xfrm>
            <a:off x="809736" y="6198453"/>
            <a:ext cx="4547398" cy="18493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 fontAlgn="base"/>
            <a:r>
              <a:rPr lang="en-US" sz="1125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KFF.org</a:t>
            </a:r>
          </a:p>
        </p:txBody>
      </p:sp>
    </p:spTree>
    <p:extLst>
      <p:ext uri="{BB962C8B-B14F-4D97-AF65-F5344CB8AC3E}">
        <p14:creationId xmlns:p14="http://schemas.microsoft.com/office/powerpoint/2010/main" val="20430624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6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lumn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5">
            <a:extLst>
              <a:ext uri="{FF2B5EF4-FFF2-40B4-BE49-F238E27FC236}">
                <a16:creationId xmlns:a16="http://schemas.microsoft.com/office/drawing/2014/main" id="{091E4668-F30D-5055-B5E1-7C22F5031208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571500" y="2189284"/>
            <a:ext cx="11049000" cy="3366965"/>
          </a:xfrm>
        </p:spPr>
        <p:txBody>
          <a:bodyPr lIns="0" tIns="0" rIns="0" bIns="0">
            <a:noAutofit/>
          </a:bodyPr>
          <a:lstStyle>
            <a:lvl1pPr>
              <a:defRPr sz="1400">
                <a:solidFill>
                  <a:srgbClr val="33333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F9A20F6-DD91-6C99-B34F-593B055FB2D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1500" y="1676400"/>
            <a:ext cx="11049000" cy="293688"/>
          </a:xfrm>
        </p:spPr>
        <p:txBody>
          <a:bodyPr>
            <a:noAutofit/>
          </a:bodyPr>
          <a:lstStyle>
            <a:lvl1pPr>
              <a:defRPr sz="1400" b="1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dirty="0"/>
              <a:t>Chart title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5C44C66-7050-C38A-4094-908796A83A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419100"/>
            <a:ext cx="11049000" cy="914400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ct val="100000"/>
              </a:lnSpc>
              <a:defRPr sz="3000" b="1">
                <a:solidFill>
                  <a:srgbClr val="333333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0001A7E-B6CF-568F-FFE1-B83F666DFB24}"/>
              </a:ext>
            </a:extLst>
          </p:cNvPr>
          <p:cNvSpPr/>
          <p:nvPr userDrawn="1"/>
        </p:nvSpPr>
        <p:spPr>
          <a:xfrm>
            <a:off x="11811706" y="6324601"/>
            <a:ext cx="380294" cy="228600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5098D488-791B-25F8-DC0E-B911DEC846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1500" y="6191567"/>
            <a:ext cx="8343901" cy="361634"/>
          </a:xfrm>
        </p:spPr>
        <p:txBody>
          <a:bodyPr lIns="0" tIns="0" rIns="0" bIns="0" anchor="b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defRPr sz="1200">
                <a:solidFill>
                  <a:srgbClr val="333333"/>
                </a:solidFill>
              </a:defRPr>
            </a:lvl1pPr>
            <a:lvl2pPr>
              <a:lnSpc>
                <a:spcPct val="100000"/>
              </a:lnSpc>
              <a:defRPr sz="1600"/>
            </a:lvl2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20" name="Slide Number Placeholder 11">
            <a:extLst>
              <a:ext uri="{FF2B5EF4-FFF2-40B4-BE49-F238E27FC236}">
                <a16:creationId xmlns:a16="http://schemas.microsoft.com/office/drawing/2014/main" id="{B1A50FC2-9459-463A-F387-3A2C8A21EBA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811706" y="6324600"/>
            <a:ext cx="208429" cy="228600"/>
          </a:xfrm>
        </p:spPr>
        <p:txBody>
          <a:bodyPr lIns="0" tIns="0" rIns="0" bIns="0" anchor="ctr" anchorCtr="0">
            <a:noAutofit/>
          </a:bodyPr>
          <a:lstStyle>
            <a:lvl1pPr algn="r">
              <a:defRPr sz="1000">
                <a:solidFill>
                  <a:srgbClr val="474747"/>
                </a:solidFill>
              </a:defRPr>
            </a:lvl1pPr>
          </a:lstStyle>
          <a:p>
            <a:fld id="{D16142A5-CEFE-874B-8101-CFF9315223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BFFE96FC-7CD9-847B-AD1F-0E7A8B06CA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59583" y="6324600"/>
            <a:ext cx="560211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0980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64">
          <p15:clr>
            <a:srgbClr val="FBAE40"/>
          </p15:clr>
        </p15:guide>
        <p15:guide id="2" pos="360">
          <p15:clr>
            <a:srgbClr val="FBAE40"/>
          </p15:clr>
        </p15:guide>
        <p15:guide id="3" pos="7320">
          <p15:clr>
            <a:srgbClr val="FBAE40"/>
          </p15:clr>
        </p15:guide>
        <p15:guide id="4" orient="horz" pos="1056">
          <p15:clr>
            <a:srgbClr val="FBAE40"/>
          </p15:clr>
        </p15:guide>
        <p15:guide id="5" orient="horz" pos="840">
          <p15:clr>
            <a:srgbClr val="FBAE40"/>
          </p15:clr>
        </p15:guide>
        <p15:guide id="6" orient="horz" pos="4128">
          <p15:clr>
            <a:srgbClr val="FBAE40"/>
          </p15:clr>
        </p15:guide>
        <p15:guide id="7" pos="3840">
          <p15:clr>
            <a:srgbClr val="A4A3A4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6864C8F1-5D58-05BE-80F6-E3904C624AD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1500" y="1676401"/>
            <a:ext cx="11049000" cy="4307304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1600">
                <a:solidFill>
                  <a:srgbClr val="333333"/>
                </a:solidFill>
              </a:defRPr>
            </a:lvl1pPr>
            <a:lvl2pPr>
              <a:lnSpc>
                <a:spcPct val="100000"/>
              </a:lnSpc>
              <a:defRPr sz="1600"/>
            </a:lvl2pPr>
          </a:lstStyle>
          <a:p>
            <a:pPr lvl="0"/>
            <a:r>
              <a:rPr lang="en-US" dirty="0"/>
              <a:t>Please use the shortcut Ctrl + Alt + V + Unformatted Text (on PC) or Command + Option + Shift + V (on Mac) to paste only plain text to match the template’s style.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DC3096F-36EB-1CE0-5214-7A8BBC7A1F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419100"/>
            <a:ext cx="11049000" cy="914400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ct val="100000"/>
              </a:lnSpc>
              <a:defRPr sz="3000" b="1">
                <a:solidFill>
                  <a:srgbClr val="333333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EAE154-6F91-F45C-C153-9D6A6C0466E8}"/>
              </a:ext>
            </a:extLst>
          </p:cNvPr>
          <p:cNvSpPr/>
          <p:nvPr userDrawn="1"/>
        </p:nvSpPr>
        <p:spPr>
          <a:xfrm>
            <a:off x="11811706" y="6324601"/>
            <a:ext cx="380294" cy="228600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Slide Number Placeholder 11">
            <a:extLst>
              <a:ext uri="{FF2B5EF4-FFF2-40B4-BE49-F238E27FC236}">
                <a16:creationId xmlns:a16="http://schemas.microsoft.com/office/drawing/2014/main" id="{E13C4A9F-3861-C2D7-A0A6-5AE372C53F8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815508" y="6324600"/>
            <a:ext cx="208429" cy="228600"/>
          </a:xfrm>
        </p:spPr>
        <p:txBody>
          <a:bodyPr lIns="0" tIns="0" rIns="0" bIns="0" anchor="ctr" anchorCtr="0">
            <a:noAutofit/>
          </a:bodyPr>
          <a:lstStyle>
            <a:lvl1pPr algn="r">
              <a:defRPr sz="1000">
                <a:solidFill>
                  <a:srgbClr val="474747"/>
                </a:solidFill>
              </a:defRPr>
            </a:lvl1pPr>
          </a:lstStyle>
          <a:p>
            <a:fld id="{D16142A5-CEFE-874B-8101-CFF9315223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C8CD11C-AF07-D5F9-0C99-B960C2484B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59583" y="6324600"/>
            <a:ext cx="560211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6136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64">
          <p15:clr>
            <a:srgbClr val="FBAE40"/>
          </p15:clr>
        </p15:guide>
        <p15:guide id="2" pos="360">
          <p15:clr>
            <a:srgbClr val="FBAE40"/>
          </p15:clr>
        </p15:guide>
        <p15:guide id="3" pos="7320">
          <p15:clr>
            <a:srgbClr val="FBAE40"/>
          </p15:clr>
        </p15:guide>
        <p15:guide id="4" orient="horz" pos="1056">
          <p15:clr>
            <a:srgbClr val="FBAE40"/>
          </p15:clr>
        </p15:guide>
        <p15:guide id="5" orient="horz" pos="840">
          <p15:clr>
            <a:srgbClr val="FBAE40"/>
          </p15:clr>
        </p15:guide>
        <p15:guide id="6" orient="horz" pos="4128">
          <p15:clr>
            <a:srgbClr val="FBAE40"/>
          </p15:clr>
        </p15:guide>
        <p15:guide id="7" pos="3840">
          <p15:clr>
            <a:srgbClr val="A4A3A4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Default with Figure #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3963" y="1904999"/>
            <a:ext cx="11272306" cy="4024867"/>
          </a:xfrm>
          <a:prstGeom prst="rect">
            <a:avLst/>
          </a:prstGeom>
        </p:spPr>
        <p:txBody>
          <a:bodyPr/>
          <a:lstStyle>
            <a:lvl1pPr marL="445770" indent="-28575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742950" indent="-18288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</a:schemeClr>
              </a:buClr>
              <a:buFont typeface="Arial" panose="020B0604020202020204" pitchFamily="34" charset="0"/>
              <a:buChar char="‒"/>
              <a:defRPr>
                <a:solidFill>
                  <a:schemeClr val="tx1"/>
                </a:solidFill>
              </a:defRPr>
            </a:lvl2pPr>
            <a:lvl3pPr marL="1143000" indent="-18288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</a:schemeClr>
              </a:buClr>
              <a:buFont typeface="Arial"/>
              <a:buChar char="•"/>
              <a:defRPr>
                <a:solidFill>
                  <a:schemeClr val="tx1"/>
                </a:solidFill>
              </a:defRPr>
            </a:lvl3pPr>
            <a:lvl4pPr marL="1600200" indent="-18288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</a:schemeClr>
              </a:buClr>
              <a:buFont typeface="Arial" panose="020B0604020202020204" pitchFamily="34" charset="0"/>
              <a:buChar char="‒"/>
              <a:defRPr>
                <a:solidFill>
                  <a:schemeClr val="tx1"/>
                </a:solidFill>
              </a:defRPr>
            </a:lvl4pPr>
            <a:lvl5pPr marL="20574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8435" y="6068534"/>
            <a:ext cx="10242754" cy="68676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B4E8EC0-9E51-1B4B-8B5B-6438FF732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436" y="587665"/>
            <a:ext cx="11267834" cy="8601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658182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no 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6368" y="1915633"/>
            <a:ext cx="11269902" cy="3481966"/>
          </a:xfrm>
          <a:prstGeom prst="rect">
            <a:avLst/>
          </a:prstGeom>
        </p:spPr>
        <p:txBody>
          <a:bodyPr/>
          <a:lstStyle>
            <a:lvl1pPr marL="445770" indent="-28575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</a:schemeClr>
              </a:buClr>
              <a:buFont typeface="Arial" panose="020B0604020202020204" pitchFamily="34" charset="0"/>
              <a:buChar char="•"/>
              <a:defRPr baseline="0">
                <a:solidFill>
                  <a:schemeClr val="tx1"/>
                </a:solidFill>
              </a:defRPr>
            </a:lvl1pPr>
            <a:lvl2pPr marL="742950" indent="-18288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</a:schemeClr>
              </a:buClr>
              <a:buFont typeface="Arial" panose="020B0604020202020204" pitchFamily="34" charset="0"/>
              <a:buChar char="‒"/>
              <a:defRPr>
                <a:solidFill>
                  <a:schemeClr val="tx1"/>
                </a:solidFill>
              </a:defRPr>
            </a:lvl2pPr>
            <a:lvl3pPr marL="1143000" indent="-18288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</a:schemeClr>
              </a:buClr>
              <a:buFont typeface="Arial"/>
              <a:buChar char="•"/>
              <a:defRPr>
                <a:solidFill>
                  <a:schemeClr val="tx1"/>
                </a:solidFill>
              </a:defRPr>
            </a:lvl3pPr>
            <a:lvl4pPr marL="1600200" indent="-18288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</a:schemeClr>
              </a:buClr>
              <a:buFont typeface="Arial" panose="020B0604020202020204" pitchFamily="34" charset="0"/>
              <a:buChar char="‒"/>
              <a:defRPr>
                <a:solidFill>
                  <a:schemeClr val="tx1"/>
                </a:solidFill>
              </a:defRPr>
            </a:lvl4pPr>
            <a:lvl5pPr marL="20574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6367" y="6067137"/>
            <a:ext cx="10298196" cy="6867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E0C57E2F-108D-BC45-BF44-2F6C065BC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436" y="586268"/>
            <a:ext cx="11267834" cy="8615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89244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Cover">
    <p:bg>
      <p:bgPr>
        <a:solidFill>
          <a:srgbClr val="E6ED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511AFA4-9614-18BE-D330-40803A00D51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9879" y="1143000"/>
            <a:ext cx="9144000" cy="1239832"/>
          </a:xfrm>
        </p:spPr>
        <p:txBody>
          <a:bodyPr lIns="0" tIns="0" rIns="0" bIns="0" anchor="b">
            <a:noAutofit/>
          </a:bodyPr>
          <a:lstStyle>
            <a:lvl1pPr algn="l">
              <a:lnSpc>
                <a:spcPct val="100000"/>
              </a:lnSpc>
              <a:defRPr sz="42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Section Title. Please Keep It to Two Lines, if Possible</a:t>
            </a:r>
          </a:p>
        </p:txBody>
      </p:sp>
    </p:spTree>
    <p:extLst>
      <p:ext uri="{BB962C8B-B14F-4D97-AF65-F5344CB8AC3E}">
        <p14:creationId xmlns:p14="http://schemas.microsoft.com/office/powerpoint/2010/main" val="2603885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bg>
      <p:bgPr>
        <a:solidFill>
          <a:srgbClr val="E6ED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A0DE8274-796C-1B70-F3B5-17CCF1FA914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89879" y="1422653"/>
            <a:ext cx="1663954" cy="392304"/>
          </a:xfrm>
        </p:spPr>
        <p:txBody>
          <a:bodyPr wrap="none"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spc="1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CONTENTS</a:t>
            </a:r>
          </a:p>
        </p:txBody>
      </p:sp>
      <p:pic>
        <p:nvPicPr>
          <p:cNvPr id="3" name="Picture 2" descr="A blue and black logo&#10;&#10;Description automatically generated">
            <a:extLst>
              <a:ext uri="{FF2B5EF4-FFF2-40B4-BE49-F238E27FC236}">
                <a16:creationId xmlns:a16="http://schemas.microsoft.com/office/drawing/2014/main" id="{EBE7F782-E490-AECF-74D8-F1ABB5875B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59583" y="6324600"/>
            <a:ext cx="560917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505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ar_Brand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6864C8F1-5D58-05BE-80F6-E3904C624AD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29100" y="742950"/>
            <a:ext cx="7391400" cy="5240755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1600">
                <a:solidFill>
                  <a:srgbClr val="333333"/>
                </a:solidFill>
              </a:defRPr>
            </a:lvl1pPr>
            <a:lvl2pPr>
              <a:lnSpc>
                <a:spcPct val="100000"/>
              </a:lnSpc>
              <a:defRPr sz="1600"/>
            </a:lvl2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EAE154-6F91-F45C-C153-9D6A6C0466E8}"/>
              </a:ext>
            </a:extLst>
          </p:cNvPr>
          <p:cNvSpPr/>
          <p:nvPr userDrawn="1"/>
        </p:nvSpPr>
        <p:spPr>
          <a:xfrm>
            <a:off x="11811706" y="6324601"/>
            <a:ext cx="380294" cy="228600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Slide Number Placeholder 11">
            <a:extLst>
              <a:ext uri="{FF2B5EF4-FFF2-40B4-BE49-F238E27FC236}">
                <a16:creationId xmlns:a16="http://schemas.microsoft.com/office/drawing/2014/main" id="{E13C4A9F-3861-C2D7-A0A6-5AE372C53F8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815508" y="6324600"/>
            <a:ext cx="208429" cy="228600"/>
          </a:xfrm>
        </p:spPr>
        <p:txBody>
          <a:bodyPr lIns="0" tIns="0" rIns="0" bIns="0" anchor="ctr" anchorCtr="0">
            <a:noAutofit/>
          </a:bodyPr>
          <a:lstStyle>
            <a:lvl1pPr algn="r">
              <a:defRPr sz="1000">
                <a:solidFill>
                  <a:srgbClr val="474747"/>
                </a:solidFill>
              </a:defRPr>
            </a:lvl1pPr>
          </a:lstStyle>
          <a:p>
            <a:fld id="{D16142A5-CEFE-874B-8101-CFF9315223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21735FE-1BFB-80F5-9642-183838ABFDF1}"/>
              </a:ext>
            </a:extLst>
          </p:cNvPr>
          <p:cNvSpPr/>
          <p:nvPr userDrawn="1"/>
        </p:nvSpPr>
        <p:spPr>
          <a:xfrm>
            <a:off x="0" y="0"/>
            <a:ext cx="3657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DC3096F-36EB-1CE0-5214-7A8BBC7A1F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2064544"/>
            <a:ext cx="2706510" cy="914400"/>
          </a:xfrm>
        </p:spPr>
        <p:txBody>
          <a:bodyPr lIns="0" tIns="0" rIns="0" bIns="0" anchor="b" anchorCtr="0">
            <a:noAutofit/>
          </a:bodyPr>
          <a:lstStyle>
            <a:lvl1pPr>
              <a:lnSpc>
                <a:spcPct val="100000"/>
              </a:lnSpc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title</a:t>
            </a:r>
          </a:p>
        </p:txBody>
      </p:sp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C68F04D9-1652-911A-94D3-C83AF4292F1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1500" y="3321839"/>
            <a:ext cx="2706510" cy="1471617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16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 sz="1600"/>
            </a:lvl2pPr>
          </a:lstStyle>
          <a:p>
            <a:pPr lvl="0"/>
            <a:r>
              <a:rPr lang="en-US" dirty="0"/>
              <a:t>Please use the shortcut Ctrl + Alt + V + Unformatted Text (Windows) or Command + Option + Shift + V (Mac) to paste only plain text to match the template’s style.</a:t>
            </a:r>
          </a:p>
        </p:txBody>
      </p:sp>
      <p:pic>
        <p:nvPicPr>
          <p:cNvPr id="4" name="Picture 3" descr="A blue and black logo&#10;&#10;Description automatically generated">
            <a:extLst>
              <a:ext uri="{FF2B5EF4-FFF2-40B4-BE49-F238E27FC236}">
                <a16:creationId xmlns:a16="http://schemas.microsoft.com/office/drawing/2014/main" id="{C1E8DF7D-81F4-7018-2B2F-5ADD5FA935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59583" y="6324600"/>
            <a:ext cx="560917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8952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64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pos="7320" userDrawn="1">
          <p15:clr>
            <a:srgbClr val="FBAE40"/>
          </p15:clr>
        </p15:guide>
        <p15:guide id="4" orient="horz" pos="1056" userDrawn="1">
          <p15:clr>
            <a:srgbClr val="FBAE40"/>
          </p15:clr>
        </p15:guide>
        <p15:guide id="5" orient="horz" pos="840" userDrawn="1">
          <p15:clr>
            <a:srgbClr val="FBAE40"/>
          </p15:clr>
        </p15:guide>
        <p15:guide id="6" orient="horz" pos="4128" userDrawn="1">
          <p15:clr>
            <a:srgbClr val="FBAE40"/>
          </p15:clr>
        </p15:guide>
        <p15:guide id="7" pos="3840" userDrawn="1">
          <p15:clr>
            <a:srgbClr val="A4A3A4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_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6864C8F1-5D58-05BE-80F6-E3904C624AD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1500" y="1676401"/>
            <a:ext cx="11049000" cy="4307304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1600">
                <a:solidFill>
                  <a:srgbClr val="333333"/>
                </a:solidFill>
              </a:defRPr>
            </a:lvl1pPr>
            <a:lvl2pPr>
              <a:lnSpc>
                <a:spcPct val="100000"/>
              </a:lnSpc>
              <a:defRPr sz="1600"/>
            </a:lvl2pPr>
          </a:lstStyle>
          <a:p>
            <a:pPr lvl="0"/>
            <a:r>
              <a:rPr lang="en-US" dirty="0"/>
              <a:t>Please use the shortcut Ctrl + Alt + V + Unformatted Text (Windows) or Command + Option + Shift + V (Mac) to paste only plain text to match the template’s style.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DC3096F-36EB-1CE0-5214-7A8BBC7A1F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419100"/>
            <a:ext cx="11049000" cy="914400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ct val="100000"/>
              </a:lnSpc>
              <a:defRPr sz="2800" b="1">
                <a:solidFill>
                  <a:srgbClr val="333333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EAE154-6F91-F45C-C153-9D6A6C0466E8}"/>
              </a:ext>
            </a:extLst>
          </p:cNvPr>
          <p:cNvSpPr/>
          <p:nvPr userDrawn="1"/>
        </p:nvSpPr>
        <p:spPr>
          <a:xfrm>
            <a:off x="11811706" y="6324601"/>
            <a:ext cx="380294" cy="228600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Slide Number Placeholder 11">
            <a:extLst>
              <a:ext uri="{FF2B5EF4-FFF2-40B4-BE49-F238E27FC236}">
                <a16:creationId xmlns:a16="http://schemas.microsoft.com/office/drawing/2014/main" id="{E13C4A9F-3861-C2D7-A0A6-5AE372C53F8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815508" y="6324600"/>
            <a:ext cx="208429" cy="228600"/>
          </a:xfrm>
        </p:spPr>
        <p:txBody>
          <a:bodyPr lIns="0" tIns="0" rIns="0" bIns="0" anchor="ctr" anchorCtr="0">
            <a:noAutofit/>
          </a:bodyPr>
          <a:lstStyle>
            <a:lvl1pPr algn="r">
              <a:defRPr sz="1000">
                <a:solidFill>
                  <a:srgbClr val="474747"/>
                </a:solidFill>
              </a:defRPr>
            </a:lvl1pPr>
          </a:lstStyle>
          <a:p>
            <a:fld id="{D16142A5-CEFE-874B-8101-CFF9315223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A blue and black logo&#10;&#10;Description automatically generated">
            <a:extLst>
              <a:ext uri="{FF2B5EF4-FFF2-40B4-BE49-F238E27FC236}">
                <a16:creationId xmlns:a16="http://schemas.microsoft.com/office/drawing/2014/main" id="{1E227DF8-3E36-E811-FC5B-BE6EE28D4C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59583" y="6324600"/>
            <a:ext cx="560917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3474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64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pos="7320" userDrawn="1">
          <p15:clr>
            <a:srgbClr val="FBAE40"/>
          </p15:clr>
        </p15:guide>
        <p15:guide id="4" orient="horz" pos="1056" userDrawn="1">
          <p15:clr>
            <a:srgbClr val="FBAE40"/>
          </p15:clr>
        </p15:guide>
        <p15:guide id="5" orient="horz" pos="840" userDrawn="1">
          <p15:clr>
            <a:srgbClr val="FBAE40"/>
          </p15:clr>
        </p15:guide>
        <p15:guide id="6" orient="horz" pos="4128" userDrawn="1">
          <p15:clr>
            <a:srgbClr val="FBAE40"/>
          </p15:clr>
        </p15:guide>
        <p15:guide id="7" pos="3840" userDrawn="1">
          <p15:clr>
            <a:srgbClr val="A4A3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_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6BAA0-CD18-96F5-514B-1E4DAAB630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419100"/>
            <a:ext cx="11049000" cy="914400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ct val="100000"/>
              </a:lnSpc>
              <a:defRPr sz="2800" b="1">
                <a:solidFill>
                  <a:srgbClr val="333333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72F273B-D354-8E7F-262A-F3A7D09131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1500" y="1676400"/>
            <a:ext cx="5015850" cy="4307303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1600"/>
            </a:lvl1pPr>
            <a:lvl2pPr>
              <a:lnSpc>
                <a:spcPct val="100000"/>
              </a:lnSpc>
              <a:defRPr sz="1600"/>
            </a:lvl2pPr>
          </a:lstStyle>
          <a:p>
            <a:pPr lvl="0"/>
            <a:r>
              <a:rPr lang="en-US" dirty="0"/>
              <a:t>Please use the shortcut Ctrl + Alt + V + Unformatted Text (Windows) or Command + Option + Shift + V (Mac) to paste only plain text to match the template’s style.</a:t>
            </a:r>
          </a:p>
          <a:p>
            <a:pPr lvl="0"/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4E39E93-2402-DC12-8F56-2A76C64F5322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676400"/>
            <a:ext cx="0" cy="4307303"/>
          </a:xfrm>
          <a:prstGeom prst="line">
            <a:avLst/>
          </a:prstGeom>
          <a:ln w="6350">
            <a:solidFill>
              <a:srgbClr val="4747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A93C033F-3F13-A63F-274E-224721D03DC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12082" y="1676400"/>
            <a:ext cx="5015850" cy="4307303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1600"/>
            </a:lvl1pPr>
            <a:lvl2pPr>
              <a:lnSpc>
                <a:spcPct val="100000"/>
              </a:lnSpc>
              <a:defRPr sz="1600"/>
            </a:lvl2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B36F9A2-D9B8-1347-0843-9D48CC1B7A21}"/>
              </a:ext>
            </a:extLst>
          </p:cNvPr>
          <p:cNvSpPr/>
          <p:nvPr userDrawn="1"/>
        </p:nvSpPr>
        <p:spPr>
          <a:xfrm>
            <a:off x="11811706" y="6324601"/>
            <a:ext cx="380294" cy="228600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Slide Number Placeholder 11">
            <a:extLst>
              <a:ext uri="{FF2B5EF4-FFF2-40B4-BE49-F238E27FC236}">
                <a16:creationId xmlns:a16="http://schemas.microsoft.com/office/drawing/2014/main" id="{368068CA-783B-8A3A-3F2F-8AE2851CB9F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811706" y="6324600"/>
            <a:ext cx="208429" cy="228600"/>
          </a:xfrm>
        </p:spPr>
        <p:txBody>
          <a:bodyPr lIns="0" tIns="0" rIns="0" bIns="0" anchor="ctr" anchorCtr="0">
            <a:noAutofit/>
          </a:bodyPr>
          <a:lstStyle>
            <a:lvl1pPr algn="r">
              <a:defRPr sz="1000">
                <a:solidFill>
                  <a:srgbClr val="474747"/>
                </a:solidFill>
              </a:defRPr>
            </a:lvl1pPr>
          </a:lstStyle>
          <a:p>
            <a:fld id="{D16142A5-CEFE-874B-8101-CFF9315223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A blue and black logo&#10;&#10;Description automatically generated">
            <a:extLst>
              <a:ext uri="{FF2B5EF4-FFF2-40B4-BE49-F238E27FC236}">
                <a16:creationId xmlns:a16="http://schemas.microsoft.com/office/drawing/2014/main" id="{DEAF2C15-E059-8A32-7D14-FAA5E0E590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59583" y="6324600"/>
            <a:ext cx="560917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0887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64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pos="7320" userDrawn="1">
          <p15:clr>
            <a:srgbClr val="FBAE40"/>
          </p15:clr>
        </p15:guide>
        <p15:guide id="4" orient="horz" pos="1056" userDrawn="1">
          <p15:clr>
            <a:srgbClr val="FBAE40"/>
          </p15:clr>
        </p15:guide>
        <p15:guide id="5" orient="horz" pos="840" userDrawn="1">
          <p15:clr>
            <a:srgbClr val="FBAE40"/>
          </p15:clr>
        </p15:guide>
        <p15:guide id="6" orient="horz" pos="4128" userDrawn="1">
          <p15:clr>
            <a:srgbClr val="FBAE40"/>
          </p15:clr>
        </p15:guide>
        <p15:guide id="7" pos="3840" userDrawn="1">
          <p15:clr>
            <a:srgbClr val="A4A3A4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_two bulle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72F273B-D354-8E7F-262A-F3A7D09131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1500" y="1676400"/>
            <a:ext cx="5015850" cy="4307303"/>
          </a:xfrm>
        </p:spPr>
        <p:txBody>
          <a:bodyPr lIns="0" tIns="0" rIns="0" bIns="0">
            <a:no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rgbClr val="333333"/>
                </a:solidFill>
              </a:defRPr>
            </a:lvl1pPr>
            <a:lvl2pPr>
              <a:lnSpc>
                <a:spcPct val="100000"/>
              </a:lnSpc>
              <a:defRPr sz="1600"/>
            </a:lvl2pPr>
          </a:lstStyle>
          <a:p>
            <a:pPr lvl="0"/>
            <a:r>
              <a:rPr lang="en-US" dirty="0"/>
              <a:t>Please use the shortcut Ctrl + Alt + V + Unformatted Text (Windows) or Command + Option + Shift + V (Mac) to paste only plain text to match the template’s style.</a:t>
            </a:r>
          </a:p>
          <a:p>
            <a:pPr lvl="0"/>
            <a:r>
              <a:rPr lang="en-US" dirty="0"/>
              <a:t>Item 2</a:t>
            </a:r>
          </a:p>
          <a:p>
            <a:pPr lvl="0"/>
            <a:r>
              <a:rPr lang="en-US" dirty="0"/>
              <a:t>Item 3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4E39E93-2402-DC12-8F56-2A76C64F5322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676400"/>
            <a:ext cx="0" cy="4307303"/>
          </a:xfrm>
          <a:prstGeom prst="line">
            <a:avLst/>
          </a:prstGeom>
          <a:ln w="6350">
            <a:solidFill>
              <a:srgbClr val="4747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CC5D2B17-C191-B5A7-A230-B8472D08DC1E}"/>
              </a:ext>
            </a:extLst>
          </p:cNvPr>
          <p:cNvSpPr/>
          <p:nvPr userDrawn="1"/>
        </p:nvSpPr>
        <p:spPr>
          <a:xfrm>
            <a:off x="11811706" y="6324601"/>
            <a:ext cx="380294" cy="228600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Slide Number Placeholder 11">
            <a:extLst>
              <a:ext uri="{FF2B5EF4-FFF2-40B4-BE49-F238E27FC236}">
                <a16:creationId xmlns:a16="http://schemas.microsoft.com/office/drawing/2014/main" id="{C8F42825-8590-B9CB-EBDA-73BA4A61EAE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811706" y="6324600"/>
            <a:ext cx="208429" cy="228600"/>
          </a:xfrm>
        </p:spPr>
        <p:txBody>
          <a:bodyPr lIns="0" tIns="0" rIns="0" bIns="0" anchor="ctr" anchorCtr="0">
            <a:noAutofit/>
          </a:bodyPr>
          <a:lstStyle>
            <a:lvl1pPr algn="r">
              <a:defRPr sz="1000">
                <a:solidFill>
                  <a:srgbClr val="474747"/>
                </a:solidFill>
              </a:defRPr>
            </a:lvl1pPr>
          </a:lstStyle>
          <a:p>
            <a:fld id="{D16142A5-CEFE-874B-8101-CFF9315223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68D98B-9559-5E1E-54F3-C3A6EE2440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419100"/>
            <a:ext cx="11049000" cy="914400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ct val="100000"/>
              </a:lnSpc>
              <a:defRPr sz="2800" b="1">
                <a:solidFill>
                  <a:srgbClr val="333333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C72F91D3-1491-41B9-4289-DF48860DAC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12082" y="1676400"/>
            <a:ext cx="5015850" cy="4307303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>
                <a:solidFill>
                  <a:srgbClr val="333333"/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1000"/>
              </a:spcBef>
              <a:buSzPct val="90000"/>
              <a:buFont typeface="System Font Regular"/>
              <a:buChar char="–"/>
              <a:defRPr sz="1600">
                <a:solidFill>
                  <a:srgbClr val="333333"/>
                </a:solidFill>
              </a:defRPr>
            </a:lvl2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Please use the shortcut Ctrl + Alt + V + Unformatted Text (Windows) or Command + Option + Shift + V (Mac) to paste only plain text to match the template’s style.</a:t>
            </a:r>
          </a:p>
          <a:p>
            <a:pPr lvl="1"/>
            <a:r>
              <a:rPr lang="en-US" dirty="0"/>
              <a:t>Item 1</a:t>
            </a:r>
          </a:p>
          <a:p>
            <a:pPr lvl="1"/>
            <a:r>
              <a:rPr lang="en-US" dirty="0"/>
              <a:t>Item 2</a:t>
            </a:r>
          </a:p>
          <a:p>
            <a:pPr lvl="1"/>
            <a:r>
              <a:rPr lang="en-US" dirty="0"/>
              <a:t>Item 3</a:t>
            </a:r>
          </a:p>
        </p:txBody>
      </p:sp>
      <p:pic>
        <p:nvPicPr>
          <p:cNvPr id="7" name="Picture 6" descr="A blue and black logo&#10;&#10;Description automatically generated">
            <a:extLst>
              <a:ext uri="{FF2B5EF4-FFF2-40B4-BE49-F238E27FC236}">
                <a16:creationId xmlns:a16="http://schemas.microsoft.com/office/drawing/2014/main" id="{14368A13-8529-B2BF-5BA4-AEA3CF03C5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59583" y="6324600"/>
            <a:ext cx="560917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0450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64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pos="7320" userDrawn="1">
          <p15:clr>
            <a:srgbClr val="FBAE40"/>
          </p15:clr>
        </p15:guide>
        <p15:guide id="4" orient="horz" pos="1056" userDrawn="1">
          <p15:clr>
            <a:srgbClr val="FBAE40"/>
          </p15:clr>
        </p15:guide>
        <p15:guide id="5" orient="horz" pos="840" userDrawn="1">
          <p15:clr>
            <a:srgbClr val="FBAE40"/>
          </p15:clr>
        </p15:guide>
        <p15:guide id="6" orient="horz" pos="4128" userDrawn="1">
          <p15:clr>
            <a:srgbClr val="FBAE40"/>
          </p15:clr>
        </p15:guide>
        <p15:guide id="7" pos="3840" userDrawn="1">
          <p15:clr>
            <a:srgbClr val="A4A3A4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_two highlighted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72F273B-D354-8E7F-262A-F3A7D09131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1500" y="2766063"/>
            <a:ext cx="5015850" cy="388617"/>
          </a:xfrm>
          <a:solidFill>
            <a:schemeClr val="accent2"/>
          </a:solidFill>
        </p:spPr>
        <p:txBody>
          <a:bodyPr lIns="91440" tIns="73152" rIns="91440" bIns="73152">
            <a:noAutofit/>
          </a:bodyPr>
          <a:lstStyle>
            <a:lvl1pPr algn="ctr">
              <a:lnSpc>
                <a:spcPct val="100000"/>
              </a:lnSpc>
              <a:defRPr sz="1600" b="1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 sz="1600"/>
            </a:lvl2pPr>
          </a:lstStyle>
          <a:p>
            <a:pPr lvl="0"/>
            <a:r>
              <a:rPr lang="en-US" dirty="0"/>
              <a:t>Header 1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4E39E93-2402-DC12-8F56-2A76C64F5322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766062"/>
            <a:ext cx="0" cy="3217641"/>
          </a:xfrm>
          <a:prstGeom prst="line">
            <a:avLst/>
          </a:prstGeom>
          <a:ln w="6350">
            <a:solidFill>
              <a:srgbClr val="4747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EB36F9A2-D9B8-1347-0843-9D48CC1B7A21}"/>
              </a:ext>
            </a:extLst>
          </p:cNvPr>
          <p:cNvSpPr/>
          <p:nvPr userDrawn="1"/>
        </p:nvSpPr>
        <p:spPr>
          <a:xfrm>
            <a:off x="11811706" y="6324601"/>
            <a:ext cx="380294" cy="228600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Slide Number Placeholder 11">
            <a:extLst>
              <a:ext uri="{FF2B5EF4-FFF2-40B4-BE49-F238E27FC236}">
                <a16:creationId xmlns:a16="http://schemas.microsoft.com/office/drawing/2014/main" id="{368068CA-783B-8A3A-3F2F-8AE2851CB9F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811706" y="6324600"/>
            <a:ext cx="208429" cy="228600"/>
          </a:xfrm>
        </p:spPr>
        <p:txBody>
          <a:bodyPr lIns="0" tIns="0" rIns="0" bIns="0" anchor="ctr" anchorCtr="0">
            <a:noAutofit/>
          </a:bodyPr>
          <a:lstStyle>
            <a:lvl1pPr algn="r">
              <a:defRPr sz="1000">
                <a:solidFill>
                  <a:srgbClr val="474747"/>
                </a:solidFill>
              </a:defRPr>
            </a:lvl1pPr>
          </a:lstStyle>
          <a:p>
            <a:fld id="{D16142A5-CEFE-874B-8101-CFF9315223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710F0541-374C-FEF8-C7EA-2DD6B17A818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1500" y="1676401"/>
            <a:ext cx="11049000" cy="746760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1600">
                <a:solidFill>
                  <a:srgbClr val="333333"/>
                </a:solidFill>
              </a:defRPr>
            </a:lvl1pPr>
            <a:lvl2pPr>
              <a:lnSpc>
                <a:spcPct val="100000"/>
              </a:lnSpc>
              <a:defRPr sz="1600"/>
            </a:lvl2pPr>
          </a:lstStyle>
          <a:p>
            <a:pPr lvl="0"/>
            <a:r>
              <a:rPr lang="en-US" dirty="0"/>
              <a:t>Please use the shortcut Ctrl + Alt + V + Unformatted Text (Windows) or Command + Option + Shift + V (Mac) to paste only plain text to match the template’s style.</a:t>
            </a: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A9BDC87F-9174-F3B1-9895-FF63CF5156E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5612" y="3348990"/>
            <a:ext cx="5015850" cy="2634713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1400"/>
            </a:lvl1pPr>
            <a:lvl2pPr>
              <a:lnSpc>
                <a:spcPct val="100000"/>
              </a:lnSpc>
              <a:defRPr sz="1600"/>
            </a:lvl2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3A3CE7A3-EDFB-DFF8-4AE4-CCA86AC8E33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06539" y="2766063"/>
            <a:ext cx="5032817" cy="388617"/>
          </a:xfrm>
          <a:solidFill>
            <a:schemeClr val="accent2"/>
          </a:solidFill>
        </p:spPr>
        <p:txBody>
          <a:bodyPr lIns="91440" tIns="73152" rIns="91440" bIns="73152">
            <a:noAutofit/>
          </a:bodyPr>
          <a:lstStyle>
            <a:lvl1pPr algn="ctr">
              <a:lnSpc>
                <a:spcPct val="100000"/>
              </a:lnSpc>
              <a:defRPr sz="1600" b="1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 sz="1600"/>
            </a:lvl2pPr>
          </a:lstStyle>
          <a:p>
            <a:pPr lvl="0"/>
            <a:r>
              <a:rPr lang="en-US" dirty="0"/>
              <a:t>Header 2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42708A76-2016-602D-305A-6FBD7D13DC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00651" y="3348990"/>
            <a:ext cx="5032821" cy="2634713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1400"/>
            </a:lvl1pPr>
            <a:lvl2pPr>
              <a:lnSpc>
                <a:spcPct val="100000"/>
              </a:lnSpc>
              <a:defRPr sz="1600"/>
            </a:lvl2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0800DEC-F1CD-2D84-D0D5-98EC1113EB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419100"/>
            <a:ext cx="11049000" cy="914400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ct val="100000"/>
              </a:lnSpc>
              <a:defRPr sz="2800" b="1">
                <a:solidFill>
                  <a:srgbClr val="333333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2" name="Picture 1" descr="A blue and black logo&#10;&#10;Description automatically generated">
            <a:extLst>
              <a:ext uri="{FF2B5EF4-FFF2-40B4-BE49-F238E27FC236}">
                <a16:creationId xmlns:a16="http://schemas.microsoft.com/office/drawing/2014/main" id="{743FBED8-D61F-4452-975A-84FE26C1F1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59583" y="6324600"/>
            <a:ext cx="560917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6535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64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pos="7320" userDrawn="1">
          <p15:clr>
            <a:srgbClr val="FBAE40"/>
          </p15:clr>
        </p15:guide>
        <p15:guide id="4" orient="horz" pos="1056" userDrawn="1">
          <p15:clr>
            <a:srgbClr val="FBAE40"/>
          </p15:clr>
        </p15:guide>
        <p15:guide id="5" orient="horz" pos="840" userDrawn="1">
          <p15:clr>
            <a:srgbClr val="FBAE40"/>
          </p15:clr>
        </p15:guide>
        <p15:guide id="6" orient="horz" pos="4128" userDrawn="1">
          <p15:clr>
            <a:srgbClr val="FBAE40"/>
          </p15:clr>
        </p15:guide>
        <p15:guide id="7" pos="3840" userDrawn="1">
          <p15:clr>
            <a:srgbClr val="A4A3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6B87AF-E488-68F9-1139-E931BDD7F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7101C-98CB-1B6C-5084-4094018ED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13FC9E-C9A1-B582-F575-41F3E1CEB4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81CC558-7211-384A-9880-A15D09F84D1C}" type="datetime4">
              <a:rPr lang="en-US" smtClean="0"/>
              <a:t>August 25,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BB96EB-B9A6-936F-813F-F93B818E6D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68D435-48B5-EF6B-2BC4-130D9EA945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6142A5-CEFE-874B-8101-CFF9315223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256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69" r:id="rId2"/>
    <p:sldLayoutId id="2147483697" r:id="rId3"/>
    <p:sldLayoutId id="2147483683" r:id="rId4"/>
    <p:sldLayoutId id="2147483707" r:id="rId5"/>
    <p:sldLayoutId id="2147483702" r:id="rId6"/>
    <p:sldLayoutId id="2147483686" r:id="rId7"/>
    <p:sldLayoutId id="2147483692" r:id="rId8"/>
    <p:sldLayoutId id="2147483709" r:id="rId9"/>
    <p:sldLayoutId id="2147483689" r:id="rId10"/>
    <p:sldLayoutId id="2147483710" r:id="rId11"/>
    <p:sldLayoutId id="2147483695" r:id="rId12"/>
    <p:sldLayoutId id="2147483681" r:id="rId13"/>
    <p:sldLayoutId id="2147483687" r:id="rId14"/>
    <p:sldLayoutId id="2147483690" r:id="rId15"/>
    <p:sldLayoutId id="2147483688" r:id="rId16"/>
    <p:sldLayoutId id="2147483691" r:id="rId17"/>
    <p:sldLayoutId id="2147483694" r:id="rId18"/>
    <p:sldLayoutId id="2147483698" r:id="rId19"/>
    <p:sldLayoutId id="2147483696" r:id="rId20"/>
    <p:sldLayoutId id="2147483711" r:id="rId21"/>
    <p:sldLayoutId id="2147483712" r:id="rId22"/>
    <p:sldLayoutId id="2147483713" r:id="rId23"/>
    <p:sldLayoutId id="2147483716" r:id="rId2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33333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rgbClr val="33333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17" Type="http://schemas.openxmlformats.org/officeDocument/2006/relationships/image" Target="../media/image19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svg"/><Relationship Id="rId10" Type="http://schemas.openxmlformats.org/officeDocument/2006/relationships/image" Target="../media/image12.svg"/><Relationship Id="rId19" Type="http://schemas.openxmlformats.org/officeDocument/2006/relationships/image" Target="../media/image21.svg"/><Relationship Id="rId4" Type="http://schemas.openxmlformats.org/officeDocument/2006/relationships/image" Target="../media/image6.sv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ff.org/medicaid/issue-brief/medicaid-and-state-financing-what-to-watch-in-upcoming-state-budget-debates/" TargetMode="Externa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sv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5.sv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4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3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4" Type="http://schemas.openxmlformats.org/officeDocument/2006/relationships/hyperlink" Target="https://www.kff.org/medicaid/issue-brief/medicaid-enrollment-and-spending-growth-amid-the-unwinding-of-the-continuous-enrollment-provision-fy-2023-2024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E7AA8-2C96-38DA-F6AC-B6D4955E62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Medicaid in 2025:  A Look at the Year Ahead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3D071A-AC15-3441-05EF-C67D9D4778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4E62E4-DE89-4B0D-07DB-3A87D98125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Robin Rudowitz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1D3207-140A-0AC0-A6C0-EEA5DF5518F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9879" y="3817171"/>
            <a:ext cx="5467486" cy="392304"/>
          </a:xfrm>
        </p:spPr>
        <p:txBody>
          <a:bodyPr/>
          <a:lstStyle/>
          <a:p>
            <a:r>
              <a:rPr lang="en-US" dirty="0"/>
              <a:t>Director, Program on Medicaid and the Uninsured 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F960170-9185-EE99-FFD4-610A6937134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dirty="0"/>
              <a:t>September 2024</a:t>
            </a:r>
          </a:p>
        </p:txBody>
      </p:sp>
    </p:spTree>
    <p:extLst>
      <p:ext uri="{BB962C8B-B14F-4D97-AF65-F5344CB8AC3E}">
        <p14:creationId xmlns:p14="http://schemas.microsoft.com/office/powerpoint/2010/main" val="30840420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1018884-D34E-7116-53A2-92119B4A9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 of August 2024, 41 states including DC have expanded Medicaid.</a:t>
            </a:r>
            <a:endParaRPr lang="en-US" b="1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2357607-FA6C-24F0-FA2F-743643A68B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endParaRPr lang="en-US" dirty="0"/>
          </a:p>
          <a:p>
            <a:r>
              <a:rPr lang="en-US" sz="1200" dirty="0"/>
              <a:t>Source: KFF, Status of Medicaid Expansion Decisions: Interactive Map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EDCB8-3D58-B20E-1E31-6ABCB05E643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811706" y="6324600"/>
            <a:ext cx="208429" cy="228600"/>
          </a:xfrm>
        </p:spPr>
        <p:txBody>
          <a:bodyPr/>
          <a:lstStyle/>
          <a:p>
            <a:fld id="{D16142A5-CEFE-874B-8101-CFF9315223E2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2" name="Picture 1" descr="A map of the united states&#10;&#10;Description automatically generated">
            <a:extLst>
              <a:ext uri="{FF2B5EF4-FFF2-40B4-BE49-F238E27FC236}">
                <a16:creationId xmlns:a16="http://schemas.microsoft.com/office/drawing/2014/main" id="{585925E5-F5BE-22DB-F7A5-428CCD15B7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544"/>
          <a:stretch/>
        </p:blipFill>
        <p:spPr>
          <a:xfrm>
            <a:off x="2532732" y="1771650"/>
            <a:ext cx="6792013" cy="4305300"/>
          </a:xfrm>
          <a:prstGeom prst="rect">
            <a:avLst/>
          </a:prstGeom>
        </p:spPr>
      </p:pic>
      <p:pic>
        <p:nvPicPr>
          <p:cNvPr id="3" name="Picture 2" descr="A map of the united states&#10;&#10;Description automatically generated">
            <a:extLst>
              <a:ext uri="{FF2B5EF4-FFF2-40B4-BE49-F238E27FC236}">
                <a16:creationId xmlns:a16="http://schemas.microsoft.com/office/drawing/2014/main" id="{31534D27-6E8C-D33F-A12A-59881E0BBB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3008" b="93955"/>
          <a:stretch/>
        </p:blipFill>
        <p:spPr>
          <a:xfrm>
            <a:off x="2501900" y="1259441"/>
            <a:ext cx="6853678" cy="41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154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EDCB8-3D58-B20E-1E31-6ABCB05E643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811706" y="6324600"/>
            <a:ext cx="208429" cy="228600"/>
          </a:xfrm>
        </p:spPr>
        <p:txBody>
          <a:bodyPr/>
          <a:lstStyle/>
          <a:p>
            <a:fld id="{D16142A5-CEFE-874B-8101-CFF9315223E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BDFE428-4652-CD08-B4D1-02A5EDB56D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200" dirty="0"/>
              <a:t>Source: KFF, How Many Uninsured Are in the Coverage Gap and How Many Could be Eligible if All States Adopted the Medicaid Expansion?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26BA0E9C-D5FE-24FF-F567-6784784E6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419100"/>
            <a:ext cx="11049000" cy="914400"/>
          </a:xfrm>
        </p:spPr>
        <p:txBody>
          <a:bodyPr/>
          <a:lstStyle/>
          <a:p>
            <a:r>
              <a:rPr lang="en-US" dirty="0"/>
              <a:t>In the remaining ten non-expansion states, an estimated 1.5 million individuals fall into the coverage gap.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F462CCA-4DB7-ADBC-8BF5-2513A75E5C93}"/>
              </a:ext>
            </a:extLst>
          </p:cNvPr>
          <p:cNvGrpSpPr/>
          <p:nvPr/>
        </p:nvGrpSpPr>
        <p:grpSpPr>
          <a:xfrm>
            <a:off x="1335896" y="1765607"/>
            <a:ext cx="9236854" cy="4035118"/>
            <a:chOff x="1335896" y="1765607"/>
            <a:chExt cx="9236854" cy="4035118"/>
          </a:xfrm>
        </p:grpSpPr>
        <p:pic>
          <p:nvPicPr>
            <p:cNvPr id="13" name="Picture 12" descr="A diagram of people with an umbrella overlay&#10;&#10;Description automatically generated with medium confidence">
              <a:extLst>
                <a:ext uri="{FF2B5EF4-FFF2-40B4-BE49-F238E27FC236}">
                  <a16:creationId xmlns:a16="http://schemas.microsoft.com/office/drawing/2014/main" id="{0E3973EC-607D-9750-E617-7E63663875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500" t="23295" r="3087" b="3435"/>
            <a:stretch/>
          </p:blipFill>
          <p:spPr>
            <a:xfrm>
              <a:off x="1335896" y="1765607"/>
              <a:ext cx="9134765" cy="3987671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E190EBB-50C0-7D4D-4D7B-651BBBDDC4B0}"/>
                </a:ext>
              </a:extLst>
            </p:cNvPr>
            <p:cNvSpPr/>
            <p:nvPr/>
          </p:nvSpPr>
          <p:spPr>
            <a:xfrm>
              <a:off x="9220200" y="5172075"/>
              <a:ext cx="1352550" cy="628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81671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2936A-B918-F55D-8EF0-66BE21D18D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ACCESS</a:t>
            </a:r>
          </a:p>
        </p:txBody>
      </p:sp>
    </p:spTree>
    <p:extLst>
      <p:ext uri="{BB962C8B-B14F-4D97-AF65-F5344CB8AC3E}">
        <p14:creationId xmlns:p14="http://schemas.microsoft.com/office/powerpoint/2010/main" val="2947841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C227EE8-8465-6314-179A-9D0506529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419100"/>
            <a:ext cx="11240207" cy="914400"/>
          </a:xfrm>
        </p:spPr>
        <p:txBody>
          <a:bodyPr/>
          <a:lstStyle/>
          <a:p>
            <a:r>
              <a:rPr lang="en-US" dirty="0"/>
              <a:t>As of July 2023, 41 States used capitated managed care models to deliver services in Medicaid.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3E79DD6-6AAA-F680-17B7-E74C8DA702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1500" y="6486842"/>
            <a:ext cx="8343901" cy="361634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Source: </a:t>
            </a:r>
            <a:r>
              <a:rPr lang="en-US" dirty="0">
                <a:solidFill>
                  <a:schemeClr val="tx1"/>
                </a:solidFill>
              </a:rPr>
              <a:t>KFF annual Medicaid budget survey, November 2023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20C9E5-D319-F92C-8EEC-8609830DD5F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16142A5-CEFE-874B-8101-CFF9315223E2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Picture 5" descr="A map of the united states&#10;&#10;Description automatically generated">
            <a:extLst>
              <a:ext uri="{FF2B5EF4-FFF2-40B4-BE49-F238E27FC236}">
                <a16:creationId xmlns:a16="http://schemas.microsoft.com/office/drawing/2014/main" id="{8DC6F672-6B8C-B226-774A-41F853E71C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912"/>
          <a:stretch/>
        </p:blipFill>
        <p:spPr>
          <a:xfrm>
            <a:off x="1209675" y="1845826"/>
            <a:ext cx="6825962" cy="43030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A79658-2C20-7DFD-772C-4AAA62E17D69}"/>
              </a:ext>
            </a:extLst>
          </p:cNvPr>
          <p:cNvSpPr txBox="1"/>
          <p:nvPr/>
        </p:nvSpPr>
        <p:spPr>
          <a:xfrm>
            <a:off x="489526" y="1358802"/>
            <a:ext cx="96889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Comprehensive Medicaid Managed Care (MMC) Models in States as of July 1, 2023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B1BFAD-6A13-66F7-DB35-372880084DFA}"/>
              </a:ext>
            </a:extLst>
          </p:cNvPr>
          <p:cNvSpPr txBox="1"/>
          <p:nvPr/>
        </p:nvSpPr>
        <p:spPr>
          <a:xfrm>
            <a:off x="8746825" y="2814979"/>
            <a:ext cx="3068683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1400" dirty="0"/>
              <a:t>MCO only (33 states including DC)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1400" dirty="0"/>
              <a:t>MCO and PCCM (8 states)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1400" dirty="0"/>
              <a:t>PCCM only (5 states)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1400" dirty="0"/>
              <a:t>No comprehensive MMC (5 states)</a:t>
            </a:r>
          </a:p>
          <a:p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EC0D78C-D91A-8DFD-8E10-DEFD4E5354BF}"/>
              </a:ext>
            </a:extLst>
          </p:cNvPr>
          <p:cNvGrpSpPr/>
          <p:nvPr/>
        </p:nvGrpSpPr>
        <p:grpSpPr>
          <a:xfrm>
            <a:off x="8461554" y="3723827"/>
            <a:ext cx="216023" cy="638549"/>
            <a:chOff x="1130296" y="3189135"/>
            <a:chExt cx="216023" cy="63854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BFD358E-33A1-5A96-4B0B-DBED45D74556}"/>
                </a:ext>
              </a:extLst>
            </p:cNvPr>
            <p:cNvSpPr/>
            <p:nvPr/>
          </p:nvSpPr>
          <p:spPr>
            <a:xfrm>
              <a:off x="1130296" y="3617748"/>
              <a:ext cx="216023" cy="209936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AFF289A-0DEE-6C09-0D65-E832ACDCE0C3}"/>
                </a:ext>
              </a:extLst>
            </p:cNvPr>
            <p:cNvSpPr/>
            <p:nvPr/>
          </p:nvSpPr>
          <p:spPr>
            <a:xfrm>
              <a:off x="1130296" y="3189135"/>
              <a:ext cx="216023" cy="209936"/>
            </a:xfrm>
            <a:prstGeom prst="rect">
              <a:avLst/>
            </a:prstGeom>
            <a:solidFill>
              <a:srgbClr val="00B58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B787E99-F641-9CA1-B805-B2DC0FF1715B}"/>
              </a:ext>
            </a:extLst>
          </p:cNvPr>
          <p:cNvGrpSpPr/>
          <p:nvPr/>
        </p:nvGrpSpPr>
        <p:grpSpPr>
          <a:xfrm>
            <a:off x="8461554" y="2866601"/>
            <a:ext cx="216023" cy="638549"/>
            <a:chOff x="1130296" y="3189135"/>
            <a:chExt cx="216023" cy="63854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E003DEF-8B5B-842C-F0CC-826E21C0AB35}"/>
                </a:ext>
              </a:extLst>
            </p:cNvPr>
            <p:cNvSpPr/>
            <p:nvPr/>
          </p:nvSpPr>
          <p:spPr>
            <a:xfrm>
              <a:off x="1130296" y="3617748"/>
              <a:ext cx="216023" cy="209936"/>
            </a:xfrm>
            <a:prstGeom prst="rect">
              <a:avLst/>
            </a:prstGeom>
            <a:solidFill>
              <a:srgbClr val="1A81D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D3D8129-0DC6-780F-7D39-A28A3A93B8AA}"/>
                </a:ext>
              </a:extLst>
            </p:cNvPr>
            <p:cNvSpPr/>
            <p:nvPr/>
          </p:nvSpPr>
          <p:spPr>
            <a:xfrm>
              <a:off x="1130296" y="3189135"/>
              <a:ext cx="216023" cy="209936"/>
            </a:xfrm>
            <a:prstGeom prst="rect">
              <a:avLst/>
            </a:prstGeom>
            <a:solidFill>
              <a:srgbClr val="004B8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79606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C227EE8-8465-6314-179A-9D0506529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Almost all responding MCO states reported requiring at least one SDOH-related contract requirement.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3E79DD6-6AAA-F680-17B7-E74C8DA702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1500" y="6363017"/>
            <a:ext cx="10306050" cy="361634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Note: n = 37 responding MCO states. Response rates per policy varied. *ICD-10 Z codes are a subset of the ICD-10 diagnosis codes that reflect patient social characteristics. </a:t>
            </a:r>
            <a:br>
              <a:rPr lang="en-US" dirty="0"/>
            </a:br>
            <a:r>
              <a:rPr lang="en-US" dirty="0"/>
              <a:t>Source: KFF annual Medicaid budget survey, November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20C9E5-D319-F92C-8EEC-8609830DD5F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16142A5-CEFE-874B-8101-CFF9315223E2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BC973E69-3F6A-9D78-9136-F5C32A04C9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723"/>
          <a:stretch/>
        </p:blipFill>
        <p:spPr>
          <a:xfrm>
            <a:off x="1426994" y="1872716"/>
            <a:ext cx="9641056" cy="3817133"/>
          </a:xfrm>
          <a:prstGeom prst="rect">
            <a:avLst/>
          </a:prstGeom>
        </p:spPr>
      </p:pic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86F88B59-40CA-9F17-2C8B-80BE1EBB06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7803" b="88756"/>
          <a:stretch/>
        </p:blipFill>
        <p:spPr>
          <a:xfrm>
            <a:off x="3965995" y="1333500"/>
            <a:ext cx="4563054" cy="53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101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20C9E5-D319-F92C-8EEC-8609830DD5F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16142A5-CEFE-874B-8101-CFF9315223E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F3A3AFA-7546-EF8F-1693-BCB2A1511973}"/>
              </a:ext>
            </a:extLst>
          </p:cNvPr>
          <p:cNvSpPr txBox="1">
            <a:spLocks/>
          </p:cNvSpPr>
          <p:nvPr/>
        </p:nvSpPr>
        <p:spPr>
          <a:xfrm>
            <a:off x="571500" y="6258083"/>
            <a:ext cx="8343901" cy="36163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1200" kern="1200">
                <a:solidFill>
                  <a:srgbClr val="33333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r>
              <a:rPr lang="en-US" dirty="0"/>
              <a:t>Source:  KFF Medicaid Waiver Tracker</a:t>
            </a:r>
            <a:endParaRPr lang="en-US" dirty="0">
              <a:ea typeface="+mj-ea"/>
            </a:endParaRP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542AF48C-79E7-F9EB-90DD-E2041472C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419100"/>
            <a:ext cx="11049000" cy="914400"/>
          </a:xfrm>
        </p:spPr>
        <p:txBody>
          <a:bodyPr/>
          <a:lstStyle/>
          <a:p>
            <a:r>
              <a:rPr lang="en-US" b="1" dirty="0"/>
              <a:t>Ten states have waivers approved under recent health-related social needs framework.</a:t>
            </a:r>
          </a:p>
        </p:txBody>
      </p:sp>
      <p:pic>
        <p:nvPicPr>
          <p:cNvPr id="13" name="Picture 12" descr="A map of the united states&#10;&#10;Description automatically generated">
            <a:extLst>
              <a:ext uri="{FF2B5EF4-FFF2-40B4-BE49-F238E27FC236}">
                <a16:creationId xmlns:a16="http://schemas.microsoft.com/office/drawing/2014/main" id="{D67830B2-9582-6920-B4C2-C7012D0240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535"/>
          <a:stretch/>
        </p:blipFill>
        <p:spPr>
          <a:xfrm>
            <a:off x="2594539" y="1627754"/>
            <a:ext cx="7002921" cy="4439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3497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20C9E5-D319-F92C-8EEC-8609830DD5F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16142A5-CEFE-874B-8101-CFF9315223E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35EA1DDA-1EC8-BBDD-255B-5A5D4F5697CD}"/>
              </a:ext>
            </a:extLst>
          </p:cNvPr>
          <p:cNvSpPr txBox="1">
            <a:spLocks/>
          </p:cNvSpPr>
          <p:nvPr/>
        </p:nvSpPr>
        <p:spPr>
          <a:xfrm>
            <a:off x="571500" y="5886767"/>
            <a:ext cx="10840571" cy="6664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1200" kern="1200">
                <a:solidFill>
                  <a:srgbClr val="33333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Note: *At least three states, either in survey responses or publicly available data, noted coverage was limited to one drug (Orlistat/Xenical).</a:t>
            </a:r>
            <a:br>
              <a:rPr lang="en-US" dirty="0"/>
            </a:br>
            <a:r>
              <a:rPr lang="en-US" dirty="0"/>
              <a:t>Source: </a:t>
            </a:r>
            <a:r>
              <a:rPr lang="en-US" dirty="0">
                <a:ea typeface="+mj-ea"/>
              </a:rPr>
              <a:t>KFF annual Medicaid budget survey, November 2023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EDA7CBE-C870-0225-AFA5-0220B2FA0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419100"/>
            <a:ext cx="11620500" cy="914400"/>
          </a:xfrm>
        </p:spPr>
        <p:txBody>
          <a:bodyPr/>
          <a:lstStyle/>
          <a:p>
            <a:r>
              <a:rPr lang="en-US" dirty="0"/>
              <a:t>As of July 2023, 16 states  reported covering at least one weight-loss medication for the treatment of obesity for adults. </a:t>
            </a:r>
          </a:p>
        </p:txBody>
      </p:sp>
      <p:pic>
        <p:nvPicPr>
          <p:cNvPr id="5" name="Picture 4" descr="A map of the united states&#10;&#10;Description automatically generated">
            <a:extLst>
              <a:ext uri="{FF2B5EF4-FFF2-40B4-BE49-F238E27FC236}">
                <a16:creationId xmlns:a16="http://schemas.microsoft.com/office/drawing/2014/main" id="{D5730967-0E7E-3344-DE0B-31AD84B0FB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11"/>
          <a:stretch/>
        </p:blipFill>
        <p:spPr>
          <a:xfrm>
            <a:off x="2596269" y="1542047"/>
            <a:ext cx="6615970" cy="421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4785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20C9E5-D319-F92C-8EEC-8609830DD5F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16142A5-CEFE-874B-8101-CFF9315223E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808FF4B3-B2A4-2F79-3BAD-94335D0470D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1500" y="1502727"/>
            <a:ext cx="11049000" cy="293688"/>
          </a:xfrm>
        </p:spPr>
        <p:txBody>
          <a:bodyPr/>
          <a:lstStyle/>
          <a:p>
            <a:r>
              <a:rPr lang="en-US" sz="1800" b="0" dirty="0"/>
              <a:t>Select Categories of Benefit Enhancements or Additions, FYs 2023 - 2024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DF7356-1A7B-C03C-E8A1-DF88949A00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1500" y="6191567"/>
            <a:ext cx="8343901" cy="361634"/>
          </a:xfrm>
        </p:spPr>
        <p:txBody>
          <a:bodyPr/>
          <a:lstStyle/>
          <a:p>
            <a:r>
              <a:rPr lang="en-US" b="0" i="0" u="none" strike="noStrike" dirty="0">
                <a:effectLst/>
                <a:latin typeface="Arial" panose="020B0604020202020204" pitchFamily="34" charset="0"/>
              </a:rPr>
              <a:t>N</a:t>
            </a:r>
            <a:r>
              <a:rPr lang="en-US" dirty="0"/>
              <a:t>ote</a:t>
            </a:r>
            <a:r>
              <a:rPr lang="en-US" b="0" i="0" u="none" strike="noStrike" dirty="0">
                <a:effectLst/>
                <a:latin typeface="Arial" panose="020B0604020202020204" pitchFamily="34" charset="0"/>
              </a:rPr>
              <a:t>: SUD = substance use disorder. FL, MN, and SC did not respond to the 2023 survey. </a:t>
            </a:r>
          </a:p>
          <a:p>
            <a:r>
              <a:rPr lang="en-US" b="0" i="0" dirty="0">
                <a:effectLst/>
                <a:latin typeface="Arial" panose="020B0604020202020204" pitchFamily="34" charset="0"/>
              </a:rPr>
              <a:t>Source: </a:t>
            </a:r>
            <a:r>
              <a:rPr lang="en-US" dirty="0">
                <a:solidFill>
                  <a:schemeClr val="tx1"/>
                </a:solidFill>
              </a:rPr>
              <a:t>KFF annual Medicaid budget survey, November 2023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27DB90CB-F5E0-7C04-6AEE-94CB4A4DE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419100"/>
            <a:ext cx="11049000" cy="914400"/>
          </a:xfrm>
        </p:spPr>
        <p:txBody>
          <a:bodyPr/>
          <a:lstStyle/>
          <a:p>
            <a:r>
              <a:rPr lang="en-US" b="1" dirty="0"/>
              <a:t>Almost all reported benefit changes were expansions, with mental health / SUD expansions the most common.</a:t>
            </a:r>
          </a:p>
        </p:txBody>
      </p:sp>
      <p:pic>
        <p:nvPicPr>
          <p:cNvPr id="6" name="Content Placeholder 6" descr="A screenshot of a computer&#10;&#10;Description automatically generated">
            <a:extLst>
              <a:ext uri="{FF2B5EF4-FFF2-40B4-BE49-F238E27FC236}">
                <a16:creationId xmlns:a16="http://schemas.microsoft.com/office/drawing/2014/main" id="{E1520F30-D4F7-EBD9-0BBD-2C23F7CF1C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" t="9852" r="1182" b="6063"/>
          <a:stretch/>
        </p:blipFill>
        <p:spPr>
          <a:xfrm>
            <a:off x="972263" y="2293151"/>
            <a:ext cx="10247474" cy="3261126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0A47702E-9525-AA7A-D60A-39AA141BA1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" t="4191" r="84038" b="88281"/>
          <a:stretch/>
        </p:blipFill>
        <p:spPr>
          <a:xfrm>
            <a:off x="4959953" y="1864660"/>
            <a:ext cx="2272092" cy="42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0887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2936A-B918-F55D-8EF0-66BE21D18D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LTSS</a:t>
            </a:r>
          </a:p>
        </p:txBody>
      </p:sp>
    </p:spTree>
    <p:extLst>
      <p:ext uri="{BB962C8B-B14F-4D97-AF65-F5344CB8AC3E}">
        <p14:creationId xmlns:p14="http://schemas.microsoft.com/office/powerpoint/2010/main" val="27426783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20C9E5-D319-F92C-8EEC-8609830DD5F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16142A5-CEFE-874B-8101-CFF9315223E2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EB70484-EE4B-BA09-8FD5-2FA2F3F2B196}"/>
              </a:ext>
            </a:extLst>
          </p:cNvPr>
          <p:cNvSpPr txBox="1">
            <a:spLocks/>
          </p:cNvSpPr>
          <p:nvPr/>
        </p:nvSpPr>
        <p:spPr>
          <a:xfrm>
            <a:off x="571500" y="6191567"/>
            <a:ext cx="8343901" cy="36163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1200" kern="1200">
                <a:solidFill>
                  <a:srgbClr val="33333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Source: KFF estimates based on 2022 National Health Expenditure Accounts data from CMS, Office of the Actuary</a:t>
            </a:r>
            <a:endParaRPr lang="en-US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22461493-0F0A-5B96-F853-17DDBDA24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419100"/>
            <a:ext cx="11049000" cy="914400"/>
          </a:xfrm>
        </p:spPr>
        <p:txBody>
          <a:bodyPr/>
          <a:lstStyle/>
          <a:p>
            <a:r>
              <a:rPr lang="en-US" dirty="0"/>
              <a:t>Medicaid paid for more than half of US spending on long-term services and supports (LTSS) in 2022.</a:t>
            </a:r>
          </a:p>
        </p:txBody>
      </p:sp>
      <p:pic>
        <p:nvPicPr>
          <p:cNvPr id="7" name="Picture 6" descr="A screen shot of a graph&#10;&#10;Description automatically generated">
            <a:extLst>
              <a:ext uri="{FF2B5EF4-FFF2-40B4-BE49-F238E27FC236}">
                <a16:creationId xmlns:a16="http://schemas.microsoft.com/office/drawing/2014/main" id="{7EECD585-8BC2-F68D-E053-35869F9A1E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097"/>
          <a:stretch/>
        </p:blipFill>
        <p:spPr>
          <a:xfrm>
            <a:off x="750300" y="2020082"/>
            <a:ext cx="10691400" cy="4045240"/>
          </a:xfrm>
          <a:prstGeom prst="rect">
            <a:avLst/>
          </a:prstGeom>
        </p:spPr>
      </p:pic>
      <p:pic>
        <p:nvPicPr>
          <p:cNvPr id="8" name="Picture 7" descr="A screen shot of a graph&#10;&#10;Description automatically generated">
            <a:extLst>
              <a:ext uri="{FF2B5EF4-FFF2-40B4-BE49-F238E27FC236}">
                <a16:creationId xmlns:a16="http://schemas.microsoft.com/office/drawing/2014/main" id="{52F174A6-F914-1F7B-4D97-951ED93F80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1379" b="86917"/>
          <a:stretch/>
        </p:blipFill>
        <p:spPr>
          <a:xfrm>
            <a:off x="3828313" y="1427809"/>
            <a:ext cx="4708634" cy="68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44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70C86C-53DB-A392-76BE-B853674113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A13FE-0214-63AC-03F7-4C2179AA6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Medicaid plays a central role in our health care system.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21933B8-67A7-9371-21BA-D3259DEDF37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16142A5-CEFE-874B-8101-CFF9315223E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64E72BB5-8585-40C0-4C51-2982007847AF}"/>
              </a:ext>
            </a:extLst>
          </p:cNvPr>
          <p:cNvSpPr>
            <a:spLocks/>
          </p:cNvSpPr>
          <p:nvPr/>
        </p:nvSpPr>
        <p:spPr bwMode="auto">
          <a:xfrm>
            <a:off x="3435796" y="2624374"/>
            <a:ext cx="1364808" cy="924679"/>
          </a:xfrm>
          <a:custGeom>
            <a:avLst/>
            <a:gdLst>
              <a:gd name="T0" fmla="*/ 1885950 w 1188"/>
              <a:gd name="T1" fmla="*/ 566737 h 357"/>
              <a:gd name="T2" fmla="*/ 0 w 1188"/>
              <a:gd name="T3" fmla="*/ 0 h 357"/>
              <a:gd name="T4" fmla="*/ 0 60000 65536"/>
              <a:gd name="T5" fmla="*/ 0 60000 65536"/>
              <a:gd name="T6" fmla="*/ 0 w 1188"/>
              <a:gd name="T7" fmla="*/ 0 h 357"/>
              <a:gd name="T8" fmla="*/ 1188 w 1188"/>
              <a:gd name="T9" fmla="*/ 357 h 35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88" h="357">
                <a:moveTo>
                  <a:pt x="1188" y="357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srgbClr val="000000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36DC3094-AD64-0D0C-D8CF-6AC837BB2C9C}"/>
              </a:ext>
            </a:extLst>
          </p:cNvPr>
          <p:cNvSpPr>
            <a:spLocks/>
          </p:cNvSpPr>
          <p:nvPr/>
        </p:nvSpPr>
        <p:spPr bwMode="auto">
          <a:xfrm>
            <a:off x="4362993" y="3639408"/>
            <a:ext cx="1124399" cy="924679"/>
          </a:xfrm>
          <a:custGeom>
            <a:avLst/>
            <a:gdLst>
              <a:gd name="T0" fmla="*/ 1173163 w 713"/>
              <a:gd name="T1" fmla="*/ 0 h 366"/>
              <a:gd name="T2" fmla="*/ 0 w 713"/>
              <a:gd name="T3" fmla="*/ 525462 h 366"/>
              <a:gd name="T4" fmla="*/ 0 60000 65536"/>
              <a:gd name="T5" fmla="*/ 0 60000 65536"/>
              <a:gd name="T6" fmla="*/ 0 w 713"/>
              <a:gd name="T7" fmla="*/ 0 h 366"/>
              <a:gd name="T8" fmla="*/ 713 w 713"/>
              <a:gd name="T9" fmla="*/ 366 h 3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13" h="366">
                <a:moveTo>
                  <a:pt x="713" y="0"/>
                </a:moveTo>
                <a:lnTo>
                  <a:pt x="0" y="36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srgbClr val="000000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id="{61FA463F-5BB5-98BB-B9F2-B59F001DBBD5}"/>
              </a:ext>
            </a:extLst>
          </p:cNvPr>
          <p:cNvSpPr>
            <a:spLocks/>
          </p:cNvSpPr>
          <p:nvPr/>
        </p:nvSpPr>
        <p:spPr bwMode="auto">
          <a:xfrm>
            <a:off x="6704607" y="3636704"/>
            <a:ext cx="1124399" cy="924679"/>
          </a:xfrm>
          <a:custGeom>
            <a:avLst/>
            <a:gdLst>
              <a:gd name="T0" fmla="*/ 0 w 749"/>
              <a:gd name="T1" fmla="*/ 0 h 357"/>
              <a:gd name="T2" fmla="*/ 1231900 w 749"/>
              <a:gd name="T3" fmla="*/ 525462 h 357"/>
              <a:gd name="T4" fmla="*/ 0 60000 65536"/>
              <a:gd name="T5" fmla="*/ 0 60000 65536"/>
              <a:gd name="T6" fmla="*/ 0 w 749"/>
              <a:gd name="T7" fmla="*/ 0 h 357"/>
              <a:gd name="T8" fmla="*/ 749 w 749"/>
              <a:gd name="T9" fmla="*/ 357 h 35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49" h="357">
                <a:moveTo>
                  <a:pt x="0" y="0"/>
                </a:moveTo>
                <a:lnTo>
                  <a:pt x="749" y="357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srgbClr val="000000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4" name="Freeform 12">
            <a:extLst>
              <a:ext uri="{FF2B5EF4-FFF2-40B4-BE49-F238E27FC236}">
                <a16:creationId xmlns:a16="http://schemas.microsoft.com/office/drawing/2014/main" id="{AD0E684B-B2FB-03C2-DC6D-A705CBCB19FF}"/>
              </a:ext>
            </a:extLst>
          </p:cNvPr>
          <p:cNvSpPr>
            <a:spLocks/>
          </p:cNvSpPr>
          <p:nvPr/>
        </p:nvSpPr>
        <p:spPr bwMode="auto">
          <a:xfrm>
            <a:off x="6172663" y="2606406"/>
            <a:ext cx="47627" cy="942646"/>
          </a:xfrm>
          <a:custGeom>
            <a:avLst/>
            <a:gdLst>
              <a:gd name="T0" fmla="*/ 0 w 1"/>
              <a:gd name="T1" fmla="*/ 0 h 437"/>
              <a:gd name="T2" fmla="*/ 0 w 1"/>
              <a:gd name="T3" fmla="*/ 693738 h 437"/>
              <a:gd name="T4" fmla="*/ 0 60000 65536"/>
              <a:gd name="T5" fmla="*/ 0 60000 65536"/>
              <a:gd name="T6" fmla="*/ 0 w 1"/>
              <a:gd name="T7" fmla="*/ 0 h 437"/>
              <a:gd name="T8" fmla="*/ 1 w 1"/>
              <a:gd name="T9" fmla="*/ 437 h 4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437">
                <a:moveTo>
                  <a:pt x="0" y="0"/>
                </a:moveTo>
                <a:lnTo>
                  <a:pt x="0" y="437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srgbClr val="000000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2380C989-8C7E-FCFB-234C-92F71914FD2E}"/>
              </a:ext>
            </a:extLst>
          </p:cNvPr>
          <p:cNvSpPr>
            <a:spLocks/>
          </p:cNvSpPr>
          <p:nvPr/>
        </p:nvSpPr>
        <p:spPr bwMode="auto">
          <a:xfrm>
            <a:off x="7734300" y="2606406"/>
            <a:ext cx="1383574" cy="834355"/>
          </a:xfrm>
          <a:custGeom>
            <a:avLst/>
            <a:gdLst>
              <a:gd name="T0" fmla="*/ 0 w 1198"/>
              <a:gd name="T1" fmla="*/ 798512 h 503"/>
              <a:gd name="T2" fmla="*/ 1901825 w 1198"/>
              <a:gd name="T3" fmla="*/ 0 h 503"/>
              <a:gd name="T4" fmla="*/ 0 60000 65536"/>
              <a:gd name="T5" fmla="*/ 0 60000 65536"/>
              <a:gd name="T6" fmla="*/ 0 w 1198"/>
              <a:gd name="T7" fmla="*/ 0 h 503"/>
              <a:gd name="T8" fmla="*/ 1198 w 1198"/>
              <a:gd name="T9" fmla="*/ 503 h 50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98" h="503">
                <a:moveTo>
                  <a:pt x="0" y="503"/>
                </a:moveTo>
                <a:lnTo>
                  <a:pt x="119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srgbClr val="000000"/>
              </a:solidFill>
              <a:latin typeface="Calibri"/>
              <a:cs typeface="Arial" pitchFamily="34" charset="0"/>
            </a:endParaRP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7A4BF579-6A01-8138-E36B-34610281D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322839"/>
            <a:ext cx="2897584" cy="1505944"/>
          </a:xfrm>
          <a:prstGeom prst="round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FFFFFF"/>
                </a:solidFill>
                <a:latin typeface="+mj-lt"/>
                <a:cs typeface="Arial" pitchFamily="34" charset="0"/>
              </a:rPr>
              <a:t>Health Insurance Coverage for 1 in 5 Americans</a:t>
            </a:r>
            <a:endParaRPr lang="en-US" sz="1900" b="1" dirty="0">
              <a:solidFill>
                <a:srgbClr val="FFFFFF"/>
              </a:solidFill>
              <a:latin typeface="Calibri"/>
              <a:cs typeface="Arial" pitchFamily="34" charset="0"/>
            </a:endParaRPr>
          </a:p>
          <a:p>
            <a:pPr marL="285750" indent="-285750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1000" dirty="0">
              <a:solidFill>
                <a:srgbClr val="FFFFFF"/>
              </a:solidFill>
              <a:latin typeface="Calibri"/>
              <a:cs typeface="Arial" pitchFamily="34" charset="0"/>
            </a:endParaRPr>
          </a:p>
          <a:p>
            <a:pPr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sz="1650" dirty="0">
              <a:solidFill>
                <a:srgbClr val="FFFFFF"/>
              </a:solidFill>
              <a:latin typeface="Calibri"/>
              <a:cs typeface="Arial" pitchFamily="34" charset="0"/>
            </a:endParaRP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19669FF5-111F-6F91-045C-31F22DF4D2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5350" y="1343532"/>
            <a:ext cx="2897584" cy="1598736"/>
          </a:xfrm>
          <a:prstGeom prst="round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FFFFFF"/>
                </a:solidFill>
                <a:latin typeface="+mj-lt"/>
                <a:cs typeface="Arial" pitchFamily="34" charset="0"/>
              </a:rPr>
              <a:t>Assistance to 12.5 Million Medicare Beneficiaries </a:t>
            </a:r>
            <a:endParaRPr lang="en-US" sz="1900" b="1" dirty="0">
              <a:solidFill>
                <a:srgbClr val="FFFFFF"/>
              </a:solidFill>
              <a:latin typeface="Calibri"/>
              <a:cs typeface="Arial" pitchFamily="34" charset="0"/>
            </a:endParaRPr>
          </a:p>
          <a:p>
            <a:pPr marL="285750" indent="-285750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1000" dirty="0">
              <a:solidFill>
                <a:srgbClr val="FFFFFF"/>
              </a:solidFill>
              <a:latin typeface="Calibri"/>
              <a:cs typeface="Arial" pitchFamily="34" charset="0"/>
            </a:endParaRPr>
          </a:p>
          <a:p>
            <a:pPr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sz="1650" dirty="0">
              <a:solidFill>
                <a:srgbClr val="FFFFFF"/>
              </a:solidFill>
              <a:latin typeface="Calibri"/>
              <a:cs typeface="Arial" pitchFamily="34" charset="0"/>
            </a:endParaRPr>
          </a:p>
          <a:p>
            <a:pPr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sz="1650" dirty="0">
              <a:solidFill>
                <a:srgbClr val="FFFFFF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7" name="Text Box 3">
            <a:extLst>
              <a:ext uri="{FF2B5EF4-FFF2-40B4-BE49-F238E27FC236}">
                <a16:creationId xmlns:a16="http://schemas.microsoft.com/office/drawing/2014/main" id="{0B92CE2C-4837-F7A1-4955-172575FEEF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4300" y="1322836"/>
            <a:ext cx="2897584" cy="1425071"/>
          </a:xfrm>
          <a:prstGeom prst="round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FFFFFF"/>
                </a:solidFill>
                <a:latin typeface="+mj-lt"/>
                <a:cs typeface="Arial" pitchFamily="34" charset="0"/>
              </a:rPr>
              <a:t>&gt;50% LTSS Financing</a:t>
            </a:r>
          </a:p>
          <a:p>
            <a:pPr marL="285750" indent="-285750" algn="ctr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endParaRPr lang="en-US" sz="1600" b="1" dirty="0">
              <a:solidFill>
                <a:srgbClr val="FFFFFF"/>
              </a:solidFill>
              <a:latin typeface="+mj-lt"/>
              <a:cs typeface="Arial" pitchFamily="34" charset="0"/>
            </a:endParaRPr>
          </a:p>
          <a:p>
            <a:pPr algn="ctr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sz="1900" b="1" dirty="0">
              <a:solidFill>
                <a:srgbClr val="FFFFFF"/>
              </a:solidFill>
              <a:latin typeface="Calibri"/>
              <a:cs typeface="Arial" pitchFamily="34" charset="0"/>
            </a:endParaRPr>
          </a:p>
          <a:p>
            <a:pPr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sz="1000" dirty="0">
              <a:solidFill>
                <a:srgbClr val="FFFFFF"/>
              </a:solidFill>
              <a:latin typeface="Calibri"/>
              <a:cs typeface="Arial" pitchFamily="34" charset="0"/>
            </a:endParaRPr>
          </a:p>
        </p:txBody>
      </p:sp>
      <p:pic>
        <p:nvPicPr>
          <p:cNvPr id="18" name="Graphic 17" descr="Group with solid fill">
            <a:extLst>
              <a:ext uri="{FF2B5EF4-FFF2-40B4-BE49-F238E27FC236}">
                <a16:creationId xmlns:a16="http://schemas.microsoft.com/office/drawing/2014/main" id="{85E956B0-8C88-0D72-5985-59571EFD7B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14588" y="2147685"/>
            <a:ext cx="621207" cy="621207"/>
          </a:xfrm>
          <a:prstGeom prst="rect">
            <a:avLst/>
          </a:prstGeom>
        </p:spPr>
      </p:pic>
      <p:pic>
        <p:nvPicPr>
          <p:cNvPr id="26" name="Graphic 25" descr="Medical with solid fill">
            <a:extLst>
              <a:ext uri="{FF2B5EF4-FFF2-40B4-BE49-F238E27FC236}">
                <a16:creationId xmlns:a16="http://schemas.microsoft.com/office/drawing/2014/main" id="{EA6C994B-25EC-FFE9-937A-F726286A99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905715" y="2061622"/>
            <a:ext cx="581522" cy="581522"/>
          </a:xfrm>
          <a:prstGeom prst="rect">
            <a:avLst/>
          </a:prstGeom>
        </p:spPr>
      </p:pic>
      <p:sp>
        <p:nvSpPr>
          <p:cNvPr id="27" name="Text Box 3">
            <a:extLst>
              <a:ext uri="{FF2B5EF4-FFF2-40B4-BE49-F238E27FC236}">
                <a16:creationId xmlns:a16="http://schemas.microsoft.com/office/drawing/2014/main" id="{E7AAD9CA-714F-6672-2667-1061EF9CE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4975" y="4446704"/>
            <a:ext cx="2897584" cy="1856232"/>
          </a:xfrm>
          <a:prstGeom prst="round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FFFFFF"/>
                </a:solidFill>
                <a:latin typeface="+mj-lt"/>
                <a:cs typeface="Arial" pitchFamily="34" charset="0"/>
              </a:rPr>
              <a:t>Financing for States &amp; Health Safety-Net </a:t>
            </a:r>
          </a:p>
          <a:p>
            <a:pPr algn="ctr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sz="1600" b="1" dirty="0">
              <a:solidFill>
                <a:srgbClr val="FFFFFF"/>
              </a:solidFill>
              <a:latin typeface="+mj-lt"/>
              <a:cs typeface="Arial" pitchFamily="34" charset="0"/>
            </a:endParaRPr>
          </a:p>
          <a:p>
            <a:pPr algn="ctr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sz="1600" b="1" dirty="0">
              <a:solidFill>
                <a:srgbClr val="FFFFFF"/>
              </a:solidFill>
              <a:latin typeface="+mj-lt"/>
              <a:cs typeface="Arial" pitchFamily="34" charset="0"/>
            </a:endParaRPr>
          </a:p>
          <a:p>
            <a:pPr marL="285750" indent="-285750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1000" dirty="0">
              <a:solidFill>
                <a:srgbClr val="FFFFFF"/>
              </a:solidFill>
              <a:latin typeface="Calibri"/>
              <a:cs typeface="Arial" pitchFamily="34" charset="0"/>
            </a:endParaRPr>
          </a:p>
          <a:p>
            <a:pPr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sz="1650" dirty="0">
              <a:solidFill>
                <a:srgbClr val="FFFFFF"/>
              </a:solidFill>
              <a:latin typeface="Calibri"/>
              <a:cs typeface="Arial" pitchFamily="34" charset="0"/>
            </a:endParaRPr>
          </a:p>
        </p:txBody>
      </p:sp>
      <p:sp>
        <p:nvSpPr>
          <p:cNvPr id="28" name="Text Box 3">
            <a:extLst>
              <a:ext uri="{FF2B5EF4-FFF2-40B4-BE49-F238E27FC236}">
                <a16:creationId xmlns:a16="http://schemas.microsoft.com/office/drawing/2014/main" id="{6C650559-B6CE-A940-D5DF-30596E28A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4608" y="4432932"/>
            <a:ext cx="2897584" cy="1856232"/>
          </a:xfrm>
          <a:prstGeom prst="round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ts val="6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FFFFFF"/>
                </a:solidFill>
                <a:latin typeface="+mj-lt"/>
                <a:cs typeface="Arial" pitchFamily="34" charset="0"/>
              </a:rPr>
              <a:t>Leverage to Help Address Key Health Challenges (SDOH, Maternal Health, Behavioral Health)</a:t>
            </a:r>
          </a:p>
          <a:p>
            <a:pPr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sz="1000" dirty="0">
              <a:solidFill>
                <a:srgbClr val="FFFFFF"/>
              </a:solidFill>
              <a:latin typeface="Calibri"/>
              <a:cs typeface="Arial" pitchFamily="34" charset="0"/>
            </a:endParaRPr>
          </a:p>
          <a:p>
            <a:pPr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sz="1650" dirty="0">
              <a:solidFill>
                <a:srgbClr val="FFFFFF"/>
              </a:solidFill>
              <a:latin typeface="Calibri"/>
              <a:cs typeface="Arial" pitchFamily="34" charset="0"/>
            </a:endParaRP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A81BFC81-A33E-843D-1151-564AB4CEA7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3396182"/>
            <a:ext cx="4114800" cy="527804"/>
          </a:xfrm>
          <a:prstGeom prst="round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500" b="1" dirty="0">
                <a:solidFill>
                  <a:srgbClr val="FFFFFF"/>
                </a:solidFill>
                <a:latin typeface="Calibri"/>
                <a:cs typeface="Arial" pitchFamily="34" charset="0"/>
              </a:rPr>
              <a:t>MEDICAID</a:t>
            </a:r>
          </a:p>
        </p:txBody>
      </p:sp>
      <p:pic>
        <p:nvPicPr>
          <p:cNvPr id="24" name="Graphic 23" descr="Hospital with solid fill">
            <a:extLst>
              <a:ext uri="{FF2B5EF4-FFF2-40B4-BE49-F238E27FC236}">
                <a16:creationId xmlns:a16="http://schemas.microsoft.com/office/drawing/2014/main" id="{BAE36FB2-AC7A-924A-1CD5-2FD29E52B3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85974" y="5461738"/>
            <a:ext cx="628883" cy="628883"/>
          </a:xfrm>
          <a:prstGeom prst="rect">
            <a:avLst/>
          </a:prstGeom>
        </p:spPr>
      </p:pic>
      <p:pic>
        <p:nvPicPr>
          <p:cNvPr id="30" name="Graphic 29" descr="Man with cane with solid fill">
            <a:extLst>
              <a:ext uri="{FF2B5EF4-FFF2-40B4-BE49-F238E27FC236}">
                <a16:creationId xmlns:a16="http://schemas.microsoft.com/office/drawing/2014/main" id="{4FA1557C-EE4C-34F2-DD6C-6ACBD512EE7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859343" y="2091504"/>
            <a:ext cx="482423" cy="482423"/>
          </a:xfrm>
          <a:prstGeom prst="rect">
            <a:avLst/>
          </a:prstGeom>
        </p:spPr>
      </p:pic>
      <p:pic>
        <p:nvPicPr>
          <p:cNvPr id="32" name="Graphic 31" descr="Person in wheelchair with solid fill">
            <a:extLst>
              <a:ext uri="{FF2B5EF4-FFF2-40B4-BE49-F238E27FC236}">
                <a16:creationId xmlns:a16="http://schemas.microsoft.com/office/drawing/2014/main" id="{32E26E8C-1AA1-BC95-F70C-37F7A60B33A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239469" y="2084462"/>
            <a:ext cx="482423" cy="482423"/>
          </a:xfrm>
          <a:prstGeom prst="rect">
            <a:avLst/>
          </a:prstGeom>
        </p:spPr>
      </p:pic>
      <p:pic>
        <p:nvPicPr>
          <p:cNvPr id="1026" name="Picture 2" descr="United States Map Icon (White) by J0J0999Ozman on DeviantArt">
            <a:extLst>
              <a:ext uri="{FF2B5EF4-FFF2-40B4-BE49-F238E27FC236}">
                <a16:creationId xmlns:a16="http://schemas.microsoft.com/office/drawing/2014/main" id="{30C1375D-8112-06F7-B826-BA358A308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50" y="5620651"/>
            <a:ext cx="595561" cy="36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phic 5" descr="House with solid fill">
            <a:extLst>
              <a:ext uri="{FF2B5EF4-FFF2-40B4-BE49-F238E27FC236}">
                <a16:creationId xmlns:a16="http://schemas.microsoft.com/office/drawing/2014/main" id="{E4FC82D4-2189-BCC3-CF5D-ABEA2EE9813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373790" y="5594617"/>
            <a:ext cx="502920" cy="502920"/>
          </a:xfrm>
          <a:prstGeom prst="rect">
            <a:avLst/>
          </a:prstGeom>
        </p:spPr>
      </p:pic>
      <p:pic>
        <p:nvPicPr>
          <p:cNvPr id="8" name="Graphic 7" descr="Man changing baby with solid fill">
            <a:extLst>
              <a:ext uri="{FF2B5EF4-FFF2-40B4-BE49-F238E27FC236}">
                <a16:creationId xmlns:a16="http://schemas.microsoft.com/office/drawing/2014/main" id="{ADEC8C46-E503-93CA-26DD-0027229A9D2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998340" y="5598975"/>
            <a:ext cx="502920" cy="502920"/>
          </a:xfrm>
          <a:prstGeom prst="rect">
            <a:avLst/>
          </a:prstGeom>
        </p:spPr>
      </p:pic>
      <p:pic>
        <p:nvPicPr>
          <p:cNvPr id="20" name="Graphic 19" descr="Right And Left Brain with solid fill">
            <a:extLst>
              <a:ext uri="{FF2B5EF4-FFF2-40B4-BE49-F238E27FC236}">
                <a16:creationId xmlns:a16="http://schemas.microsoft.com/office/drawing/2014/main" id="{95EC0515-498E-1667-8CC0-E9BC422D1A3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8548806" y="5620651"/>
            <a:ext cx="502920" cy="5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7986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77637D-ED29-3A60-0013-5CA70243BE7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1500" y="1408646"/>
            <a:ext cx="11049000" cy="293688"/>
          </a:xfrm>
        </p:spPr>
        <p:txBody>
          <a:bodyPr/>
          <a:lstStyle/>
          <a:p>
            <a:r>
              <a:rPr lang="en-US" sz="1800" b="0" i="0" dirty="0">
                <a:solidFill>
                  <a:srgbClr val="333333"/>
                </a:solidFill>
                <a:effectLst/>
                <a:latin typeface="+mj-lt"/>
              </a:rPr>
              <a:t>Share of Medicaid enrollees who used any HCBS among those who used any LTSS in 2021</a:t>
            </a:r>
            <a:endParaRPr lang="en-US" sz="1800" dirty="0">
              <a:latin typeface="+mj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C227EE8-8465-6314-179A-9D0506529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In nearly all states, the majority of people who use LTSS are using home and community-based services.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8EEF00D-DEF9-BB3A-C80B-D3ED9F6F73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Source: KFF analysis of the T-MSIS Research Identifiable Files, 2021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20C9E5-D319-F92C-8EEC-8609830DD5F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16142A5-CEFE-874B-8101-CFF9315223E2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6" name="Picture 5" descr="A map of the united states&#10;&#10;Description automatically generated">
            <a:extLst>
              <a:ext uri="{FF2B5EF4-FFF2-40B4-BE49-F238E27FC236}">
                <a16:creationId xmlns:a16="http://schemas.microsoft.com/office/drawing/2014/main" id="{5AC78472-1D1C-6733-BFD5-8A9C529795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11"/>
          <a:stretch/>
        </p:blipFill>
        <p:spPr>
          <a:xfrm>
            <a:off x="2287332" y="1938180"/>
            <a:ext cx="6644231" cy="4222139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B14C7A27-4ABD-5A3C-3791-BD7DFDECF8FC}"/>
              </a:ext>
            </a:extLst>
          </p:cNvPr>
          <p:cNvGrpSpPr/>
          <p:nvPr/>
        </p:nvGrpSpPr>
        <p:grpSpPr>
          <a:xfrm>
            <a:off x="9337189" y="2979867"/>
            <a:ext cx="2391390" cy="1380935"/>
            <a:chOff x="9420316" y="2905976"/>
            <a:chExt cx="2391390" cy="138093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C0BDFD4-88BF-15D6-5B80-B7C61112549F}"/>
                </a:ext>
              </a:extLst>
            </p:cNvPr>
            <p:cNvSpPr txBox="1"/>
            <p:nvPr/>
          </p:nvSpPr>
          <p:spPr>
            <a:xfrm>
              <a:off x="9680692" y="3979134"/>
              <a:ext cx="21310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200"/>
                </a:spcBef>
                <a:spcAft>
                  <a:spcPts val="600"/>
                </a:spcAft>
              </a:pPr>
              <a:r>
                <a:rPr lang="en-US" sz="1400" dirty="0"/>
                <a:t>≥80% (21 states + D.C.)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5442B04-F427-F016-2515-BE2490D57D80}"/>
                </a:ext>
              </a:extLst>
            </p:cNvPr>
            <p:cNvSpPr/>
            <p:nvPr/>
          </p:nvSpPr>
          <p:spPr>
            <a:xfrm>
              <a:off x="9420317" y="2954897"/>
              <a:ext cx="216023" cy="209936"/>
            </a:xfrm>
            <a:prstGeom prst="rect">
              <a:avLst/>
            </a:prstGeom>
            <a:solidFill>
              <a:srgbClr val="00B58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A47FF70-F22A-9CEC-5E4E-5BD55B22BA81}"/>
                </a:ext>
              </a:extLst>
            </p:cNvPr>
            <p:cNvSpPr/>
            <p:nvPr/>
          </p:nvSpPr>
          <p:spPr>
            <a:xfrm>
              <a:off x="9420316" y="3491476"/>
              <a:ext cx="216023" cy="209936"/>
            </a:xfrm>
            <a:prstGeom prst="rect">
              <a:avLst/>
            </a:prstGeom>
            <a:solidFill>
              <a:srgbClr val="1A81D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26C8C9D-0C25-431F-93AF-24011F5CE587}"/>
                </a:ext>
              </a:extLst>
            </p:cNvPr>
            <p:cNvSpPr/>
            <p:nvPr/>
          </p:nvSpPr>
          <p:spPr>
            <a:xfrm>
              <a:off x="9420317" y="4028055"/>
              <a:ext cx="216023" cy="209936"/>
            </a:xfrm>
            <a:prstGeom prst="rect">
              <a:avLst/>
            </a:prstGeom>
            <a:solidFill>
              <a:srgbClr val="004B8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9B4CF3F-7034-6458-B94D-380D02879A93}"/>
                </a:ext>
              </a:extLst>
            </p:cNvPr>
            <p:cNvSpPr txBox="1"/>
            <p:nvPr/>
          </p:nvSpPr>
          <p:spPr>
            <a:xfrm>
              <a:off x="9680693" y="3442555"/>
              <a:ext cx="16919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200"/>
                </a:spcBef>
                <a:spcAft>
                  <a:spcPts val="600"/>
                </a:spcAft>
              </a:pPr>
              <a:r>
                <a:rPr lang="en-US" sz="1400" dirty="0"/>
                <a:t>60-79% (24 states)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EE32E03-5D4B-0046-6A95-B8FA0FA87C8E}"/>
                </a:ext>
              </a:extLst>
            </p:cNvPr>
            <p:cNvSpPr txBox="1"/>
            <p:nvPr/>
          </p:nvSpPr>
          <p:spPr>
            <a:xfrm>
              <a:off x="9636339" y="2905976"/>
              <a:ext cx="14333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200"/>
                </a:spcBef>
                <a:spcAft>
                  <a:spcPts val="600"/>
                </a:spcAft>
              </a:pPr>
              <a:r>
                <a:rPr lang="en-US" sz="1400" dirty="0"/>
                <a:t>&lt;60% (5 states)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851504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20C9E5-D319-F92C-8EEC-8609830DD5F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16142A5-CEFE-874B-8101-CFF9315223E2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3629EE4B-74F4-D7E0-0F42-B17136A4619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1500" y="1438525"/>
            <a:ext cx="11049000" cy="293688"/>
          </a:xfrm>
        </p:spPr>
        <p:txBody>
          <a:bodyPr/>
          <a:lstStyle/>
          <a:p>
            <a:r>
              <a:rPr lang="en-US" b="0" dirty="0"/>
              <a:t>Cumulative % change in health sector employment, nursing and residential care facilities, February 2020 - January 2024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4D4A41E2-5544-EEE2-8197-7F6E2E38F1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1500" y="6274691"/>
            <a:ext cx="10013373" cy="361634"/>
          </a:xfrm>
        </p:spPr>
        <p:txBody>
          <a:bodyPr/>
          <a:lstStyle/>
          <a:p>
            <a:r>
              <a:rPr lang="en-US" sz="1200" dirty="0">
                <a:latin typeface="+mj-lt"/>
              </a:rPr>
              <a:t>Note: IDD= Residential intellectual and developmental disability facilities. MHSD= Residential mental health and substance use disorder facilities.</a:t>
            </a:r>
          </a:p>
          <a:p>
            <a:r>
              <a:rPr lang="en-US" sz="1200" dirty="0">
                <a:latin typeface="+mj-lt"/>
              </a:rPr>
              <a:t>Source: Peterson-KFF Health System Tracker </a:t>
            </a:r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758C9D1E-FC0D-EB09-5D08-651D0C59C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419100"/>
            <a:ext cx="11049000" cy="914400"/>
          </a:xfrm>
        </p:spPr>
        <p:txBody>
          <a:bodyPr/>
          <a:lstStyle/>
          <a:p>
            <a:r>
              <a:rPr lang="en-US" dirty="0"/>
              <a:t>Workforce shortages among LTSS providers were exacerbated by the COVID-19 pandemic.</a:t>
            </a:r>
          </a:p>
        </p:txBody>
      </p:sp>
      <p:pic>
        <p:nvPicPr>
          <p:cNvPr id="21" name="Picture 20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1025CB84-BE35-4B24-6760-6B0644F0BD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927" y="1970088"/>
            <a:ext cx="9236364" cy="391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5186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20C9E5-D319-F92C-8EEC-8609830DD5F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16142A5-CEFE-874B-8101-CFF9315223E2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B8912045-1C09-E3DA-D93D-ACA39A460F06}"/>
              </a:ext>
            </a:extLst>
          </p:cNvPr>
          <p:cNvSpPr txBox="1">
            <a:spLocks/>
          </p:cNvSpPr>
          <p:nvPr/>
        </p:nvSpPr>
        <p:spPr>
          <a:xfrm>
            <a:off x="311261" y="6086042"/>
            <a:ext cx="9975628" cy="46453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33333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/>
              <a:t>Note: HCBS = home and community-based services. Provider payment restrictions include rate cuts for any provider or freezes for nursing facilities or inpatient hospitals. FL, MN, and SC did not respond to the 2023 survey.</a:t>
            </a:r>
            <a:br>
              <a:rPr lang="en-US" sz="1200"/>
            </a:br>
            <a:r>
              <a:rPr lang="en-US" sz="1200"/>
              <a:t>Source: </a:t>
            </a:r>
            <a:r>
              <a:rPr lang="en-US" sz="1200">
                <a:solidFill>
                  <a:schemeClr val="tx1"/>
                </a:solidFill>
              </a:rPr>
              <a:t>KFF annual Medicaid budget survey, November 2023</a:t>
            </a:r>
          </a:p>
          <a:p>
            <a:endParaRPr lang="en-US" sz="1200" dirty="0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EAAD0EA4-9A1D-53EA-450D-0C562F8A2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419100"/>
            <a:ext cx="11049000" cy="914400"/>
          </a:xfrm>
        </p:spPr>
        <p:txBody>
          <a:bodyPr>
            <a:noAutofit/>
          </a:bodyPr>
          <a:lstStyle/>
          <a:p>
            <a:r>
              <a:rPr lang="en-US" b="1" dirty="0"/>
              <a:t>States reported fee-for-service rate increases for nursing facilities and HCBS providers more than for other provider categories.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BD8C9B-6128-9E57-8317-A374649049FD}"/>
              </a:ext>
            </a:extLst>
          </p:cNvPr>
          <p:cNvSpPr txBox="1"/>
          <p:nvPr/>
        </p:nvSpPr>
        <p:spPr>
          <a:xfrm>
            <a:off x="2057514" y="2032118"/>
            <a:ext cx="8076975" cy="369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99" dirty="0"/>
              <a:t>FFS Provider Rate Increases Adopted for FY 2024</a:t>
            </a:r>
          </a:p>
        </p:txBody>
      </p:sp>
      <p:pic>
        <p:nvPicPr>
          <p:cNvPr id="6" name="Picture 5" descr="A green and black rectangular object&#10;&#10;Description automatically generated">
            <a:extLst>
              <a:ext uri="{FF2B5EF4-FFF2-40B4-BE49-F238E27FC236}">
                <a16:creationId xmlns:a16="http://schemas.microsoft.com/office/drawing/2014/main" id="{64268210-1108-D77E-7D38-A29F57E14C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" t="8510" r="1464" b="4702"/>
          <a:stretch/>
        </p:blipFill>
        <p:spPr>
          <a:xfrm>
            <a:off x="384913" y="2601027"/>
            <a:ext cx="11648226" cy="222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6363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2936A-B918-F55D-8EF0-66BE21D18D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EXTERNAL FACTORS</a:t>
            </a:r>
          </a:p>
        </p:txBody>
      </p:sp>
    </p:spTree>
    <p:extLst>
      <p:ext uri="{BB962C8B-B14F-4D97-AF65-F5344CB8AC3E}">
        <p14:creationId xmlns:p14="http://schemas.microsoft.com/office/powerpoint/2010/main" val="25648146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Placeholder 8">
            <a:extLst>
              <a:ext uri="{FF2B5EF4-FFF2-40B4-BE49-F238E27FC236}">
                <a16:creationId xmlns:a16="http://schemas.microsoft.com/office/drawing/2014/main" id="{74EFF26C-DAF4-12B2-69F2-95385645857B}"/>
              </a:ext>
            </a:extLst>
          </p:cNvPr>
          <p:cNvGraphicFramePr>
            <a:graphicFrameLocks noGrp="1"/>
          </p:cNvGraphicFramePr>
          <p:nvPr>
            <p:ph type="chart" sz="quarter" idx="17"/>
          </p:nvPr>
        </p:nvGraphicFramePr>
        <p:xfrm>
          <a:off x="429260" y="2189163"/>
          <a:ext cx="11049000" cy="3713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CC7876-7221-AEF7-D788-3CF7011B15D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1500" y="1895475"/>
            <a:ext cx="11049000" cy="293688"/>
          </a:xfrm>
        </p:spPr>
        <p:txBody>
          <a:bodyPr/>
          <a:lstStyle/>
          <a:p>
            <a:pPr marL="0" indent="0">
              <a:buNone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Year-over-Year Percent Change in the 12-Month Rolling Average Total State Tax Revenue, Jan ‘21- May ‘24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DB9E9D9-7B3A-7E23-5954-59F991A1C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States report uncertainty in their fiscal outlook, and state tax revenues are beginning to decline following years of strong growth.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E57C25-7D62-7ADF-D039-BB8E51924E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1500" y="6191567"/>
            <a:ext cx="10231618" cy="361634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Source: State Tax and Economic Review Project, State and Local Finance Initiative at Urban Institute. From KFF’s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Medicaid and State Financing: What to Watch in Upcoming State Budget Debates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33A5C-148D-B5BF-666B-DB6EE2753D6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16142A5-CEFE-874B-8101-CFF9315223E2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87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1C9FA3F-02C4-FE0B-B4C7-893D5929E8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1500" y="1509823"/>
            <a:ext cx="11240206" cy="4473882"/>
          </a:xfrm>
        </p:spPr>
        <p:txBody>
          <a:bodyPr>
            <a:normAutofit/>
          </a:bodyPr>
          <a:lstStyle/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600" dirty="0"/>
              <a:t>The Supreme Court overturned Chevron deference a 40-year- old standard for decision making that required federal courts to defer to reasonable agency decisions where federal law is silent or unclear.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600" dirty="0"/>
              <a:t>Major uncertainty ahead about final regulations, future litigation, responses by states and other stakeholders.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600" dirty="0"/>
              <a:t>Key Medicaid regulations: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Eligibility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Access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Nursing facility staffing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1BADFCC-1F59-1ED4-8F88-EAC8E7F95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New court rulings create uncertainty for Medicaid going forward. </a:t>
            </a:r>
            <a:endParaRPr lang="en-US" sz="3200" b="1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FE9B214-1292-0B70-40E7-5B49C639836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811706" y="6324600"/>
            <a:ext cx="208429" cy="228600"/>
          </a:xfrm>
        </p:spPr>
        <p:txBody>
          <a:bodyPr/>
          <a:lstStyle/>
          <a:p>
            <a:fld id="{D16142A5-CEFE-874B-8101-CFF9315223E2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0354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20C9E5-D319-F92C-8EEC-8609830DD5F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16142A5-CEFE-874B-8101-CFF9315223E2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A3A1A338-A6F3-CF8D-205A-CAE83B0A2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419100"/>
            <a:ext cx="11049000" cy="914400"/>
          </a:xfrm>
        </p:spPr>
        <p:txBody>
          <a:bodyPr/>
          <a:lstStyle/>
          <a:p>
            <a:r>
              <a:rPr lang="en-US" dirty="0"/>
              <a:t>How may the upcoming election affect </a:t>
            </a:r>
            <a:r>
              <a:rPr lang="en-US" dirty="0" err="1"/>
              <a:t>Medcaid</a:t>
            </a:r>
            <a:r>
              <a:rPr lang="en-US" dirty="0"/>
              <a:t> policy?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02E1A1-7591-10DD-6A86-6C1742060F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6" t="13481" r="2544" b="-2460"/>
          <a:stretch/>
        </p:blipFill>
        <p:spPr>
          <a:xfrm>
            <a:off x="1208186" y="1200727"/>
            <a:ext cx="9775628" cy="4976091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621605-2671-9277-737D-05CF44AB2EB1}"/>
              </a:ext>
            </a:extLst>
          </p:cNvPr>
          <p:cNvSpPr txBox="1">
            <a:spLocks/>
          </p:cNvSpPr>
          <p:nvPr/>
        </p:nvSpPr>
        <p:spPr>
          <a:xfrm>
            <a:off x="571500" y="6191567"/>
            <a:ext cx="10231618" cy="36163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33333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Source: KFF, Election 2024 Compare the Candidates on Health Care Policy</a:t>
            </a:r>
          </a:p>
        </p:txBody>
      </p:sp>
    </p:spTree>
    <p:extLst>
      <p:ext uri="{BB962C8B-B14F-4D97-AF65-F5344CB8AC3E}">
        <p14:creationId xmlns:p14="http://schemas.microsoft.com/office/powerpoint/2010/main" val="11683540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81E5D5F-16EE-C1EF-589E-11355E0384A1}"/>
              </a:ext>
            </a:extLst>
          </p:cNvPr>
          <p:cNvSpPr txBox="1">
            <a:spLocks/>
          </p:cNvSpPr>
          <p:nvPr/>
        </p:nvSpPr>
        <p:spPr>
          <a:xfrm>
            <a:off x="789879" y="1143000"/>
            <a:ext cx="9144000" cy="1239832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2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651DAFF-3A06-5140-D350-D0C26DF25A4B}"/>
              </a:ext>
            </a:extLst>
          </p:cNvPr>
          <p:cNvSpPr txBox="1">
            <a:spLocks/>
          </p:cNvSpPr>
          <p:nvPr/>
        </p:nvSpPr>
        <p:spPr>
          <a:xfrm>
            <a:off x="789879" y="2513612"/>
            <a:ext cx="9144000" cy="39230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For more information, contact: robinr@kff.org  </a:t>
            </a:r>
          </a:p>
        </p:txBody>
      </p:sp>
    </p:spTree>
    <p:extLst>
      <p:ext uri="{BB962C8B-B14F-4D97-AF65-F5344CB8AC3E}">
        <p14:creationId xmlns:p14="http://schemas.microsoft.com/office/powerpoint/2010/main" val="1031651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basic</a:t>
            </a:r>
            <a:r>
              <a:rPr lang="en-US" dirty="0"/>
              <a:t> foundations of Medicaid are related to the entitlement and the federal-state partnership.  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C6A8919C-79A1-1A7F-B868-2BBD36F7991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16142A5-CEFE-874B-8101-CFF9315223E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362200" y="3012727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en-US" dirty="0">
              <a:solidFill>
                <a:srgbClr val="000000"/>
              </a:solidFill>
              <a:latin typeface="Calibri" pitchFamily="34" charset="0"/>
              <a:cs typeface="Meta Offc Pro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2209800" y="1707054"/>
          <a:ext cx="7772400" cy="4510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416211" y="1874864"/>
            <a:ext cx="25951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FFFFFF"/>
                </a:solidFill>
                <a:latin typeface="Calibri" pitchFamily="34" charset="0"/>
                <a:cs typeface="Meta Offc Pro"/>
              </a:rPr>
              <a:t>Eligible Individuals </a:t>
            </a:r>
            <a:r>
              <a:rPr lang="en-US" dirty="0">
                <a:solidFill>
                  <a:srgbClr val="FFFFFF"/>
                </a:solidFill>
                <a:latin typeface="Calibri" pitchFamily="34" charset="0"/>
                <a:cs typeface="Meta Offc Pro"/>
              </a:rPr>
              <a:t>are entitled to a defined set of benefits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89837" y="2814200"/>
            <a:ext cx="2247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FFFFFF"/>
                </a:solidFill>
                <a:latin typeface="Calibri" pitchFamily="34" charset="0"/>
                <a:cs typeface="Meta Offc Pro"/>
              </a:rPr>
              <a:t>States </a:t>
            </a:r>
            <a:r>
              <a:rPr lang="en-US" dirty="0">
                <a:solidFill>
                  <a:srgbClr val="FFFFFF"/>
                </a:solidFill>
                <a:latin typeface="Calibri" pitchFamily="34" charset="0"/>
                <a:cs typeface="Meta Offc Pro"/>
              </a:rPr>
              <a:t>are entitled to federal matching funds</a:t>
            </a:r>
            <a:endParaRPr lang="en-US" b="1" dirty="0">
              <a:solidFill>
                <a:srgbClr val="FFFFFF"/>
              </a:solidFill>
              <a:latin typeface="Calibri" pitchFamily="34" charset="0"/>
              <a:cs typeface="Meta Offc Pro"/>
            </a:endParaRPr>
          </a:p>
        </p:txBody>
      </p:sp>
      <p:cxnSp>
        <p:nvCxnSpPr>
          <p:cNvPr id="21" name="Straight Connector 20"/>
          <p:cNvCxnSpPr>
            <a:cxnSpLocks/>
          </p:cNvCxnSpPr>
          <p:nvPr/>
        </p:nvCxnSpPr>
        <p:spPr>
          <a:xfrm flipV="1">
            <a:off x="5415381" y="2822454"/>
            <a:ext cx="3331037" cy="1"/>
          </a:xfrm>
          <a:prstGeom prst="line">
            <a:avLst/>
          </a:prstGeom>
          <a:ln w="127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106692" y="4667412"/>
            <a:ext cx="175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  <a:cs typeface="Meta Offc Pro"/>
              </a:rPr>
              <a:t>Sets core requirements on eligibility and benefits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080900" y="4665925"/>
            <a:ext cx="1949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  <a:cs typeface="Meta Offc Pro"/>
              </a:rPr>
              <a:t>Flexibility to administer the program within federal guidelines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859292" y="5212081"/>
            <a:ext cx="2247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FFFFFF"/>
                </a:solidFill>
                <a:latin typeface="+mj-lt"/>
              </a:rPr>
              <a:t>Partnership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 </a:t>
            </a:r>
          </a:p>
        </p:txBody>
      </p:sp>
      <p:pic>
        <p:nvPicPr>
          <p:cNvPr id="11" name="Graphic 10" descr="Man with kid with solid fill">
            <a:extLst>
              <a:ext uri="{FF2B5EF4-FFF2-40B4-BE49-F238E27FC236}">
                <a16:creationId xmlns:a16="http://schemas.microsoft.com/office/drawing/2014/main" id="{41E32333-F942-C1AF-3E45-C6E80BCB82C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866037" y="2004535"/>
            <a:ext cx="735884" cy="73588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CC2F0FB-E6BC-53E0-DEC0-F4DCD1E1361C}"/>
              </a:ext>
            </a:extLst>
          </p:cNvPr>
          <p:cNvSpPr txBox="1"/>
          <p:nvPr/>
        </p:nvSpPr>
        <p:spPr>
          <a:xfrm>
            <a:off x="3050651" y="2560845"/>
            <a:ext cx="2468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Entitlement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0A167D3-6854-0574-4D88-715273C7B958}"/>
              </a:ext>
            </a:extLst>
          </p:cNvPr>
          <p:cNvSpPr txBox="1"/>
          <p:nvPr/>
        </p:nvSpPr>
        <p:spPr>
          <a:xfrm>
            <a:off x="2812005" y="4195339"/>
            <a:ext cx="2341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Federal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83858F1-CEB8-372B-C868-5FD0AFC7EC2B}"/>
              </a:ext>
            </a:extLst>
          </p:cNvPr>
          <p:cNvSpPr txBox="1"/>
          <p:nvPr/>
        </p:nvSpPr>
        <p:spPr>
          <a:xfrm>
            <a:off x="6875730" y="4195339"/>
            <a:ext cx="2341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State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23" name="Graphic 22" descr="Handshake with solid fill">
            <a:extLst>
              <a:ext uri="{FF2B5EF4-FFF2-40B4-BE49-F238E27FC236}">
                <a16:creationId xmlns:a16="http://schemas.microsoft.com/office/drawing/2014/main" id="{3F2186B8-FAD9-0372-F8D4-4A8B7F43B36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330153" y="4235425"/>
            <a:ext cx="1250889" cy="1250889"/>
          </a:xfrm>
          <a:prstGeom prst="rect">
            <a:avLst/>
          </a:prstGeom>
        </p:spPr>
      </p:pic>
      <p:pic>
        <p:nvPicPr>
          <p:cNvPr id="31" name="Graphic 30" descr="Money with solid fill">
            <a:extLst>
              <a:ext uri="{FF2B5EF4-FFF2-40B4-BE49-F238E27FC236}">
                <a16:creationId xmlns:a16="http://schemas.microsoft.com/office/drawing/2014/main" id="{FC1F2C89-C821-56C6-7F36-8B289548B7E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881282" y="2927865"/>
            <a:ext cx="624328" cy="62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17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EB5AEB3-158D-FAFD-C03B-8DF2C26507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1500" y="891818"/>
            <a:ext cx="11049000" cy="616225"/>
          </a:xfrm>
        </p:spPr>
        <p:txBody>
          <a:bodyPr/>
          <a:lstStyle/>
          <a:p>
            <a:r>
              <a:rPr lang="en-US" sz="1800" dirty="0"/>
              <a:t>Percentage of people within a group who have Medicaid</a:t>
            </a:r>
          </a:p>
          <a:p>
            <a:endParaRPr lang="en-US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C227EE8-8465-6314-179A-9D0506529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419100"/>
            <a:ext cx="11049000" cy="451626"/>
          </a:xfrm>
        </p:spPr>
        <p:txBody>
          <a:bodyPr/>
          <a:lstStyle/>
          <a:p>
            <a:r>
              <a:rPr lang="en-US" dirty="0"/>
              <a:t>Medicaid plays an important role for certain populations.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20C9E5-D319-F92C-8EEC-8609830DD5F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16142A5-CEFE-874B-8101-CFF9315223E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61CECD-4A95-E26C-B195-C110F2454D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1500" y="6191567"/>
            <a:ext cx="10188864" cy="361634"/>
          </a:xfrm>
        </p:spPr>
        <p:txBody>
          <a:bodyPr/>
          <a:lstStyle/>
          <a:p>
            <a:r>
              <a:rPr lang="en-US" dirty="0"/>
              <a:t>Note: FPL = federal poverty level. Estimates include the civilian, non-institutionalized population. Disability is defined as having one or more difficulty related to hearing, vision, cognition, ambulation, self-care, or independent living.</a:t>
            </a:r>
          </a:p>
          <a:p>
            <a:r>
              <a:rPr lang="en-US" dirty="0"/>
              <a:t>Source: KFF estimates based on the 2022 American Community Survey, 1-Year Estimates</a:t>
            </a:r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EC27DF63-2DFD-101F-0C47-272A114B82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966" y="1508043"/>
            <a:ext cx="8842067" cy="404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627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Medicaid spending is mostly for people who qualify on the basis of age or disability.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en-US" dirty="0"/>
              <a:t>Note: Totals may not sum to 100% due to rounding.</a:t>
            </a:r>
          </a:p>
          <a:p>
            <a:r>
              <a:rPr lang="en-US" dirty="0"/>
              <a:t>Source: KFF analysis of the T-MSIS Research Identifiable Files, CY 2021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2F34901-FD5F-DEE3-4762-DE21FDACDA8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811706" y="6324600"/>
            <a:ext cx="208429" cy="228600"/>
          </a:xfrm>
        </p:spPr>
        <p:txBody>
          <a:bodyPr/>
          <a:lstStyle/>
          <a:p>
            <a:fld id="{D16142A5-CEFE-874B-8101-CFF9315223E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8" name="Picture 7" descr="A screenshot of a graph&#10;&#10;Description automatically generated">
            <a:extLst>
              <a:ext uri="{FF2B5EF4-FFF2-40B4-BE49-F238E27FC236}">
                <a16:creationId xmlns:a16="http://schemas.microsoft.com/office/drawing/2014/main" id="{AC6754D3-8970-48BF-DC3D-2193DCCC68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635" y="1487373"/>
            <a:ext cx="8044105" cy="455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011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1C9FA3F-02C4-FE0B-B4C7-893D5929E8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</a:pPr>
            <a:r>
              <a:rPr lang="en-US" sz="2400" dirty="0"/>
              <a:t>Coverage and financing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Implications from unwinding of continuous enrollment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Medicaid expansion 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Access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Expansion of benefits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Efforts to address SDOH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LTSS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Reimbursement rates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Workforce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External factors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State fiscal issues</a:t>
            </a:r>
            <a:endParaRPr lang="en-US" dirty="0"/>
          </a:p>
          <a:p>
            <a:pPr lvl="1">
              <a:spcBef>
                <a:spcPts val="600"/>
              </a:spcBef>
            </a:pPr>
            <a:r>
              <a:rPr lang="en-US" sz="2000" dirty="0"/>
              <a:t>State and federal election outcomes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1BADFCC-1F59-1ED4-8F88-EAC8E7F95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What are the key Medicaid issues to watch in 2025? 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FE9B214-1292-0B70-40E7-5B49C639836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811706" y="6324600"/>
            <a:ext cx="208429" cy="228600"/>
          </a:xfrm>
        </p:spPr>
        <p:txBody>
          <a:bodyPr/>
          <a:lstStyle/>
          <a:p>
            <a:fld id="{D16142A5-CEFE-874B-8101-CFF9315223E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87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2936A-B918-F55D-8EF0-66BE21D18D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COVERAGE AND FINANCING</a:t>
            </a:r>
          </a:p>
        </p:txBody>
      </p:sp>
    </p:spTree>
    <p:extLst>
      <p:ext uri="{BB962C8B-B14F-4D97-AF65-F5344CB8AC3E}">
        <p14:creationId xmlns:p14="http://schemas.microsoft.com/office/powerpoint/2010/main" val="4198641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AC81B68-96B9-F8A9-B47B-0F8CF9E58C07}"/>
              </a:ext>
            </a:extLst>
          </p:cNvPr>
          <p:cNvGraphicFramePr/>
          <p:nvPr/>
        </p:nvGraphicFramePr>
        <p:xfrm>
          <a:off x="571500" y="2075541"/>
          <a:ext cx="11049000" cy="3798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00CB4600-A38E-7F75-FE50-4C70C30969FD}"/>
              </a:ext>
            </a:extLst>
          </p:cNvPr>
          <p:cNvSpPr/>
          <p:nvPr/>
        </p:nvSpPr>
        <p:spPr>
          <a:xfrm>
            <a:off x="11811706" y="6324601"/>
            <a:ext cx="380294" cy="228600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F10EC02-291F-D939-5A08-AE682E2C318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b="0" dirty="0"/>
              <a:t>Percent Change in Medicaid Spending and Enrollment, FY 1998-2024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019291-8FB8-15E6-98E5-2FFA9B701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The pandemic and pandemic-era policies had significant implications for Medicaid spending and enrollment.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9FFED-EAEF-A21C-B23E-47398D36A5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1500" y="6191567"/>
            <a:ext cx="10344739" cy="361634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Note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Growth percentages refer to state fiscal year (FY). FY 2024 projections based on enacted budgets.</a:t>
            </a:r>
          </a:p>
          <a:p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dirty="0">
                <a:solidFill>
                  <a:schemeClr val="tx1"/>
                </a:solidFill>
                <a:hlinkClick r:id="rId4"/>
              </a:rPr>
              <a:t>Medicaid Enrollment and Spending Growth Amid the Unwinding of the Continuous Enrollment Provision: FY 2023 &amp; 2024.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817E05-F352-E2FF-DA6C-E8D6B2770A5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6142A5-CEFE-874B-8101-CFF9315223E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47474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989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1018884-D34E-7116-53A2-92119B4A9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Medicaid enrollment increased during the pandemic under continuous enrollment but has declined since April 2023.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2357607-FA6C-24F0-FA2F-743643A68B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endParaRPr lang="en-US" dirty="0"/>
          </a:p>
          <a:p>
            <a:r>
              <a:rPr lang="en-US" dirty="0"/>
              <a:t>Note: M = Millions</a:t>
            </a:r>
            <a:br>
              <a:rPr lang="en-US" dirty="0"/>
            </a:br>
            <a:r>
              <a:rPr lang="en-US" dirty="0"/>
              <a:t>Source: KFF analysis of CMS Performance Indicator data. 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844FE2F3-1601-69D9-4AFE-7B93F9679A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8449286"/>
              </p:ext>
            </p:extLst>
          </p:nvPr>
        </p:nvGraphicFramePr>
        <p:xfrm>
          <a:off x="466367" y="2138318"/>
          <a:ext cx="11254264" cy="3762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796B6376-8F23-6A96-8B18-94741E021C17}"/>
              </a:ext>
            </a:extLst>
          </p:cNvPr>
          <p:cNvSpPr txBox="1"/>
          <p:nvPr/>
        </p:nvSpPr>
        <p:spPr>
          <a:xfrm>
            <a:off x="466367" y="1478316"/>
            <a:ext cx="772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Total Medicaid/CHIP Enrollment, February 2020 to April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EDCB8-3D58-B20E-1E31-6ABCB05E643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811706" y="6324600"/>
            <a:ext cx="208429" cy="228600"/>
          </a:xfrm>
        </p:spPr>
        <p:txBody>
          <a:bodyPr/>
          <a:lstStyle/>
          <a:p>
            <a:fld id="{D16142A5-CEFE-874B-8101-CFF9315223E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314121"/>
      </p:ext>
    </p:extLst>
  </p:cSld>
  <p:clrMapOvr>
    <a:masterClrMapping/>
  </p:clrMapOvr>
</p:sld>
</file>

<file path=ppt/theme/theme1.xml><?xml version="1.0" encoding="utf-8"?>
<a:theme xmlns:a="http://schemas.openxmlformats.org/drawingml/2006/main" name="KFF Branded Template">
  <a:themeElements>
    <a:clrScheme name="KFF Brand Colors">
      <a:dk1>
        <a:srgbClr val="333333"/>
      </a:dk1>
      <a:lt1>
        <a:srgbClr val="FFFFFF"/>
      </a:lt1>
      <a:dk2>
        <a:srgbClr val="000000"/>
      </a:dk2>
      <a:lt2>
        <a:srgbClr val="CCCCCC"/>
      </a:lt2>
      <a:accent1>
        <a:srgbClr val="001E36"/>
      </a:accent1>
      <a:accent2>
        <a:srgbClr val="004B87"/>
      </a:accent2>
      <a:accent3>
        <a:srgbClr val="1A7661"/>
      </a:accent3>
      <a:accent4>
        <a:srgbClr val="00B588"/>
      </a:accent4>
      <a:accent5>
        <a:srgbClr val="93509E"/>
      </a:accent5>
      <a:accent6>
        <a:srgbClr val="A31A23"/>
      </a:accent6>
      <a:hlink>
        <a:srgbClr val="0563C1"/>
      </a:hlink>
      <a:folHlink>
        <a:srgbClr val="93509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40105_KFF_Presentation-Template_Colors" id="{6629783E-8CB1-8740-A90A-E5347DA6CC2C}" vid="{41F82D36-59C5-494D-BFE1-DA34791B0BB8}"/>
    </a:ext>
  </a:extLst>
</a:theme>
</file>

<file path=ppt/theme/theme2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KFF Charts">
    <a:dk1>
      <a:srgbClr val="333333"/>
    </a:dk1>
    <a:lt1>
      <a:srgbClr val="FFFFFF"/>
    </a:lt1>
    <a:dk2>
      <a:srgbClr val="000000"/>
    </a:dk2>
    <a:lt2>
      <a:srgbClr val="E5E5E5"/>
    </a:lt2>
    <a:accent1>
      <a:srgbClr val="001E36"/>
    </a:accent1>
    <a:accent2>
      <a:srgbClr val="004B87"/>
    </a:accent2>
    <a:accent3>
      <a:srgbClr val="1A81D3"/>
    </a:accent3>
    <a:accent4>
      <a:srgbClr val="1A7661"/>
    </a:accent4>
    <a:accent5>
      <a:srgbClr val="00B588"/>
    </a:accent5>
    <a:accent6>
      <a:srgbClr val="CCCCCC"/>
    </a:accent6>
    <a:hlink>
      <a:srgbClr val="0563C1"/>
    </a:hlink>
    <a:folHlink>
      <a:srgbClr val="93509E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ec16e7b-cf8c-4de2-a50e-61f2288f82d6" xsi:nil="true"/>
    <lcf76f155ced4ddcb4097134ff3c332f xmlns="69c60445-f012-4ccf-a24c-c48134d33fe7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6A355DE8877F4596B5327960879AE7" ma:contentTypeVersion="10" ma:contentTypeDescription="Create a new document." ma:contentTypeScope="" ma:versionID="e9c4660806cc96db3ee502f7e0748ea2">
  <xsd:schema xmlns:xsd="http://www.w3.org/2001/XMLSchema" xmlns:xs="http://www.w3.org/2001/XMLSchema" xmlns:p="http://schemas.microsoft.com/office/2006/metadata/properties" xmlns:ns2="69c60445-f012-4ccf-a24c-c48134d33fe7" xmlns:ns3="bec16e7b-cf8c-4de2-a50e-61f2288f82d6" targetNamespace="http://schemas.microsoft.com/office/2006/metadata/properties" ma:root="true" ma:fieldsID="ea3758be954d04142a82f2c5adeba7fd" ns2:_="" ns3:_="">
    <xsd:import namespace="69c60445-f012-4ccf-a24c-c48134d33fe7"/>
    <xsd:import namespace="bec16e7b-cf8c-4de2-a50e-61f2288f82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c60445-f012-4ccf-a24c-c48134d33f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1198c9dd-0e0a-4d63-a604-d228f6e3293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c16e7b-cf8c-4de2-a50e-61f2288f82d6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6776b803-3de8-49ae-b306-af2b5580445a}" ma:internalName="TaxCatchAll" ma:showField="CatchAllData" ma:web="bec16e7b-cf8c-4de2-a50e-61f2288f82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B5A07C1-DFCD-4ECA-B1E4-B7B3D7523432}">
  <ds:schemaRefs>
    <ds:schemaRef ds:uri="http://schemas.microsoft.com/office/2006/metadata/properties"/>
    <ds:schemaRef ds:uri="http://schemas.microsoft.com/office/infopath/2007/PartnerControls"/>
    <ds:schemaRef ds:uri="bec16e7b-cf8c-4de2-a50e-61f2288f82d6"/>
    <ds:schemaRef ds:uri="69c60445-f012-4ccf-a24c-c48134d33fe7"/>
  </ds:schemaRefs>
</ds:datastoreItem>
</file>

<file path=customXml/itemProps2.xml><?xml version="1.0" encoding="utf-8"?>
<ds:datastoreItem xmlns:ds="http://schemas.openxmlformats.org/officeDocument/2006/customXml" ds:itemID="{2C440EA2-2F11-4676-9F49-8D4A166CE70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18A1D44-43BB-4A3B-B72B-15A12A669C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9c60445-f012-4ccf-a24c-c48134d33fe7"/>
    <ds:schemaRef ds:uri="bec16e7b-cf8c-4de2-a50e-61f2288f82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KFF Branded Template</Template>
  <TotalTime>2471</TotalTime>
  <Words>1250</Words>
  <Application>Microsoft Office PowerPoint</Application>
  <PresentationFormat>Widescreen</PresentationFormat>
  <Paragraphs>149</Paragraphs>
  <Slides>27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Open Sans</vt:lpstr>
      <vt:lpstr>System Font Regular</vt:lpstr>
      <vt:lpstr>Wingdings</vt:lpstr>
      <vt:lpstr>KFF Branded Template</vt:lpstr>
      <vt:lpstr>Medicaid in 2025:  A Look at the Year Ahead</vt:lpstr>
      <vt:lpstr>Medicaid plays a central role in our health care system.</vt:lpstr>
      <vt:lpstr>The basic foundations of Medicaid are related to the entitlement and the federal-state partnership.  </vt:lpstr>
      <vt:lpstr>Medicaid plays an important role for certain populations.  </vt:lpstr>
      <vt:lpstr>Medicaid spending is mostly for people who qualify on the basis of age or disability. </vt:lpstr>
      <vt:lpstr>What are the key Medicaid issues to watch in 2025?  </vt:lpstr>
      <vt:lpstr>COVERAGE AND FINANCING</vt:lpstr>
      <vt:lpstr>The pandemic and pandemic-era policies had significant implications for Medicaid spending and enrollment. </vt:lpstr>
      <vt:lpstr>Medicaid enrollment increased during the pandemic under continuous enrollment but has declined since April 2023.</vt:lpstr>
      <vt:lpstr>As of August 2024, 41 states including DC have expanded Medicaid.</vt:lpstr>
      <vt:lpstr>In the remaining ten non-expansion states, an estimated 1.5 million individuals fall into the coverage gap.</vt:lpstr>
      <vt:lpstr>ACCESS</vt:lpstr>
      <vt:lpstr>As of July 2023, 41 States used capitated managed care models to deliver services in Medicaid.</vt:lpstr>
      <vt:lpstr>Almost all responding MCO states reported requiring at least one SDOH-related contract requirement.</vt:lpstr>
      <vt:lpstr>Ten states have waivers approved under recent health-related social needs framework.</vt:lpstr>
      <vt:lpstr>As of July 2023, 16 states  reported covering at least one weight-loss medication for the treatment of obesity for adults. </vt:lpstr>
      <vt:lpstr>Almost all reported benefit changes were expansions, with mental health / SUD expansions the most common.</vt:lpstr>
      <vt:lpstr>LTSS</vt:lpstr>
      <vt:lpstr>Medicaid paid for more than half of US spending on long-term services and supports (LTSS) in 2022.</vt:lpstr>
      <vt:lpstr>In nearly all states, the majority of people who use LTSS are using home and community-based services.</vt:lpstr>
      <vt:lpstr>Workforce shortages among LTSS providers were exacerbated by the COVID-19 pandemic.</vt:lpstr>
      <vt:lpstr>States reported fee-for-service rate increases for nursing facilities and HCBS providers more than for other provider categories.</vt:lpstr>
      <vt:lpstr>EXTERNAL FACTORS</vt:lpstr>
      <vt:lpstr>States report uncertainty in their fiscal outlook, and state tax revenues are beginning to decline following years of strong growth. </vt:lpstr>
      <vt:lpstr>New court rulings create uncertainty for Medicaid going forward. </vt:lpstr>
      <vt:lpstr>How may the upcoming election affect Medcaid policy?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Guidelines</dc:title>
  <dc:creator>Khanh Pham</dc:creator>
  <cp:lastModifiedBy>Robin Rudowitz</cp:lastModifiedBy>
  <cp:revision>22</cp:revision>
  <cp:lastPrinted>2023-11-16T21:20:29Z</cp:lastPrinted>
  <dcterms:created xsi:type="dcterms:W3CDTF">2024-01-23T01:59:22Z</dcterms:created>
  <dcterms:modified xsi:type="dcterms:W3CDTF">2024-08-25T15:09:37Z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0x0101009D6A355DE8877F4596B5327960879AE7</vt:lpwstr>
  </property>
</Properties>
</file>