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9" r:id="rId3"/>
    <p:sldId id="265" r:id="rId4"/>
    <p:sldId id="261" r:id="rId5"/>
    <p:sldId id="266" r:id="rId6"/>
  </p:sldIdLst>
  <p:sldSz cx="12192000" cy="6858000"/>
  <p:notesSz cx="6858000" cy="9144000"/>
  <p:embeddedFontLst>
    <p:embeddedFont>
      <p:font typeface="Helvetica" panose="020B0604020202020204" pitchFamily="34" charset="0"/>
      <p:regular r:id="rId8"/>
      <p:bold r:id="rId9"/>
      <p:italic r:id="rId10"/>
      <p:boldItalic r:id="rId11"/>
    </p:embeddedFont>
    <p:embeddedFont>
      <p:font typeface="Helvetica Neue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g2Mx5YmSKtwIJMgNK0gMbwd4Mn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96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85"/>
    <p:restoredTop sz="94681"/>
  </p:normalViewPr>
  <p:slideViewPr>
    <p:cSldViewPr snapToGrid="0">
      <p:cViewPr varScale="1">
        <p:scale>
          <a:sx n="61" d="100"/>
          <a:sy n="61" d="100"/>
        </p:scale>
        <p:origin x="480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" name="Google Shape;13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" name="Google Shape;13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24418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" name="Google Shape;13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82970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7"/>
          <p:cNvPicPr preferRelativeResize="0"/>
          <p:nvPr/>
        </p:nvPicPr>
        <p:blipFill rotWithShape="1">
          <a:blip r:embed="rId2">
            <a:alphaModFix/>
          </a:blip>
          <a:srcRect t="3810" b="26067"/>
          <a:stretch/>
        </p:blipFill>
        <p:spPr>
          <a:xfrm>
            <a:off x="-152400" y="0"/>
            <a:ext cx="12496800" cy="701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7"/>
          <p:cNvSpPr/>
          <p:nvPr/>
        </p:nvSpPr>
        <p:spPr>
          <a:xfrm>
            <a:off x="253093" y="195943"/>
            <a:ext cx="5053693" cy="2016578"/>
          </a:xfrm>
          <a:prstGeom prst="rect">
            <a:avLst/>
          </a:prstGeom>
          <a:solidFill>
            <a:srgbClr val="0C2E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" name="Google Shape;16;p7"/>
          <p:cNvGrpSpPr/>
          <p:nvPr/>
        </p:nvGrpSpPr>
        <p:grpSpPr>
          <a:xfrm>
            <a:off x="0" y="282672"/>
            <a:ext cx="5053693" cy="1743766"/>
            <a:chOff x="0" y="282672"/>
            <a:chExt cx="5053693" cy="1743766"/>
          </a:xfrm>
        </p:grpSpPr>
        <p:pic>
          <p:nvPicPr>
            <p:cNvPr id="17" name="Google Shape;17;p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282672"/>
              <a:ext cx="5053693" cy="17437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Google Shape;18;p7"/>
            <p:cNvSpPr/>
            <p:nvPr/>
          </p:nvSpPr>
          <p:spPr>
            <a:xfrm>
              <a:off x="508000" y="1049292"/>
              <a:ext cx="228600" cy="228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>
            <a:spLocks noGrp="1"/>
          </p:cNvSpPr>
          <p:nvPr>
            <p:ph type="title"/>
          </p:nvPr>
        </p:nvSpPr>
        <p:spPr>
          <a:xfrm>
            <a:off x="609600" y="381000"/>
            <a:ext cx="10972800" cy="1036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600"/>
              <a:buFont typeface="Helvetica Neue"/>
              <a:buNone/>
              <a:defRPr b="0" i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C9961E"/>
              </a:buClr>
              <a:buSzPts val="2800"/>
              <a:buChar char="•"/>
              <a:defRPr sz="2800" b="0" i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9961E"/>
              </a:buClr>
              <a:buSzPts val="2400"/>
              <a:buChar char="–"/>
              <a:defRPr sz="2400">
                <a:solidFill>
                  <a:srgbClr val="17365D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9961E"/>
              </a:buClr>
              <a:buSzPts val="2000"/>
              <a:buFont typeface="Noto Sans Symbols"/>
              <a:buChar char="▪"/>
              <a:defRPr sz="2000">
                <a:solidFill>
                  <a:srgbClr val="17365D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C9961E"/>
              </a:buClr>
              <a:buSzPts val="1800"/>
              <a:buFont typeface="Arial"/>
              <a:buChar char="•"/>
              <a:defRPr sz="1800">
                <a:solidFill>
                  <a:srgbClr val="17365D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C9961E"/>
              </a:buClr>
              <a:buSzPts val="1800"/>
              <a:buFont typeface="NTR"/>
              <a:buChar char="-"/>
              <a:defRPr sz="1800">
                <a:solidFill>
                  <a:srgbClr val="17365D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C9961E"/>
              </a:buClr>
              <a:buSzPts val="2800"/>
              <a:buChar char="•"/>
              <a:defRPr sz="2800" b="0" i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9961E"/>
              </a:buClr>
              <a:buSzPts val="2400"/>
              <a:buChar char="–"/>
              <a:defRPr sz="2400">
                <a:solidFill>
                  <a:srgbClr val="17365D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9961E"/>
              </a:buClr>
              <a:buSzPts val="2000"/>
              <a:buFont typeface="Noto Sans Symbols"/>
              <a:buChar char="▪"/>
              <a:defRPr sz="2000">
                <a:solidFill>
                  <a:srgbClr val="17365D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C9961E"/>
              </a:buClr>
              <a:buSzPts val="1800"/>
              <a:buFont typeface="Arial"/>
              <a:buChar char="•"/>
              <a:defRPr sz="1800">
                <a:solidFill>
                  <a:srgbClr val="17365D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C9961E"/>
              </a:buClr>
              <a:buSzPts val="1800"/>
              <a:buFont typeface="NTR"/>
              <a:buChar char="-"/>
              <a:defRPr sz="1800">
                <a:solidFill>
                  <a:srgbClr val="17365D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ftr" idx="11"/>
          </p:nvPr>
        </p:nvSpPr>
        <p:spPr>
          <a:xfrm>
            <a:off x="5588000" y="6294438"/>
            <a:ext cx="5181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10871200" y="6305279"/>
            <a:ext cx="71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" name="Google Shape;43;p10"/>
          <p:cNvSpPr/>
          <p:nvPr/>
        </p:nvSpPr>
        <p:spPr>
          <a:xfrm>
            <a:off x="0" y="0"/>
            <a:ext cx="12192000" cy="38100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" name="Google Shape;44;p10"/>
          <p:cNvCxnSpPr/>
          <p:nvPr/>
        </p:nvCxnSpPr>
        <p:spPr>
          <a:xfrm>
            <a:off x="203200" y="6019800"/>
            <a:ext cx="116840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5" name="Google Shape;45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6784" y="6180999"/>
            <a:ext cx="2417536" cy="539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title"/>
          </p:nvPr>
        </p:nvSpPr>
        <p:spPr>
          <a:xfrm>
            <a:off x="609600" y="381000"/>
            <a:ext cx="10972800" cy="1036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600"/>
              <a:buFont typeface="Helvetica Neue"/>
              <a:buNone/>
              <a:defRPr b="0" i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17365D"/>
              </a:buClr>
              <a:buSzPts val="2400"/>
              <a:buNone/>
              <a:defRPr sz="2400" b="0" i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4406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24406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24406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24406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2"/>
          </p:nvPr>
        </p:nvSpPr>
        <p:spPr>
          <a:xfrm>
            <a:off x="609600" y="2174876"/>
            <a:ext cx="5386917" cy="3692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9961E"/>
              </a:buClr>
              <a:buSzPts val="2400"/>
              <a:buChar char="•"/>
              <a:defRPr sz="2400" b="0" i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9961E"/>
              </a:buClr>
              <a:buSzPts val="2000"/>
              <a:buChar char="–"/>
              <a:defRPr sz="2000">
                <a:solidFill>
                  <a:srgbClr val="17365D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C9961E"/>
              </a:buClr>
              <a:buSzPts val="1800"/>
              <a:buFont typeface="Noto Sans Symbols"/>
              <a:buChar char="▪"/>
              <a:defRPr sz="1800">
                <a:solidFill>
                  <a:srgbClr val="17365D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C9961E"/>
              </a:buClr>
              <a:buSzPts val="1600"/>
              <a:buFont typeface="Arial"/>
              <a:buChar char="•"/>
              <a:defRPr sz="1600">
                <a:solidFill>
                  <a:srgbClr val="17365D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C9961E"/>
              </a:buClr>
              <a:buSzPts val="1600"/>
              <a:buFont typeface="NTR"/>
              <a:buChar char="-"/>
              <a:defRPr sz="1600">
                <a:solidFill>
                  <a:srgbClr val="17365D"/>
                </a:solidFill>
              </a:defRPr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17365D"/>
              </a:buClr>
              <a:buSzPts val="2400"/>
              <a:buNone/>
              <a:defRPr sz="2400" b="0" i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4406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24406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24406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24406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body" idx="4"/>
          </p:nvPr>
        </p:nvSpPr>
        <p:spPr>
          <a:xfrm>
            <a:off x="6193368" y="2174876"/>
            <a:ext cx="5389033" cy="3692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9961E"/>
              </a:buClr>
              <a:buSzPts val="2400"/>
              <a:buChar char="•"/>
              <a:defRPr sz="2400" b="0" i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9961E"/>
              </a:buClr>
              <a:buSzPts val="2000"/>
              <a:buChar char="–"/>
              <a:defRPr sz="2000">
                <a:solidFill>
                  <a:srgbClr val="17365D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C9961E"/>
              </a:buClr>
              <a:buSzPts val="1800"/>
              <a:buFont typeface="Noto Sans Symbols"/>
              <a:buChar char="▪"/>
              <a:defRPr sz="1800">
                <a:solidFill>
                  <a:srgbClr val="17365D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C9961E"/>
              </a:buClr>
              <a:buSzPts val="1600"/>
              <a:buChar char="–"/>
              <a:defRPr sz="1600">
                <a:solidFill>
                  <a:srgbClr val="17365D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C9961E"/>
              </a:buClr>
              <a:buSzPts val="1600"/>
              <a:buFont typeface="NTR"/>
              <a:buChar char="-"/>
              <a:defRPr sz="1600">
                <a:solidFill>
                  <a:srgbClr val="17365D"/>
                </a:solidFill>
              </a:defRPr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ftr" idx="11"/>
          </p:nvPr>
        </p:nvSpPr>
        <p:spPr>
          <a:xfrm>
            <a:off x="5689600" y="6324600"/>
            <a:ext cx="4876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10668000" y="6324601"/>
            <a:ext cx="914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12"/>
          <p:cNvSpPr/>
          <p:nvPr/>
        </p:nvSpPr>
        <p:spPr>
          <a:xfrm>
            <a:off x="0" y="0"/>
            <a:ext cx="12192000" cy="38100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2" name="Google Shape;62;p12"/>
          <p:cNvCxnSpPr/>
          <p:nvPr/>
        </p:nvCxnSpPr>
        <p:spPr>
          <a:xfrm>
            <a:off x="203200" y="6019800"/>
            <a:ext cx="116840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3" name="Google Shape;63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6784" y="6180999"/>
            <a:ext cx="2417536" cy="539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>
  <p:cSld name="1_Comparis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609600" y="381000"/>
            <a:ext cx="10972800" cy="1036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600"/>
              <a:buFont typeface="Helvetica Neue"/>
              <a:buNone/>
              <a:defRPr b="0" i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17365D"/>
              </a:buClr>
              <a:buSzPts val="2400"/>
              <a:buNone/>
              <a:defRPr sz="2400" b="0" i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4406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24406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24406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24406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body" idx="2"/>
          </p:nvPr>
        </p:nvSpPr>
        <p:spPr>
          <a:xfrm>
            <a:off x="609600" y="2174876"/>
            <a:ext cx="5386917" cy="3692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9961E"/>
              </a:buClr>
              <a:buSzPts val="2400"/>
              <a:buChar char="•"/>
              <a:defRPr sz="2400" b="0" i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9961E"/>
              </a:buClr>
              <a:buSzPts val="2000"/>
              <a:buChar char="–"/>
              <a:defRPr sz="2000">
                <a:solidFill>
                  <a:srgbClr val="17365D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C9961E"/>
              </a:buClr>
              <a:buSzPts val="1800"/>
              <a:buFont typeface="Noto Sans Symbols"/>
              <a:buChar char="▪"/>
              <a:defRPr sz="1800">
                <a:solidFill>
                  <a:srgbClr val="17365D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C9961E"/>
              </a:buClr>
              <a:buSzPts val="1600"/>
              <a:buFont typeface="Arial"/>
              <a:buChar char="•"/>
              <a:defRPr sz="1600">
                <a:solidFill>
                  <a:srgbClr val="17365D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C9961E"/>
              </a:buClr>
              <a:buSzPts val="1600"/>
              <a:buFont typeface="NTR"/>
              <a:buChar char="-"/>
              <a:defRPr sz="1600">
                <a:solidFill>
                  <a:srgbClr val="17365D"/>
                </a:solidFill>
              </a:defRPr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17365D"/>
              </a:buClr>
              <a:buSzPts val="2400"/>
              <a:buNone/>
              <a:defRPr sz="2400" b="0" i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4406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24406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24406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24406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body" idx="4"/>
          </p:nvPr>
        </p:nvSpPr>
        <p:spPr>
          <a:xfrm>
            <a:off x="6193368" y="2174876"/>
            <a:ext cx="5389033" cy="3692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9961E"/>
              </a:buClr>
              <a:buSzPts val="2400"/>
              <a:buChar char="•"/>
              <a:defRPr sz="2400" b="0" i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9961E"/>
              </a:buClr>
              <a:buSzPts val="2000"/>
              <a:buChar char="–"/>
              <a:defRPr sz="2000">
                <a:solidFill>
                  <a:srgbClr val="17365D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C9961E"/>
              </a:buClr>
              <a:buSzPts val="1800"/>
              <a:buFont typeface="Noto Sans Symbols"/>
              <a:buChar char="▪"/>
              <a:defRPr sz="1800">
                <a:solidFill>
                  <a:srgbClr val="17365D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C9961E"/>
              </a:buClr>
              <a:buSzPts val="1600"/>
              <a:buFont typeface="Arial"/>
              <a:buChar char="•"/>
              <a:defRPr sz="1600">
                <a:solidFill>
                  <a:srgbClr val="17365D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C9961E"/>
              </a:buClr>
              <a:buSzPts val="1600"/>
              <a:buFont typeface="NTR"/>
              <a:buChar char="-"/>
              <a:defRPr sz="1600">
                <a:solidFill>
                  <a:srgbClr val="17365D"/>
                </a:solidFill>
              </a:defRPr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ftr" idx="11"/>
          </p:nvPr>
        </p:nvSpPr>
        <p:spPr>
          <a:xfrm>
            <a:off x="5896563" y="6324600"/>
            <a:ext cx="45529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ldNum" idx="12"/>
          </p:nvPr>
        </p:nvSpPr>
        <p:spPr>
          <a:xfrm>
            <a:off x="10691952" y="6324599"/>
            <a:ext cx="914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" name="Google Shape;95;p13"/>
          <p:cNvSpPr/>
          <p:nvPr/>
        </p:nvSpPr>
        <p:spPr>
          <a:xfrm>
            <a:off x="0" y="0"/>
            <a:ext cx="12192000" cy="38100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6" name="Google Shape;96;p13"/>
          <p:cNvCxnSpPr/>
          <p:nvPr/>
        </p:nvCxnSpPr>
        <p:spPr>
          <a:xfrm>
            <a:off x="203200" y="6019800"/>
            <a:ext cx="116840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7" name="Google Shape;97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6784" y="6180999"/>
            <a:ext cx="2417536" cy="539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609600" y="381000"/>
            <a:ext cx="10972800" cy="1036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600"/>
              <a:buFont typeface="Helvetica Neue"/>
              <a:buNone/>
              <a:defRPr b="0" i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body" idx="1"/>
          </p:nvPr>
        </p:nvSpPr>
        <p:spPr>
          <a:xfrm rot="5400000">
            <a:off x="3962400" y="-1752599"/>
            <a:ext cx="4267200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17365D"/>
              </a:buClr>
              <a:buSzPts val="3200"/>
              <a:buChar char="•"/>
              <a:defRPr b="0" i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640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17365D"/>
              </a:buClr>
              <a:buSzPts val="2800"/>
              <a:buChar char="–"/>
              <a:defRPr>
                <a:solidFill>
                  <a:srgbClr val="17365D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17365D"/>
              </a:buClr>
              <a:buSzPts val="2400"/>
              <a:buChar char="•"/>
              <a:defRPr>
                <a:solidFill>
                  <a:srgbClr val="17365D"/>
                </a:solidFill>
              </a:defRPr>
            </a:lvl3pPr>
            <a:lvl4pPr marL="1828800" lvl="3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365D"/>
              </a:buClr>
              <a:buSzPts val="2000"/>
              <a:buChar char="–"/>
              <a:defRPr>
                <a:solidFill>
                  <a:srgbClr val="17365D"/>
                </a:solidFill>
              </a:defRPr>
            </a:lvl4pPr>
            <a:lvl5pPr marL="2286000" lvl="4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365D"/>
              </a:buClr>
              <a:buSzPts val="2000"/>
              <a:buChar char="»"/>
              <a:defRPr>
                <a:solidFill>
                  <a:srgbClr val="17365D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" name="Google Shape;103;p17"/>
          <p:cNvSpPr/>
          <p:nvPr/>
        </p:nvSpPr>
        <p:spPr>
          <a:xfrm>
            <a:off x="0" y="0"/>
            <a:ext cx="12192000" cy="38100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4" name="Google Shape;104;p17"/>
          <p:cNvCxnSpPr/>
          <p:nvPr/>
        </p:nvCxnSpPr>
        <p:spPr>
          <a:xfrm>
            <a:off x="203200" y="6019800"/>
            <a:ext cx="116840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5" name="Google Shape;10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6784" y="6180999"/>
            <a:ext cx="2417536" cy="539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>
            <a:spLocks noGrp="1"/>
          </p:cNvSpPr>
          <p:nvPr>
            <p:ph type="title"/>
          </p:nvPr>
        </p:nvSpPr>
        <p:spPr>
          <a:xfrm rot="5400000">
            <a:off x="7505699" y="1790701"/>
            <a:ext cx="541020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600"/>
              <a:buFont typeface="Helvetica Neue"/>
              <a:buNone/>
              <a:defRPr b="0" i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body" idx="1"/>
          </p:nvPr>
        </p:nvSpPr>
        <p:spPr>
          <a:xfrm rot="5400000">
            <a:off x="1955800" y="-812799"/>
            <a:ext cx="533400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17365D"/>
              </a:buClr>
              <a:buSzPts val="3200"/>
              <a:buChar char="•"/>
              <a:defRPr b="0" i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640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17365D"/>
              </a:buClr>
              <a:buSzPts val="2800"/>
              <a:buChar char="–"/>
              <a:defRPr>
                <a:solidFill>
                  <a:srgbClr val="17365D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17365D"/>
              </a:buClr>
              <a:buSzPts val="2400"/>
              <a:buChar char="•"/>
              <a:defRPr>
                <a:solidFill>
                  <a:srgbClr val="17365D"/>
                </a:solidFill>
              </a:defRPr>
            </a:lvl3pPr>
            <a:lvl4pPr marL="1828800" lvl="3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365D"/>
              </a:buClr>
              <a:buSzPts val="2000"/>
              <a:buChar char="–"/>
              <a:defRPr>
                <a:solidFill>
                  <a:srgbClr val="17365D"/>
                </a:solidFill>
              </a:defRPr>
            </a:lvl4pPr>
            <a:lvl5pPr marL="2286000" lvl="4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365D"/>
              </a:buClr>
              <a:buSzPts val="2000"/>
              <a:buChar char="»"/>
              <a:defRPr>
                <a:solidFill>
                  <a:srgbClr val="17365D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1" name="Google Shape;111;p18"/>
          <p:cNvSpPr/>
          <p:nvPr/>
        </p:nvSpPr>
        <p:spPr>
          <a:xfrm>
            <a:off x="0" y="0"/>
            <a:ext cx="12192000" cy="38100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2" name="Google Shape;112;p18"/>
          <p:cNvCxnSpPr/>
          <p:nvPr/>
        </p:nvCxnSpPr>
        <p:spPr>
          <a:xfrm>
            <a:off x="203200" y="6019800"/>
            <a:ext cx="116840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3" name="Google Shape;113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6784" y="6180999"/>
            <a:ext cx="2417536" cy="539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3600"/>
              <a:buFont typeface="Helvetica Neue"/>
              <a:buNone/>
              <a:defRPr sz="3600" b="1" i="0" u="none" strike="noStrike" cap="none">
                <a:solidFill>
                  <a:srgbClr val="24406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24406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24406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24406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24406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24406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4406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24406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24406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8" r:id="rId4"/>
    <p:sldLayoutId id="2147483659" r:id="rId5"/>
    <p:sldLayoutId id="214748366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"/>
          <p:cNvSpPr txBox="1">
            <a:spLocks noGrp="1"/>
          </p:cNvSpPr>
          <p:nvPr>
            <p:ph type="subTitle" idx="1"/>
          </p:nvPr>
        </p:nvSpPr>
        <p:spPr>
          <a:xfrm>
            <a:off x="1828800" y="2552700"/>
            <a:ext cx="8534400" cy="2750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US" sz="4000" dirty="0">
                <a:latin typeface="Helvetica" pitchFamily="2" charset="0"/>
                <a:sym typeface="Calibri"/>
              </a:rPr>
              <a:t>Future of Eligibility and Enrollment </a:t>
            </a:r>
            <a:endParaRPr lang="en-US" dirty="0">
              <a:latin typeface="Helvetica" pitchFamily="2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endParaRPr lang="en-US" sz="4000" dirty="0">
              <a:latin typeface="Helvetica" pitchFamily="2" charset="0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US" sz="2800" dirty="0">
                <a:latin typeface="Helvetica" pitchFamily="2" charset="0"/>
              </a:rPr>
              <a:t>Allie Gardner, Research Fellow </a:t>
            </a:r>
            <a:endParaRPr sz="2800" dirty="0">
              <a:latin typeface="Helvetica" pitchFamily="2" charset="0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"/>
          <p:cNvSpPr txBox="1">
            <a:spLocks noGrp="1"/>
          </p:cNvSpPr>
          <p:nvPr>
            <p:ph type="title"/>
          </p:nvPr>
        </p:nvSpPr>
        <p:spPr>
          <a:xfrm>
            <a:off x="609600" y="454152"/>
            <a:ext cx="10972800" cy="1036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600"/>
              <a:buFont typeface="Helvetica Neue"/>
              <a:buNone/>
            </a:pPr>
            <a:r>
              <a:rPr lang="en-US" b="1" dirty="0">
                <a:latin typeface="Helvetica" pitchFamily="2" charset="0"/>
              </a:rPr>
              <a:t>What the Medicaid “Unwinding” Highlighted about E&amp;E</a:t>
            </a:r>
            <a:endParaRPr b="1" dirty="0">
              <a:latin typeface="Helvetica" pitchFamily="2" charset="0"/>
              <a:sym typeface="Calibri"/>
            </a:endParaRPr>
          </a:p>
        </p:txBody>
      </p:sp>
      <p:sp>
        <p:nvSpPr>
          <p:cNvPr id="139" name="Google Shape;139;p4"/>
          <p:cNvSpPr txBox="1">
            <a:spLocks noGrp="1"/>
          </p:cNvSpPr>
          <p:nvPr>
            <p:ph type="body" idx="1"/>
          </p:nvPr>
        </p:nvSpPr>
        <p:spPr>
          <a:xfrm>
            <a:off x="292608" y="1728217"/>
            <a:ext cx="11594592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9961E"/>
              </a:buClr>
              <a:buSzPts val="2800"/>
              <a:buChar char="•"/>
            </a:pPr>
            <a:r>
              <a:rPr lang="en-US" dirty="0">
                <a:latin typeface="Helvetica" pitchFamily="2" charset="0"/>
                <a:sym typeface="Calibri"/>
              </a:rPr>
              <a:t>Staff</a:t>
            </a:r>
            <a:r>
              <a:rPr lang="en-US" dirty="0">
                <a:latin typeface="Helvetica" pitchFamily="2" charset="0"/>
              </a:rPr>
              <a:t> workload was tremendous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9961E"/>
              </a:buClr>
              <a:buSzPts val="2800"/>
              <a:buChar char="•"/>
            </a:pPr>
            <a:r>
              <a:rPr lang="en-US" dirty="0">
                <a:latin typeface="Helvetica" pitchFamily="2" charset="0"/>
                <a:sym typeface="Calibri"/>
              </a:rPr>
              <a:t>State systems and policies made a huge difference</a:t>
            </a:r>
          </a:p>
          <a:p>
            <a:pPr marL="800100" lvl="1" indent="-342900">
              <a:spcBef>
                <a:spcPts val="0"/>
              </a:spcBef>
              <a:buSzPts val="2800"/>
              <a:buChar char="•"/>
            </a:pPr>
            <a:r>
              <a:rPr lang="en-US" dirty="0">
                <a:latin typeface="Helvetica" pitchFamily="2" charset="0"/>
                <a:sym typeface="Calibri"/>
              </a:rPr>
              <a:t>Many systems and eligibility operations were not compliant </a:t>
            </a:r>
          </a:p>
          <a:p>
            <a:pPr marL="800100" lvl="1" indent="-342900">
              <a:spcBef>
                <a:spcPts val="0"/>
              </a:spcBef>
              <a:buSzPts val="2800"/>
              <a:buChar char="•"/>
            </a:pPr>
            <a:r>
              <a:rPr lang="en-US" dirty="0">
                <a:latin typeface="Helvetica" pitchFamily="2" charset="0"/>
                <a:sym typeface="Calibri"/>
              </a:rPr>
              <a:t>Old systems made it difficult for some states to be nimble responding to problems </a:t>
            </a:r>
          </a:p>
          <a:p>
            <a:pPr marL="800100" lvl="1" indent="-342900">
              <a:spcBef>
                <a:spcPts val="0"/>
              </a:spcBef>
              <a:buSzPts val="2800"/>
              <a:buChar char="•"/>
            </a:pPr>
            <a:r>
              <a:rPr lang="en-US" dirty="0">
                <a:latin typeface="Helvetica" pitchFamily="2" charset="0"/>
                <a:sym typeface="Calibri"/>
              </a:rPr>
              <a:t>Improvements to </a:t>
            </a:r>
            <a:r>
              <a:rPr lang="en-US" i="1" dirty="0">
                <a:latin typeface="Helvetica" pitchFamily="2" charset="0"/>
                <a:sym typeface="Calibri"/>
              </a:rPr>
              <a:t>ex </a:t>
            </a:r>
            <a:r>
              <a:rPr lang="en-US" i="1" dirty="0" err="1">
                <a:latin typeface="Helvetica" pitchFamily="2" charset="0"/>
                <a:sym typeface="Calibri"/>
              </a:rPr>
              <a:t>parte</a:t>
            </a:r>
            <a:r>
              <a:rPr lang="en-US" dirty="0">
                <a:latin typeface="Helvetica" pitchFamily="2" charset="0"/>
                <a:sym typeface="Calibri"/>
              </a:rPr>
              <a:t> including adoption of section 1902(e)(14)(A) waivers helped keep eligible individuals enrolled </a:t>
            </a:r>
          </a:p>
          <a:p>
            <a:pPr marL="800100" lvl="1" indent="-342900">
              <a:spcBef>
                <a:spcPts val="0"/>
              </a:spcBef>
              <a:buSzPts val="2800"/>
              <a:buChar char="•"/>
            </a:pPr>
            <a:r>
              <a:rPr lang="en-US" dirty="0">
                <a:latin typeface="Helvetica" pitchFamily="2" charset="0"/>
                <a:sym typeface="Calibri"/>
              </a:rPr>
              <a:t>Existing policies helped eligible individuals maintain coverage including:</a:t>
            </a:r>
          </a:p>
          <a:p>
            <a:pPr marL="1257300" lvl="2" indent="-342900">
              <a:spcBef>
                <a:spcPts val="0"/>
              </a:spcBef>
              <a:buSzPts val="2800"/>
              <a:buChar char="•"/>
            </a:pPr>
            <a:r>
              <a:rPr lang="en-US" sz="2200" dirty="0">
                <a:latin typeface="Helvetica" pitchFamily="2" charset="0"/>
                <a:sym typeface="Calibri"/>
              </a:rPr>
              <a:t>12-month continuous eligibility, express lane eligibility (ELE), 12-month postpartum coverage </a:t>
            </a:r>
          </a:p>
          <a:p>
            <a:pPr marL="342900" indent="-342900">
              <a:spcBef>
                <a:spcPts val="0"/>
              </a:spcBef>
            </a:pPr>
            <a:r>
              <a:rPr lang="en-US" dirty="0">
                <a:latin typeface="Helvetica" pitchFamily="2" charset="0"/>
              </a:rPr>
              <a:t>More guidance from CMS is needed </a:t>
            </a:r>
          </a:p>
          <a:p>
            <a:pPr marL="342900" indent="-342900">
              <a:spcBef>
                <a:spcPts val="0"/>
              </a:spcBef>
            </a:pPr>
            <a:endParaRPr lang="en-US" dirty="0">
              <a:latin typeface="Helvetica" pitchFamily="2" charset="0"/>
            </a:endParaRPr>
          </a:p>
          <a:p>
            <a:pPr marL="342900" indent="-342900">
              <a:spcBef>
                <a:spcPts val="0"/>
              </a:spcBef>
            </a:pPr>
            <a:endParaRPr lang="en-US" dirty="0">
              <a:latin typeface="Helvetica" pitchFamily="2" charset="0"/>
              <a:sym typeface="Calibri"/>
            </a:endParaRPr>
          </a:p>
          <a:p>
            <a:pPr marL="800100" lvl="1" indent="-342900">
              <a:spcBef>
                <a:spcPts val="0"/>
              </a:spcBef>
              <a:buSzPts val="2800"/>
              <a:buChar char="•"/>
            </a:pPr>
            <a:endParaRPr lang="en-US" dirty="0">
              <a:latin typeface="Helvetica" pitchFamily="2" charset="0"/>
              <a:sym typeface="Calibri"/>
            </a:endParaRPr>
          </a:p>
          <a:p>
            <a:pPr marL="800100" lvl="1" indent="-342900">
              <a:spcBef>
                <a:spcPts val="0"/>
              </a:spcBef>
              <a:buSzPts val="2800"/>
              <a:buChar char="•"/>
            </a:pPr>
            <a:endParaRPr dirty="0">
              <a:latin typeface="Helvetica" pitchFamily="2" charset="0"/>
              <a:sym typeface="Calibri"/>
            </a:endParaRPr>
          </a:p>
        </p:txBody>
      </p:sp>
      <p:sp>
        <p:nvSpPr>
          <p:cNvPr id="141" name="Google Shape;141;p4"/>
          <p:cNvSpPr txBox="1">
            <a:spLocks noGrp="1"/>
          </p:cNvSpPr>
          <p:nvPr>
            <p:ph type="sldNum" idx="12"/>
          </p:nvPr>
        </p:nvSpPr>
        <p:spPr>
          <a:xfrm>
            <a:off x="10871200" y="6305279"/>
            <a:ext cx="71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"/>
          <p:cNvSpPr txBox="1">
            <a:spLocks noGrp="1"/>
          </p:cNvSpPr>
          <p:nvPr>
            <p:ph type="title"/>
          </p:nvPr>
        </p:nvSpPr>
        <p:spPr>
          <a:xfrm>
            <a:off x="609600" y="381000"/>
            <a:ext cx="10972800" cy="1036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600"/>
              <a:buFont typeface="Helvetica Neue"/>
              <a:buNone/>
            </a:pPr>
            <a:r>
              <a:rPr lang="en-US" b="1" dirty="0">
                <a:latin typeface="Helvetica" pitchFamily="2" charset="0"/>
              </a:rPr>
              <a:t>Implementation of New E&amp;E Rule </a:t>
            </a:r>
            <a:endParaRPr b="1" dirty="0">
              <a:latin typeface="Helvetica" pitchFamily="2" charset="0"/>
              <a:sym typeface="Calibri"/>
            </a:endParaRPr>
          </a:p>
        </p:txBody>
      </p:sp>
      <p:sp>
        <p:nvSpPr>
          <p:cNvPr id="139" name="Google Shape;139;p4"/>
          <p:cNvSpPr txBox="1">
            <a:spLocks noGrp="1"/>
          </p:cNvSpPr>
          <p:nvPr>
            <p:ph type="body" idx="1"/>
          </p:nvPr>
        </p:nvSpPr>
        <p:spPr>
          <a:xfrm>
            <a:off x="256032" y="1600201"/>
            <a:ext cx="11466576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9961E"/>
              </a:buClr>
              <a:buSzPts val="2800"/>
              <a:buChar char="•"/>
            </a:pPr>
            <a:r>
              <a:rPr lang="en-US" dirty="0">
                <a:latin typeface="Helvetica" pitchFamily="2" charset="0"/>
              </a:rPr>
              <a:t>New rule finalized in March 2024 includes a number of changes to simply the eligibility and enrollment process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9961E"/>
              </a:buClr>
              <a:buSzPts val="2800"/>
              <a:buChar char="•"/>
            </a:pPr>
            <a:r>
              <a:rPr lang="en-US" dirty="0">
                <a:latin typeface="Helvetica" pitchFamily="2" charset="0"/>
              </a:rPr>
              <a:t>New requirements for states include: </a:t>
            </a:r>
          </a:p>
          <a:p>
            <a:pPr marL="800100" lvl="1" indent="-342900">
              <a:spcBef>
                <a:spcPts val="0"/>
              </a:spcBef>
              <a:buSzPts val="2800"/>
              <a:buChar char="•"/>
            </a:pPr>
            <a:r>
              <a:rPr lang="en-US" dirty="0">
                <a:latin typeface="Helvetica" pitchFamily="2" charset="0"/>
              </a:rPr>
              <a:t>Extending timelines for individuals to respond </a:t>
            </a:r>
          </a:p>
          <a:p>
            <a:pPr marL="800100" lvl="1" indent="-342900">
              <a:spcBef>
                <a:spcPts val="0"/>
              </a:spcBef>
              <a:buSzPts val="2800"/>
              <a:buChar char="•"/>
            </a:pPr>
            <a:r>
              <a:rPr lang="en-US" dirty="0">
                <a:latin typeface="Helvetica" pitchFamily="2" charset="0"/>
              </a:rPr>
              <a:t>Aligning renewal policies for MAGI and non-MAGI populations </a:t>
            </a:r>
          </a:p>
          <a:p>
            <a:pPr marL="800100" lvl="1" indent="-342900">
              <a:spcBef>
                <a:spcPts val="0"/>
              </a:spcBef>
              <a:buSzPts val="2800"/>
              <a:buChar char="•"/>
            </a:pPr>
            <a:r>
              <a:rPr lang="en-US" dirty="0">
                <a:latin typeface="Helvetica" pitchFamily="2" charset="0"/>
              </a:rPr>
              <a:t>Using third-party data (e.g., MCOs, USPS) to update contact info 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9961E"/>
              </a:buClr>
              <a:buSzPts val="2800"/>
              <a:buChar char="•"/>
            </a:pPr>
            <a:r>
              <a:rPr lang="en-US" dirty="0">
                <a:latin typeface="Helvetica" pitchFamily="2" charset="0"/>
              </a:rPr>
              <a:t>Some changes have already gone into effect, while states have up to 36 months to implement others 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9961E"/>
              </a:buClr>
              <a:buSzPts val="2800"/>
              <a:buChar char="•"/>
            </a:pPr>
            <a:r>
              <a:rPr lang="en-US" dirty="0">
                <a:latin typeface="Helvetica" pitchFamily="2" charset="0"/>
              </a:rPr>
              <a:t>Will require upfront work from state agencies to update systems 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9961E"/>
              </a:buClr>
              <a:buSzPts val="2800"/>
              <a:buChar char="•"/>
            </a:pPr>
            <a:r>
              <a:rPr lang="en-US" dirty="0">
                <a:latin typeface="Helvetica" pitchFamily="2" charset="0"/>
              </a:rPr>
              <a:t>Once implemented, policies should help streamline enrollment and renewal efforts for states and beneficiaries </a:t>
            </a:r>
          </a:p>
          <a:p>
            <a:pPr marL="342900" indent="-342900">
              <a:spcBef>
                <a:spcPts val="0"/>
              </a:spcBef>
            </a:pPr>
            <a:endParaRPr lang="en-US" dirty="0">
              <a:latin typeface="Helvetica" pitchFamily="2" charset="0"/>
            </a:endParaRPr>
          </a:p>
          <a:p>
            <a:pPr marL="342900" indent="-342900">
              <a:spcBef>
                <a:spcPts val="0"/>
              </a:spcBef>
            </a:pPr>
            <a:endParaRPr lang="en-US" dirty="0">
              <a:latin typeface="Helvetica" pitchFamily="2" charset="0"/>
              <a:sym typeface="Calibri"/>
            </a:endParaRPr>
          </a:p>
          <a:p>
            <a:pPr marL="800100" lvl="1" indent="-342900">
              <a:spcBef>
                <a:spcPts val="0"/>
              </a:spcBef>
              <a:buSzPts val="2800"/>
              <a:buChar char="•"/>
            </a:pPr>
            <a:endParaRPr lang="en-US" dirty="0">
              <a:latin typeface="Helvetica" pitchFamily="2" charset="0"/>
              <a:sym typeface="Calibri"/>
            </a:endParaRPr>
          </a:p>
          <a:p>
            <a:pPr marL="800100" lvl="1" indent="-342900">
              <a:spcBef>
                <a:spcPts val="0"/>
              </a:spcBef>
              <a:buSzPts val="2800"/>
              <a:buChar char="•"/>
            </a:pPr>
            <a:endParaRPr dirty="0">
              <a:latin typeface="Helvetica" pitchFamily="2" charset="0"/>
              <a:sym typeface="Calibri"/>
            </a:endParaRPr>
          </a:p>
        </p:txBody>
      </p:sp>
      <p:sp>
        <p:nvSpPr>
          <p:cNvPr id="141" name="Google Shape;141;p4"/>
          <p:cNvSpPr txBox="1">
            <a:spLocks noGrp="1"/>
          </p:cNvSpPr>
          <p:nvPr>
            <p:ph type="sldNum" idx="12"/>
          </p:nvPr>
        </p:nvSpPr>
        <p:spPr>
          <a:xfrm>
            <a:off x="10871200" y="6305279"/>
            <a:ext cx="71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116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"/>
          <p:cNvSpPr txBox="1">
            <a:spLocks noGrp="1"/>
          </p:cNvSpPr>
          <p:nvPr>
            <p:ph type="title"/>
          </p:nvPr>
        </p:nvSpPr>
        <p:spPr>
          <a:xfrm>
            <a:off x="609600" y="381000"/>
            <a:ext cx="10972800" cy="1036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600"/>
              <a:buFont typeface="Helvetica Neue"/>
              <a:buNone/>
            </a:pPr>
            <a:r>
              <a:rPr lang="en-US" b="1" dirty="0">
                <a:latin typeface="Helvetica" pitchFamily="2" charset="0"/>
              </a:rPr>
              <a:t>Considerations for States Moving Forward </a:t>
            </a:r>
            <a:endParaRPr dirty="0"/>
          </a:p>
        </p:txBody>
      </p:sp>
      <p:sp>
        <p:nvSpPr>
          <p:cNvPr id="154" name="Google Shape;154;p19"/>
          <p:cNvSpPr txBox="1">
            <a:spLocks noGrp="1"/>
          </p:cNvSpPr>
          <p:nvPr>
            <p:ph type="body" idx="2"/>
          </p:nvPr>
        </p:nvSpPr>
        <p:spPr>
          <a:xfrm>
            <a:off x="-30481" y="1867707"/>
            <a:ext cx="5900929" cy="3999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indent="-342900"/>
            <a:r>
              <a:rPr lang="en-US" sz="2600" dirty="0">
                <a:latin typeface="Helvetica" pitchFamily="2" charset="0"/>
                <a:ea typeface="Helvetica Neue"/>
                <a:cs typeface="Helvetica Neue"/>
                <a:sym typeface="Helvetica Neue"/>
              </a:rPr>
              <a:t>Ensure compliance with existing and new requirements </a:t>
            </a:r>
          </a:p>
          <a:p>
            <a:pPr marL="571500" indent="-342900"/>
            <a:r>
              <a:rPr lang="en-US" sz="2600" dirty="0">
                <a:latin typeface="Helvetica" pitchFamily="2" charset="0"/>
                <a:ea typeface="Helvetica Neue"/>
                <a:cs typeface="Helvetica Neue"/>
                <a:sym typeface="Helvetica Neue"/>
              </a:rPr>
              <a:t>Oversight of vendors </a:t>
            </a:r>
          </a:p>
          <a:p>
            <a:pPr marL="571500" indent="-342900"/>
            <a:r>
              <a:rPr lang="en-US" sz="2600" dirty="0">
                <a:latin typeface="Helvetica" pitchFamily="2" charset="0"/>
                <a:ea typeface="Helvetica Neue"/>
                <a:cs typeface="Helvetica Neue"/>
                <a:sym typeface="Helvetica Neue"/>
              </a:rPr>
              <a:t>Integrate systems to ensure smoother transitions </a:t>
            </a:r>
          </a:p>
          <a:p>
            <a:pPr marL="571500" indent="-342900"/>
            <a:r>
              <a:rPr lang="en-US" sz="2600" dirty="0">
                <a:latin typeface="Helvetica" pitchFamily="2" charset="0"/>
                <a:ea typeface="Helvetica Neue"/>
                <a:cs typeface="Helvetica Neue"/>
                <a:sym typeface="Helvetica Neue"/>
              </a:rPr>
              <a:t>Revise notices </a:t>
            </a:r>
          </a:p>
          <a:p>
            <a:pPr marL="571500" indent="-342900"/>
            <a:r>
              <a:rPr lang="en-US" sz="2600" dirty="0">
                <a:latin typeface="Helvetica" pitchFamily="2" charset="0"/>
                <a:ea typeface="Helvetica Neue"/>
                <a:cs typeface="Helvetica Neue"/>
                <a:sym typeface="Helvetica Neue"/>
              </a:rPr>
              <a:t>Continued improvements in </a:t>
            </a:r>
            <a:r>
              <a:rPr lang="en-US" sz="2600" i="1" dirty="0">
                <a:latin typeface="Helvetica" pitchFamily="2" charset="0"/>
                <a:ea typeface="Helvetica Neue"/>
                <a:cs typeface="Helvetica Neue"/>
                <a:sym typeface="Helvetica Neue"/>
              </a:rPr>
              <a:t>ex </a:t>
            </a:r>
            <a:r>
              <a:rPr lang="en-US" sz="2600" i="1" dirty="0" err="1">
                <a:latin typeface="Helvetica" pitchFamily="2" charset="0"/>
                <a:ea typeface="Helvetica Neue"/>
                <a:cs typeface="Helvetica Neue"/>
                <a:sym typeface="Helvetica Neue"/>
              </a:rPr>
              <a:t>parte</a:t>
            </a:r>
            <a:r>
              <a:rPr lang="en-US" sz="2600" i="1" dirty="0">
                <a:latin typeface="Helvetica" pitchFamily="2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dirty="0">
                <a:latin typeface="Helvetica" pitchFamily="2" charset="0"/>
                <a:ea typeface="Helvetica Neue"/>
                <a:cs typeface="Helvetica Neue"/>
                <a:sym typeface="Helvetica Neue"/>
              </a:rPr>
              <a:t>process like increasing use of data and automating process </a:t>
            </a:r>
            <a:endParaRPr sz="2600" dirty="0">
              <a:latin typeface="Helvetica" pitchFamily="2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6" name="Google Shape;156;p19"/>
          <p:cNvSpPr txBox="1">
            <a:spLocks noGrp="1"/>
          </p:cNvSpPr>
          <p:nvPr>
            <p:ph type="body" idx="4"/>
          </p:nvPr>
        </p:nvSpPr>
        <p:spPr>
          <a:xfrm>
            <a:off x="6096000" y="1874840"/>
            <a:ext cx="5900928" cy="3999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indent="-342900"/>
            <a:r>
              <a:rPr lang="en-US" dirty="0">
                <a:latin typeface="Helvetica" pitchFamily="2" charset="0"/>
                <a:ea typeface="Helvetica Neue"/>
                <a:cs typeface="Helvetica Neue"/>
              </a:rPr>
              <a:t>Extension of E14 strategies – some may have option to be made permanent  </a:t>
            </a:r>
          </a:p>
          <a:p>
            <a:pPr marL="571500" indent="-342900"/>
            <a:r>
              <a:rPr lang="en-US" dirty="0">
                <a:latin typeface="Helvetica" pitchFamily="2" charset="0"/>
                <a:ea typeface="Helvetica Neue"/>
                <a:cs typeface="Helvetica Neue"/>
              </a:rPr>
              <a:t>Adopt continuous eligibility policies to reduce churn </a:t>
            </a:r>
          </a:p>
          <a:p>
            <a:pPr marL="571500" indent="-342900"/>
            <a:r>
              <a:rPr lang="en-US" dirty="0">
                <a:latin typeface="Helvetica" pitchFamily="2" charset="0"/>
                <a:ea typeface="Helvetica Neue"/>
                <a:cs typeface="Helvetica Neue"/>
              </a:rPr>
              <a:t>Double down on outreach, including funding for outreach and reenrollment efforts  </a:t>
            </a:r>
          </a:p>
          <a:p>
            <a:pPr marL="571500" indent="-342900"/>
            <a:r>
              <a:rPr lang="en-US" dirty="0">
                <a:latin typeface="Helvetica" pitchFamily="2" charset="0"/>
                <a:ea typeface="Helvetica Neue"/>
                <a:cs typeface="Helvetica Neue"/>
              </a:rPr>
              <a:t>Consider online account security policies like ID verification and options to reset passwords </a:t>
            </a:r>
            <a:endParaRPr dirty="0">
              <a:latin typeface="Helvetica" pitchFamily="2" charset="0"/>
              <a:ea typeface="Helvetica Neue"/>
              <a:cs typeface="Helvetica Neue"/>
            </a:endParaRPr>
          </a:p>
        </p:txBody>
      </p:sp>
      <p:sp>
        <p:nvSpPr>
          <p:cNvPr id="157" name="Google Shape;157;p19"/>
          <p:cNvSpPr txBox="1">
            <a:spLocks noGrp="1"/>
          </p:cNvSpPr>
          <p:nvPr>
            <p:ph type="sldNum" idx="12"/>
          </p:nvPr>
        </p:nvSpPr>
        <p:spPr>
          <a:xfrm>
            <a:off x="10668000" y="6324601"/>
            <a:ext cx="914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E65C3E-DA2F-273B-4EC2-7320D52C41BA}"/>
              </a:ext>
            </a:extLst>
          </p:cNvPr>
          <p:cNvSpPr txBox="1"/>
          <p:nvPr/>
        </p:nvSpPr>
        <p:spPr>
          <a:xfrm>
            <a:off x="225551" y="1344486"/>
            <a:ext cx="5663186" cy="523220"/>
          </a:xfrm>
          <a:prstGeom prst="rect">
            <a:avLst/>
          </a:prstGeom>
          <a:solidFill>
            <a:srgbClr val="CA961D">
              <a:alpha val="5882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7365D"/>
                </a:solidFill>
                <a:latin typeface="Helvetica" pitchFamily="2" charset="0"/>
                <a:cs typeface="Calibri"/>
                <a:sym typeface="Calibri"/>
              </a:rPr>
              <a:t>Systems</a:t>
            </a:r>
            <a:r>
              <a:rPr lang="en-US" sz="2800" b="1" dirty="0">
                <a:latin typeface="Helvetica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F69407-515B-DCE5-A5DB-519C4816BC47}"/>
              </a:ext>
            </a:extLst>
          </p:cNvPr>
          <p:cNvSpPr txBox="1"/>
          <p:nvPr/>
        </p:nvSpPr>
        <p:spPr>
          <a:xfrm>
            <a:off x="6291073" y="1344486"/>
            <a:ext cx="5693663" cy="523220"/>
          </a:xfrm>
          <a:prstGeom prst="rect">
            <a:avLst/>
          </a:prstGeom>
          <a:solidFill>
            <a:srgbClr val="CA961D">
              <a:alpha val="58824"/>
            </a:srgb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2800" b="1">
                <a:solidFill>
                  <a:srgbClr val="17365D"/>
                </a:solidFill>
                <a:latin typeface="Helvetica" pitchFamily="2" charset="0"/>
                <a:cs typeface="Calibri"/>
              </a:defRPr>
            </a:lvl1pPr>
          </a:lstStyle>
          <a:p>
            <a:r>
              <a:rPr lang="en-US" dirty="0">
                <a:sym typeface="Calibri"/>
              </a:rPr>
              <a:t>Policies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"/>
          <p:cNvSpPr txBox="1">
            <a:spLocks noGrp="1"/>
          </p:cNvSpPr>
          <p:nvPr>
            <p:ph type="title"/>
          </p:nvPr>
        </p:nvSpPr>
        <p:spPr>
          <a:xfrm>
            <a:off x="609600" y="381000"/>
            <a:ext cx="10972800" cy="1036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600"/>
              <a:buFont typeface="Helvetica Neue"/>
              <a:buNone/>
            </a:pPr>
            <a:r>
              <a:rPr lang="en-US" b="1" dirty="0">
                <a:latin typeface="Helvetica" pitchFamily="2" charset="0"/>
              </a:rPr>
              <a:t>Intersection of Section 1115 Policies and E&amp;E </a:t>
            </a:r>
            <a:endParaRPr b="1" dirty="0">
              <a:latin typeface="Helvetica" pitchFamily="2" charset="0"/>
              <a:sym typeface="Calibri"/>
            </a:endParaRPr>
          </a:p>
        </p:txBody>
      </p:sp>
      <p:sp>
        <p:nvSpPr>
          <p:cNvPr id="139" name="Google Shape;139;p4"/>
          <p:cNvSpPr txBox="1">
            <a:spLocks noGrp="1"/>
          </p:cNvSpPr>
          <p:nvPr>
            <p:ph type="body" idx="1"/>
          </p:nvPr>
        </p:nvSpPr>
        <p:spPr>
          <a:xfrm>
            <a:off x="362712" y="1417638"/>
            <a:ext cx="11466576" cy="4705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9961E"/>
              </a:buClr>
              <a:buSzPts val="2800"/>
              <a:buChar char="•"/>
            </a:pPr>
            <a:r>
              <a:rPr lang="en-US" dirty="0">
                <a:latin typeface="Helvetica" pitchFamily="2" charset="0"/>
              </a:rPr>
              <a:t>States are “opening up” IT systems to implement significant policy changes authorized through 1115 demonstrations at the same time as implementing new E&amp;E rule </a:t>
            </a:r>
          </a:p>
          <a:p>
            <a:pPr marL="800100" lvl="1" indent="-342900">
              <a:spcBef>
                <a:spcPts val="0"/>
              </a:spcBef>
              <a:buSzPts val="2800"/>
              <a:buChar char="•"/>
            </a:pPr>
            <a:r>
              <a:rPr lang="en-US" dirty="0">
                <a:latin typeface="Helvetica" pitchFamily="2" charset="0"/>
              </a:rPr>
              <a:t>Provides an opportunity to streamline efforts and improve system operations </a:t>
            </a:r>
          </a:p>
          <a:p>
            <a:pPr marL="800100" lvl="1" indent="-342900">
              <a:spcBef>
                <a:spcPts val="0"/>
              </a:spcBef>
              <a:buSzPts val="2800"/>
              <a:buChar char="•"/>
            </a:pPr>
            <a:r>
              <a:rPr lang="en-US" dirty="0">
                <a:latin typeface="Helvetica" pitchFamily="2" charset="0"/>
              </a:rPr>
              <a:t>Legacy systems are unlikely to be able to handle demands of new policies </a:t>
            </a:r>
          </a:p>
          <a:p>
            <a:pPr marL="342900" indent="-342900">
              <a:spcBef>
                <a:spcPts val="0"/>
              </a:spcBef>
            </a:pPr>
            <a:r>
              <a:rPr lang="en-US" dirty="0">
                <a:latin typeface="Helvetica" pitchFamily="2" charset="0"/>
              </a:rPr>
              <a:t>Reentry demonstrations highlight new challenge to enrolling individuals</a:t>
            </a:r>
          </a:p>
          <a:p>
            <a:pPr marL="342900" indent="-342900">
              <a:spcBef>
                <a:spcPts val="0"/>
              </a:spcBef>
            </a:pPr>
            <a:r>
              <a:rPr lang="en-US" dirty="0">
                <a:latin typeface="Helvetica" pitchFamily="2" charset="0"/>
                <a:sym typeface="Calibri"/>
              </a:rPr>
              <a:t>Multi-year CE for children will reduce administrative burdens for workers and can help </a:t>
            </a:r>
            <a:r>
              <a:rPr lang="en-US" dirty="0">
                <a:latin typeface="Helvetica" pitchFamily="2" charset="0"/>
              </a:rPr>
              <a:t>continuity of coverage during early childhood </a:t>
            </a:r>
            <a:endParaRPr lang="en-US" dirty="0">
              <a:latin typeface="Helvetica" pitchFamily="2" charset="0"/>
              <a:sym typeface="Calibri"/>
            </a:endParaRPr>
          </a:p>
          <a:p>
            <a:pPr marL="800100" lvl="1" indent="-342900">
              <a:spcBef>
                <a:spcPts val="0"/>
              </a:spcBef>
              <a:buSzPts val="2800"/>
              <a:buChar char="•"/>
            </a:pPr>
            <a:endParaRPr lang="en-US" dirty="0">
              <a:latin typeface="Helvetica" pitchFamily="2" charset="0"/>
              <a:sym typeface="Calibri"/>
            </a:endParaRPr>
          </a:p>
          <a:p>
            <a:pPr marL="800100" lvl="1" indent="-342900">
              <a:spcBef>
                <a:spcPts val="0"/>
              </a:spcBef>
              <a:buSzPts val="2800"/>
              <a:buChar char="•"/>
            </a:pPr>
            <a:endParaRPr dirty="0">
              <a:latin typeface="Helvetica" pitchFamily="2" charset="0"/>
              <a:sym typeface="Calibri"/>
            </a:endParaRPr>
          </a:p>
        </p:txBody>
      </p:sp>
      <p:sp>
        <p:nvSpPr>
          <p:cNvPr id="141" name="Google Shape;141;p4"/>
          <p:cNvSpPr txBox="1">
            <a:spLocks noGrp="1"/>
          </p:cNvSpPr>
          <p:nvPr>
            <p:ph type="sldNum" idx="12"/>
          </p:nvPr>
        </p:nvSpPr>
        <p:spPr>
          <a:xfrm>
            <a:off x="10871200" y="6305279"/>
            <a:ext cx="71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0305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384</Words>
  <Application>Microsoft Office PowerPoint</Application>
  <PresentationFormat>Widescreen</PresentationFormat>
  <Paragraphs>47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Helvetica Neue</vt:lpstr>
      <vt:lpstr>NTR</vt:lpstr>
      <vt:lpstr>Arial</vt:lpstr>
      <vt:lpstr>Calibri</vt:lpstr>
      <vt:lpstr>Helvetica</vt:lpstr>
      <vt:lpstr>Noto Sans Symbols</vt:lpstr>
      <vt:lpstr>Office Theme</vt:lpstr>
      <vt:lpstr>PowerPoint Presentation</vt:lpstr>
      <vt:lpstr>What the Medicaid “Unwinding” Highlighted about E&amp;E</vt:lpstr>
      <vt:lpstr>Implementation of New E&amp;E Rule </vt:lpstr>
      <vt:lpstr>Considerations for States Moving Forward </vt:lpstr>
      <vt:lpstr>Intersection of Section 1115 Policies and E&amp;E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Hannah Green</dc:creator>
  <cp:lastModifiedBy>Sean Slone</cp:lastModifiedBy>
  <cp:revision>4</cp:revision>
  <dcterms:created xsi:type="dcterms:W3CDTF">2021-08-02T13:16:19Z</dcterms:created>
  <dcterms:modified xsi:type="dcterms:W3CDTF">2024-08-21T15:37:20Z</dcterms:modified>
</cp:coreProperties>
</file>